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3.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6"/>
  </p:notesMasterIdLst>
  <p:handoutMasterIdLst>
    <p:handoutMasterId r:id="rId27"/>
  </p:handoutMasterIdLst>
  <p:sldIdLst>
    <p:sldId id="342" r:id="rId2"/>
    <p:sldId id="343" r:id="rId3"/>
    <p:sldId id="344" r:id="rId4"/>
    <p:sldId id="345" r:id="rId5"/>
    <p:sldId id="346" r:id="rId6"/>
    <p:sldId id="348" r:id="rId7"/>
    <p:sldId id="347" r:id="rId8"/>
    <p:sldId id="349" r:id="rId9"/>
    <p:sldId id="350" r:id="rId10"/>
    <p:sldId id="370" r:id="rId11"/>
    <p:sldId id="371" r:id="rId12"/>
    <p:sldId id="353" r:id="rId13"/>
    <p:sldId id="351" r:id="rId14"/>
    <p:sldId id="378" r:id="rId15"/>
    <p:sldId id="354" r:id="rId16"/>
    <p:sldId id="355" r:id="rId17"/>
    <p:sldId id="356" r:id="rId18"/>
    <p:sldId id="358" r:id="rId19"/>
    <p:sldId id="361" r:id="rId20"/>
    <p:sldId id="363" r:id="rId21"/>
    <p:sldId id="377" r:id="rId22"/>
    <p:sldId id="365" r:id="rId23"/>
    <p:sldId id="366" r:id="rId24"/>
    <p:sldId id="369" r:id="rId25"/>
  </p:sldIdLst>
  <p:sldSz cx="9144000" cy="6858000" type="screen4x3"/>
  <p:notesSz cx="7315200" cy="9601200"/>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0">
          <p15:clr>
            <a:srgbClr val="A4A3A4"/>
          </p15:clr>
        </p15:guide>
        <p15:guide id="11" orient="horz" pos="216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CD00"/>
    <a:srgbClr val="ED8B00"/>
    <a:srgbClr val="DB291C"/>
    <a:srgbClr val="FF9900"/>
    <a:srgbClr val="C00000"/>
    <a:srgbClr val="3C8A2E"/>
    <a:srgbClr val="DCDCDC"/>
    <a:srgbClr val="B4B4B4"/>
    <a:srgbClr val="5757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27" autoAdjust="0"/>
    <p:restoredTop sz="94984" autoAdjust="0"/>
  </p:normalViewPr>
  <p:slideViewPr>
    <p:cSldViewPr snapToGrid="0" showGuides="1">
      <p:cViewPr varScale="1">
        <p:scale>
          <a:sx n="84" d="100"/>
          <a:sy n="84" d="100"/>
        </p:scale>
        <p:origin x="1214" y="72"/>
      </p:cViewPr>
      <p:guideLst>
        <p:guide/>
        <p:guide orient="horz" pos="2160"/>
      </p:guideLst>
    </p:cSldViewPr>
  </p:slideViewPr>
  <p:outlineViewPr>
    <p:cViewPr>
      <p:scale>
        <a:sx n="33" d="100"/>
        <a:sy n="33" d="100"/>
      </p:scale>
      <p:origin x="0" y="-59190"/>
    </p:cViewPr>
  </p:outlineViewPr>
  <p:notesTextViewPr>
    <p:cViewPr>
      <p:scale>
        <a:sx n="100" d="100"/>
        <a:sy n="100" d="100"/>
      </p:scale>
      <p:origin x="0" y="0"/>
    </p:cViewPr>
  </p:notesTextViewPr>
  <p:sorterViewPr>
    <p:cViewPr varScale="1">
      <p:scale>
        <a:sx n="1" d="1"/>
        <a:sy n="1" d="1"/>
      </p:scale>
      <p:origin x="0" y="0"/>
    </p:cViewPr>
  </p:sorterViewPr>
  <p:notesViewPr>
    <p:cSldViewPr snapToGrid="0" showGuides="1">
      <p:cViewPr varScale="1">
        <p:scale>
          <a:sx n="57" d="100"/>
          <a:sy n="57" d="100"/>
        </p:scale>
        <p:origin x="1992" y="90"/>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juaortiz\Documents\FAS\Infraestructura\Clientes\SHD\SITP\Prorroga\SITP%20(I,%20II%20y%20III)%20BD%20Remisiones%20Base%20analisis%2027032015%20V6.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C:\Users\juaortiz\AppData\Local\Microsoft\Windows\Temporary%20Internet%20Files\Content.Outlook\KYQ1HCLC\Benchmark%2001%20(3).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825067606225122"/>
          <c:y val="4.9360623906256167E-2"/>
          <c:w val="0.66013768146974428"/>
          <c:h val="0.56601297361105107"/>
        </c:manualLayout>
      </c:layout>
      <c:lineChart>
        <c:grouping val="standard"/>
        <c:varyColors val="0"/>
        <c:ser>
          <c:idx val="3"/>
          <c:order val="0"/>
          <c:tx>
            <c:strRef>
              <c:f>'Ingr-retrib'!$A$11</c:f>
              <c:strCache>
                <c:ptCount val="1"/>
                <c:pt idx="0">
                  <c:v>Cobertura Directa (sn SIRCI, TM, Fid)</c:v>
                </c:pt>
              </c:strCache>
            </c:strRef>
          </c:tx>
          <c:spPr>
            <a:ln w="22225">
              <a:prstDash val="sysDot"/>
            </a:ln>
          </c:spPr>
          <c:marker>
            <c:symbol val="none"/>
          </c:marker>
          <c:cat>
            <c:numRef>
              <c:f>'Ingr-retrib'!$B$6:$BB$6</c:f>
              <c:numCache>
                <c:formatCode>[$-C0A]mmm\-yy;@</c:formatCode>
                <c:ptCount val="53"/>
                <c:pt idx="0">
                  <c:v>40360</c:v>
                </c:pt>
                <c:pt idx="1">
                  <c:v>40391</c:v>
                </c:pt>
                <c:pt idx="2">
                  <c:v>40422</c:v>
                </c:pt>
                <c:pt idx="3">
                  <c:v>40452</c:v>
                </c:pt>
                <c:pt idx="4">
                  <c:v>40483</c:v>
                </c:pt>
                <c:pt idx="5">
                  <c:v>40513</c:v>
                </c:pt>
                <c:pt idx="6">
                  <c:v>40544</c:v>
                </c:pt>
                <c:pt idx="7">
                  <c:v>40575</c:v>
                </c:pt>
                <c:pt idx="8">
                  <c:v>40603</c:v>
                </c:pt>
                <c:pt idx="9">
                  <c:v>40634</c:v>
                </c:pt>
                <c:pt idx="10">
                  <c:v>40664</c:v>
                </c:pt>
                <c:pt idx="11">
                  <c:v>40695</c:v>
                </c:pt>
                <c:pt idx="12">
                  <c:v>40725</c:v>
                </c:pt>
                <c:pt idx="13">
                  <c:v>40756</c:v>
                </c:pt>
                <c:pt idx="14">
                  <c:v>40787</c:v>
                </c:pt>
                <c:pt idx="15">
                  <c:v>40817</c:v>
                </c:pt>
                <c:pt idx="16">
                  <c:v>40848</c:v>
                </c:pt>
                <c:pt idx="17">
                  <c:v>40878</c:v>
                </c:pt>
                <c:pt idx="18">
                  <c:v>40909</c:v>
                </c:pt>
                <c:pt idx="19">
                  <c:v>40940</c:v>
                </c:pt>
                <c:pt idx="20">
                  <c:v>40969</c:v>
                </c:pt>
                <c:pt idx="21">
                  <c:v>41000</c:v>
                </c:pt>
                <c:pt idx="22">
                  <c:v>41030</c:v>
                </c:pt>
                <c:pt idx="23">
                  <c:v>41061</c:v>
                </c:pt>
                <c:pt idx="24">
                  <c:v>41091</c:v>
                </c:pt>
                <c:pt idx="25">
                  <c:v>41122</c:v>
                </c:pt>
                <c:pt idx="26">
                  <c:v>41153</c:v>
                </c:pt>
                <c:pt idx="27">
                  <c:v>41183</c:v>
                </c:pt>
                <c:pt idx="28">
                  <c:v>41214</c:v>
                </c:pt>
                <c:pt idx="29">
                  <c:v>41244</c:v>
                </c:pt>
                <c:pt idx="30">
                  <c:v>41275</c:v>
                </c:pt>
                <c:pt idx="31">
                  <c:v>41306</c:v>
                </c:pt>
                <c:pt idx="32">
                  <c:v>41334</c:v>
                </c:pt>
                <c:pt idx="33">
                  <c:v>41365</c:v>
                </c:pt>
                <c:pt idx="34">
                  <c:v>41395</c:v>
                </c:pt>
                <c:pt idx="35">
                  <c:v>41426</c:v>
                </c:pt>
                <c:pt idx="36">
                  <c:v>41456</c:v>
                </c:pt>
                <c:pt idx="37">
                  <c:v>41487</c:v>
                </c:pt>
                <c:pt idx="38">
                  <c:v>41518</c:v>
                </c:pt>
                <c:pt idx="39">
                  <c:v>41548</c:v>
                </c:pt>
                <c:pt idx="40">
                  <c:v>41579</c:v>
                </c:pt>
                <c:pt idx="41">
                  <c:v>41609</c:v>
                </c:pt>
                <c:pt idx="42">
                  <c:v>41640</c:v>
                </c:pt>
                <c:pt idx="43">
                  <c:v>41671</c:v>
                </c:pt>
                <c:pt idx="44">
                  <c:v>41699</c:v>
                </c:pt>
                <c:pt idx="45">
                  <c:v>41730</c:v>
                </c:pt>
                <c:pt idx="46">
                  <c:v>41760</c:v>
                </c:pt>
                <c:pt idx="47">
                  <c:v>41791</c:v>
                </c:pt>
                <c:pt idx="48">
                  <c:v>41821</c:v>
                </c:pt>
                <c:pt idx="49">
                  <c:v>41852</c:v>
                </c:pt>
                <c:pt idx="50">
                  <c:v>41883</c:v>
                </c:pt>
                <c:pt idx="51">
                  <c:v>41913</c:v>
                </c:pt>
                <c:pt idx="52">
                  <c:v>41944</c:v>
                </c:pt>
              </c:numCache>
            </c:numRef>
          </c:cat>
          <c:val>
            <c:numRef>
              <c:f>'Ingr-retrib'!$B$11:$BB$11</c:f>
              <c:numCache>
                <c:formatCode>0.0%</c:formatCode>
                <c:ptCount val="53"/>
                <c:pt idx="0">
                  <c:v>1.443706785401385</c:v>
                </c:pt>
                <c:pt idx="1">
                  <c:v>1.3672768333640526</c:v>
                </c:pt>
                <c:pt idx="2">
                  <c:v>1.3746305720452838</c:v>
                </c:pt>
                <c:pt idx="3">
                  <c:v>1.3718295269215706</c:v>
                </c:pt>
                <c:pt idx="4">
                  <c:v>1.3605323795067612</c:v>
                </c:pt>
                <c:pt idx="5">
                  <c:v>1.3670448368456367</c:v>
                </c:pt>
                <c:pt idx="6">
                  <c:v>1.4202542271333611</c:v>
                </c:pt>
                <c:pt idx="7">
                  <c:v>1.4256470514016775</c:v>
                </c:pt>
                <c:pt idx="8">
                  <c:v>1.4375459689403225</c:v>
                </c:pt>
                <c:pt idx="9">
                  <c:v>1.3940038288096339</c:v>
                </c:pt>
                <c:pt idx="10">
                  <c:v>1.4017200066047328</c:v>
                </c:pt>
                <c:pt idx="11">
                  <c:v>1.371604442652202</c:v>
                </c:pt>
                <c:pt idx="12">
                  <c:v>1.3721432409718</c:v>
                </c:pt>
                <c:pt idx="13">
                  <c:v>1.3806118371375828</c:v>
                </c:pt>
                <c:pt idx="14">
                  <c:v>1.3528293638834143</c:v>
                </c:pt>
                <c:pt idx="15">
                  <c:v>1.3602264879272701</c:v>
                </c:pt>
                <c:pt idx="16">
                  <c:v>1.3642166757030831</c:v>
                </c:pt>
                <c:pt idx="17">
                  <c:v>1.3779748049128491</c:v>
                </c:pt>
                <c:pt idx="18">
                  <c:v>1.4007427774142753</c:v>
                </c:pt>
                <c:pt idx="19">
                  <c:v>1.3598531666015157</c:v>
                </c:pt>
                <c:pt idx="20">
                  <c:v>1.3143334141756946</c:v>
                </c:pt>
                <c:pt idx="21">
                  <c:v>1.3343121390975587</c:v>
                </c:pt>
                <c:pt idx="22">
                  <c:v>1.3360188794593251</c:v>
                </c:pt>
                <c:pt idx="23">
                  <c:v>1.312514253624526</c:v>
                </c:pt>
                <c:pt idx="24">
                  <c:v>1.3196653250983561</c:v>
                </c:pt>
                <c:pt idx="25">
                  <c:v>1.2270687506459388</c:v>
                </c:pt>
                <c:pt idx="26">
                  <c:v>1.1593179787639738</c:v>
                </c:pt>
                <c:pt idx="27">
                  <c:v>1.1177470775733795</c:v>
                </c:pt>
                <c:pt idx="28">
                  <c:v>1.0647511590835057</c:v>
                </c:pt>
                <c:pt idx="29">
                  <c:v>1.0491805859064389</c:v>
                </c:pt>
                <c:pt idx="30">
                  <c:v>1.0131632587259547</c:v>
                </c:pt>
                <c:pt idx="31">
                  <c:v>1.0377791443138191</c:v>
                </c:pt>
                <c:pt idx="32">
                  <c:v>1.0177437672969403</c:v>
                </c:pt>
                <c:pt idx="33">
                  <c:v>0.92554584980110921</c:v>
                </c:pt>
                <c:pt idx="34">
                  <c:v>0.96244257703468328</c:v>
                </c:pt>
                <c:pt idx="35">
                  <c:v>0.9036876250225141</c:v>
                </c:pt>
                <c:pt idx="36">
                  <c:v>0.90560943284677053</c:v>
                </c:pt>
                <c:pt idx="37">
                  <c:v>0.86711545173804505</c:v>
                </c:pt>
                <c:pt idx="38">
                  <c:v>0.90132725940320624</c:v>
                </c:pt>
                <c:pt idx="39">
                  <c:v>0.88619562674351327</c:v>
                </c:pt>
                <c:pt idx="40">
                  <c:v>0.85834281453989347</c:v>
                </c:pt>
                <c:pt idx="41">
                  <c:v>0.81884026608732319</c:v>
                </c:pt>
                <c:pt idx="42">
                  <c:v>0.79137582305829035</c:v>
                </c:pt>
                <c:pt idx="43">
                  <c:v>0.86495787653007539</c:v>
                </c:pt>
                <c:pt idx="44">
                  <c:v>0.83482007588477958</c:v>
                </c:pt>
                <c:pt idx="45">
                  <c:v>0.80885281745789428</c:v>
                </c:pt>
                <c:pt idx="46">
                  <c:v>0.85556582800110748</c:v>
                </c:pt>
                <c:pt idx="47">
                  <c:v>0.77499525968981209</c:v>
                </c:pt>
                <c:pt idx="48">
                  <c:v>0.79921924044631076</c:v>
                </c:pt>
                <c:pt idx="49">
                  <c:v>0.78399585850868458</c:v>
                </c:pt>
                <c:pt idx="50">
                  <c:v>0.79955066176253253</c:v>
                </c:pt>
                <c:pt idx="51">
                  <c:v>0.81327729458660691</c:v>
                </c:pt>
                <c:pt idx="52">
                  <c:v>0.8329179813750992</c:v>
                </c:pt>
              </c:numCache>
            </c:numRef>
          </c:val>
          <c:smooth val="0"/>
          <c:extLst>
            <c:ext xmlns:c16="http://schemas.microsoft.com/office/drawing/2014/chart" uri="{C3380CC4-5D6E-409C-BE32-E72D297353CC}">
              <c16:uniqueId val="{00000000-AE5B-4DCF-9246-10AF7D3D0297}"/>
            </c:ext>
          </c:extLst>
        </c:ser>
        <c:ser>
          <c:idx val="4"/>
          <c:order val="1"/>
          <c:tx>
            <c:strRef>
              <c:f>'Ingr-retrib'!$A$10</c:f>
              <c:strCache>
                <c:ptCount val="1"/>
                <c:pt idx="0">
                  <c:v>Cobertura Total (Ingr/Retribun)</c:v>
                </c:pt>
              </c:strCache>
            </c:strRef>
          </c:tx>
          <c:spPr>
            <a:ln w="22225">
              <a:solidFill>
                <a:srgbClr val="002060"/>
              </a:solidFill>
              <a:prstDash val="sysDot"/>
            </a:ln>
          </c:spPr>
          <c:marker>
            <c:symbol val="none"/>
          </c:marker>
          <c:cat>
            <c:numRef>
              <c:f>'Ingr-retrib'!$B$6:$BB$6</c:f>
              <c:numCache>
                <c:formatCode>[$-C0A]mmm\-yy;@</c:formatCode>
                <c:ptCount val="53"/>
                <c:pt idx="0">
                  <c:v>40360</c:v>
                </c:pt>
                <c:pt idx="1">
                  <c:v>40391</c:v>
                </c:pt>
                <c:pt idx="2">
                  <c:v>40422</c:v>
                </c:pt>
                <c:pt idx="3">
                  <c:v>40452</c:v>
                </c:pt>
                <c:pt idx="4">
                  <c:v>40483</c:v>
                </c:pt>
                <c:pt idx="5">
                  <c:v>40513</c:v>
                </c:pt>
                <c:pt idx="6">
                  <c:v>40544</c:v>
                </c:pt>
                <c:pt idx="7">
                  <c:v>40575</c:v>
                </c:pt>
                <c:pt idx="8">
                  <c:v>40603</c:v>
                </c:pt>
                <c:pt idx="9">
                  <c:v>40634</c:v>
                </c:pt>
                <c:pt idx="10">
                  <c:v>40664</c:v>
                </c:pt>
                <c:pt idx="11">
                  <c:v>40695</c:v>
                </c:pt>
                <c:pt idx="12">
                  <c:v>40725</c:v>
                </c:pt>
                <c:pt idx="13">
                  <c:v>40756</c:v>
                </c:pt>
                <c:pt idx="14">
                  <c:v>40787</c:v>
                </c:pt>
                <c:pt idx="15">
                  <c:v>40817</c:v>
                </c:pt>
                <c:pt idx="16">
                  <c:v>40848</c:v>
                </c:pt>
                <c:pt idx="17">
                  <c:v>40878</c:v>
                </c:pt>
                <c:pt idx="18">
                  <c:v>40909</c:v>
                </c:pt>
                <c:pt idx="19">
                  <c:v>40940</c:v>
                </c:pt>
                <c:pt idx="20">
                  <c:v>40969</c:v>
                </c:pt>
                <c:pt idx="21">
                  <c:v>41000</c:v>
                </c:pt>
                <c:pt idx="22">
                  <c:v>41030</c:v>
                </c:pt>
                <c:pt idx="23">
                  <c:v>41061</c:v>
                </c:pt>
                <c:pt idx="24">
                  <c:v>41091</c:v>
                </c:pt>
                <c:pt idx="25">
                  <c:v>41122</c:v>
                </c:pt>
                <c:pt idx="26">
                  <c:v>41153</c:v>
                </c:pt>
                <c:pt idx="27">
                  <c:v>41183</c:v>
                </c:pt>
                <c:pt idx="28">
                  <c:v>41214</c:v>
                </c:pt>
                <c:pt idx="29">
                  <c:v>41244</c:v>
                </c:pt>
                <c:pt idx="30">
                  <c:v>41275</c:v>
                </c:pt>
                <c:pt idx="31">
                  <c:v>41306</c:v>
                </c:pt>
                <c:pt idx="32">
                  <c:v>41334</c:v>
                </c:pt>
                <c:pt idx="33">
                  <c:v>41365</c:v>
                </c:pt>
                <c:pt idx="34">
                  <c:v>41395</c:v>
                </c:pt>
                <c:pt idx="35">
                  <c:v>41426</c:v>
                </c:pt>
                <c:pt idx="36">
                  <c:v>41456</c:v>
                </c:pt>
                <c:pt idx="37">
                  <c:v>41487</c:v>
                </c:pt>
                <c:pt idx="38">
                  <c:v>41518</c:v>
                </c:pt>
                <c:pt idx="39">
                  <c:v>41548</c:v>
                </c:pt>
                <c:pt idx="40">
                  <c:v>41579</c:v>
                </c:pt>
                <c:pt idx="41">
                  <c:v>41609</c:v>
                </c:pt>
                <c:pt idx="42">
                  <c:v>41640</c:v>
                </c:pt>
                <c:pt idx="43">
                  <c:v>41671</c:v>
                </c:pt>
                <c:pt idx="44">
                  <c:v>41699</c:v>
                </c:pt>
                <c:pt idx="45">
                  <c:v>41730</c:v>
                </c:pt>
                <c:pt idx="46">
                  <c:v>41760</c:v>
                </c:pt>
                <c:pt idx="47">
                  <c:v>41791</c:v>
                </c:pt>
                <c:pt idx="48">
                  <c:v>41821</c:v>
                </c:pt>
                <c:pt idx="49">
                  <c:v>41852</c:v>
                </c:pt>
                <c:pt idx="50">
                  <c:v>41883</c:v>
                </c:pt>
                <c:pt idx="51">
                  <c:v>41913</c:v>
                </c:pt>
                <c:pt idx="52">
                  <c:v>41944</c:v>
                </c:pt>
              </c:numCache>
            </c:numRef>
          </c:cat>
          <c:val>
            <c:numRef>
              <c:f>'Ingr-retrib'!$B$10:$BB$10</c:f>
              <c:numCache>
                <c:formatCode>0.0%</c:formatCode>
                <c:ptCount val="53"/>
                <c:pt idx="0">
                  <c:v>1.3349505359965459</c:v>
                </c:pt>
                <c:pt idx="1">
                  <c:v>1.269340332061109</c:v>
                </c:pt>
                <c:pt idx="2">
                  <c:v>1.2756758797271872</c:v>
                </c:pt>
                <c:pt idx="3">
                  <c:v>1.2732632398303423</c:v>
                </c:pt>
                <c:pt idx="4">
                  <c:v>1.2635254151721058</c:v>
                </c:pt>
                <c:pt idx="5">
                  <c:v>1.2691403781081494</c:v>
                </c:pt>
                <c:pt idx="6">
                  <c:v>1.3148737420325183</c:v>
                </c:pt>
                <c:pt idx="7">
                  <c:v>1.3194946769617499</c:v>
                </c:pt>
                <c:pt idx="8">
                  <c:v>1.3296812683727866</c:v>
                </c:pt>
                <c:pt idx="9">
                  <c:v>1.2923433980789589</c:v>
                </c:pt>
                <c:pt idx="10">
                  <c:v>1.298972502709981</c:v>
                </c:pt>
                <c:pt idx="11">
                  <c:v>1.2730693360066825</c:v>
                </c:pt>
                <c:pt idx="12">
                  <c:v>1.273533488113139</c:v>
                </c:pt>
                <c:pt idx="13">
                  <c:v>1.2808253876560005</c:v>
                </c:pt>
                <c:pt idx="14">
                  <c:v>1.2568790173374018</c:v>
                </c:pt>
                <c:pt idx="15">
                  <c:v>1.2632615848644733</c:v>
                </c:pt>
                <c:pt idx="16">
                  <c:v>1.2667024420684718</c:v>
                </c:pt>
                <c:pt idx="17">
                  <c:v>1.2785554597408846</c:v>
                </c:pt>
                <c:pt idx="18">
                  <c:v>1.2981332437297604</c:v>
                </c:pt>
                <c:pt idx="19">
                  <c:v>1.2629395851991008</c:v>
                </c:pt>
                <c:pt idx="20">
                  <c:v>1.2235829186895213</c:v>
                </c:pt>
                <c:pt idx="21">
                  <c:v>1.2408798038865383</c:v>
                </c:pt>
                <c:pt idx="22">
                  <c:v>1.2423557588992158</c:v>
                </c:pt>
                <c:pt idx="23">
                  <c:v>1.2220061490502718</c:v>
                </c:pt>
                <c:pt idx="24">
                  <c:v>1.2254740253233984</c:v>
                </c:pt>
                <c:pt idx="25">
                  <c:v>1.1445184662985013</c:v>
                </c:pt>
                <c:pt idx="26">
                  <c:v>1.0853963465254959</c:v>
                </c:pt>
                <c:pt idx="27">
                  <c:v>1.047743855213418</c:v>
                </c:pt>
                <c:pt idx="28">
                  <c:v>0.99953809337765931</c:v>
                </c:pt>
                <c:pt idx="29">
                  <c:v>0.98400327248037067</c:v>
                </c:pt>
                <c:pt idx="30">
                  <c:v>0.95051593312297378</c:v>
                </c:pt>
                <c:pt idx="31">
                  <c:v>0.97163748186997023</c:v>
                </c:pt>
                <c:pt idx="32">
                  <c:v>0.92408338548972868</c:v>
                </c:pt>
                <c:pt idx="33">
                  <c:v>0.79345267682147336</c:v>
                </c:pt>
                <c:pt idx="34">
                  <c:v>0.82679600592447</c:v>
                </c:pt>
                <c:pt idx="35">
                  <c:v>0.77444954349188233</c:v>
                </c:pt>
                <c:pt idx="36">
                  <c:v>0.78241842621521795</c:v>
                </c:pt>
                <c:pt idx="37">
                  <c:v>0.75496734353040573</c:v>
                </c:pt>
                <c:pt idx="38">
                  <c:v>0.78482745142761257</c:v>
                </c:pt>
                <c:pt idx="39">
                  <c:v>0.77341435530790426</c:v>
                </c:pt>
                <c:pt idx="40">
                  <c:v>0.75054166841731829</c:v>
                </c:pt>
                <c:pt idx="41">
                  <c:v>0.71677214211412055</c:v>
                </c:pt>
                <c:pt idx="42">
                  <c:v>0.69264513161030339</c:v>
                </c:pt>
                <c:pt idx="43">
                  <c:v>0.76443870081529952</c:v>
                </c:pt>
                <c:pt idx="44">
                  <c:v>0.73849335745609246</c:v>
                </c:pt>
                <c:pt idx="45">
                  <c:v>0.71445966961599972</c:v>
                </c:pt>
                <c:pt idx="46">
                  <c:v>0.7580679828802056</c:v>
                </c:pt>
                <c:pt idx="47">
                  <c:v>0.68634333589157459</c:v>
                </c:pt>
                <c:pt idx="48">
                  <c:v>0.7178575480700442</c:v>
                </c:pt>
                <c:pt idx="49">
                  <c:v>0.6963949396146486</c:v>
                </c:pt>
                <c:pt idx="50">
                  <c:v>0.71896350523200836</c:v>
                </c:pt>
                <c:pt idx="51">
                  <c:v>0.7198341820926194</c:v>
                </c:pt>
                <c:pt idx="52">
                  <c:v>0.74599706739887028</c:v>
                </c:pt>
              </c:numCache>
            </c:numRef>
          </c:val>
          <c:smooth val="0"/>
          <c:extLst>
            <c:ext xmlns:c16="http://schemas.microsoft.com/office/drawing/2014/chart" uri="{C3380CC4-5D6E-409C-BE32-E72D297353CC}">
              <c16:uniqueId val="{00000001-AE5B-4DCF-9246-10AF7D3D0297}"/>
            </c:ext>
          </c:extLst>
        </c:ser>
        <c:dLbls>
          <c:showLegendKey val="0"/>
          <c:showVal val="0"/>
          <c:showCatName val="0"/>
          <c:showSerName val="0"/>
          <c:showPercent val="0"/>
          <c:showBubbleSize val="0"/>
        </c:dLbls>
        <c:smooth val="0"/>
        <c:axId val="623330776"/>
        <c:axId val="623325680"/>
      </c:lineChart>
      <c:dateAx>
        <c:axId val="623330776"/>
        <c:scaling>
          <c:orientation val="minMax"/>
        </c:scaling>
        <c:delete val="0"/>
        <c:axPos val="b"/>
        <c:numFmt formatCode="[$-C0A]mmm\-yy;@" sourceLinked="1"/>
        <c:majorTickMark val="none"/>
        <c:minorTickMark val="none"/>
        <c:tickLblPos val="nextTo"/>
        <c:crossAx val="623325680"/>
        <c:crosses val="autoZero"/>
        <c:auto val="1"/>
        <c:lblOffset val="100"/>
        <c:baseTimeUnit val="months"/>
      </c:dateAx>
      <c:valAx>
        <c:axId val="623325680"/>
        <c:scaling>
          <c:orientation val="minMax"/>
        </c:scaling>
        <c:delete val="0"/>
        <c:axPos val="l"/>
        <c:numFmt formatCode="0.0%" sourceLinked="1"/>
        <c:majorTickMark val="none"/>
        <c:minorTickMark val="none"/>
        <c:tickLblPos val="nextTo"/>
        <c:spPr>
          <a:ln w="9525">
            <a:noFill/>
          </a:ln>
        </c:spPr>
        <c:crossAx val="623330776"/>
        <c:crosses val="autoZero"/>
        <c:crossBetween val="between"/>
      </c:valAx>
    </c:plotArea>
    <c:legend>
      <c:legendPos val="b"/>
      <c:layout>
        <c:manualLayout>
          <c:xMode val="edge"/>
          <c:yMode val="edge"/>
          <c:x val="0"/>
          <c:y val="0.77081288065972597"/>
          <c:w val="1"/>
          <c:h val="0.16464208138829994"/>
        </c:manualLayout>
      </c:layout>
      <c:overlay val="0"/>
    </c:legend>
    <c:plotVisOnly val="1"/>
    <c:dispBlanksAs val="gap"/>
    <c:showDLblsOverMax val="0"/>
  </c:chart>
  <c:spPr>
    <a:ln>
      <a:noFill/>
    </a:ln>
  </c:sp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ubbleChart>
        <c:varyColors val="0"/>
        <c:ser>
          <c:idx val="0"/>
          <c:order val="0"/>
          <c:tx>
            <c:strRef>
              <c:f>Resumen!$A$4:$A$36</c:f>
              <c:strCache>
                <c:ptCount val="1"/>
                <c:pt idx="0">
                  <c:v>Bogota Bogota (SITP) Medellin Cali Barranquilla Lima Santiago de Chile Amsterdamm Barcelona Berlín Bilbao Birmingham Bruselas Budapest Copnehagen Frankfurt Helsinky Londres Madrid Lyon Montreal Oslo Paris Praga La Haya Rotterdam Estocolmo Stuttgart Turin </c:v>
                </c:pt>
              </c:strCache>
            </c:strRef>
          </c:tx>
          <c:spPr>
            <a:gradFill>
              <a:gsLst>
                <a:gs pos="0">
                  <a:schemeClr val="accent1">
                    <a:alpha val="75000"/>
                  </a:schemeClr>
                </a:gs>
                <a:gs pos="100000">
                  <a:schemeClr val="accent1">
                    <a:lumMod val="75000"/>
                    <a:alpha val="75000"/>
                  </a:schemeClr>
                </a:gs>
              </a:gsLst>
              <a:lin ang="2700000" scaled="1"/>
            </a:gra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C75B-4096-A335-A427C8A8BCC6}"/>
              </c:ext>
            </c:extLst>
          </c:dPt>
          <c:dPt>
            <c:idx val="1"/>
            <c:invertIfNegative val="0"/>
            <c:bubble3D val="0"/>
            <c:spPr>
              <a:solidFill>
                <a:schemeClr val="accent3"/>
              </a:solidFill>
              <a:ln>
                <a:noFill/>
              </a:ln>
              <a:effectLst/>
            </c:spPr>
            <c:extLst>
              <c:ext xmlns:c16="http://schemas.microsoft.com/office/drawing/2014/chart" uri="{C3380CC4-5D6E-409C-BE32-E72D297353CC}">
                <c16:uniqueId val="{00000003-C75B-4096-A335-A427C8A8BCC6}"/>
              </c:ext>
            </c:extLst>
          </c:dPt>
          <c:dLbls>
            <c:dLbl>
              <c:idx val="0"/>
              <c:layout>
                <c:manualLayout>
                  <c:x val="3.0292506654753261E-3"/>
                  <c:y val="-1.1219173774106509E-2"/>
                </c:manualLayout>
              </c:layout>
              <c:tx>
                <c:rich>
                  <a:bodyPr rot="0" spcFirstLastPara="1" vertOverflow="ellipsis" vert="horz" wrap="square" lIns="38100" tIns="19050" rIns="38100" bIns="19050" anchor="ctr" anchorCtr="1">
                    <a:spAutoFit/>
                  </a:bodyPr>
                  <a:lstStyle/>
                  <a:p>
                    <a:pPr>
                      <a:defRPr sz="1000" b="0" i="0" u="none" strike="noStrike" kern="1200" baseline="0">
                        <a:solidFill>
                          <a:schemeClr val="dk1">
                            <a:lumMod val="75000"/>
                            <a:lumOff val="25000"/>
                          </a:schemeClr>
                        </a:solidFill>
                        <a:latin typeface="+mn-lt"/>
                        <a:ea typeface="+mn-ea"/>
                        <a:cs typeface="+mn-cs"/>
                      </a:defRPr>
                    </a:pPr>
                    <a:r>
                      <a:rPr lang="en-US" sz="1000" b="1">
                        <a:solidFill>
                          <a:srgbClr val="C00000"/>
                        </a:solidFill>
                      </a:rPr>
                      <a:t>Bogotá Fase I, II y III</a:t>
                    </a:r>
                    <a:endParaRPr lang="en-US" sz="1000"/>
                  </a:p>
                </c:rich>
              </c:tx>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dk1">
                          <a:lumMod val="75000"/>
                          <a:lumOff val="25000"/>
                        </a:schemeClr>
                      </a:solidFill>
                      <a:latin typeface="+mn-lt"/>
                      <a:ea typeface="+mn-ea"/>
                      <a:cs typeface="+mn-cs"/>
                    </a:defRPr>
                  </a:pPr>
                  <a:endParaRPr lang="es-ES"/>
                </a:p>
              </c:txPr>
              <c:dLblPos val="r"/>
              <c:showLegendKey val="0"/>
              <c:showVal val="1"/>
              <c:showCatName val="0"/>
              <c:showSerName val="1"/>
              <c:showPercent val="0"/>
              <c:showBubbleSize val="0"/>
              <c:extLst>
                <c:ext xmlns:c15="http://schemas.microsoft.com/office/drawing/2012/chart" uri="{CE6537A1-D6FC-4f65-9D91-7224C49458BB}">
                  <c15:layout>
                    <c:manualLayout>
                      <c:w val="0.25226255793823643"/>
                      <c:h val="0.10213187859028285"/>
                    </c:manualLayout>
                  </c15:layout>
                </c:ext>
                <c:ext xmlns:c16="http://schemas.microsoft.com/office/drawing/2014/chart" uri="{C3380CC4-5D6E-409C-BE32-E72D297353CC}">
                  <c16:uniqueId val="{00000001-C75B-4096-A335-A427C8A8BCC6}"/>
                </c:ext>
              </c:extLst>
            </c:dLbl>
            <c:dLbl>
              <c:idx val="1"/>
              <c:layout>
                <c:manualLayout>
                  <c:x val="-0.18724579307905667"/>
                  <c:y val="6.7315042644639E-2"/>
                </c:manualLayout>
              </c:layout>
              <c:tx>
                <c:rich>
                  <a:bodyPr rot="0" spcFirstLastPara="1" vertOverflow="ellipsis" vert="horz" wrap="square" lIns="38100" tIns="19050" rIns="38100" bIns="19050" anchor="ctr" anchorCtr="1">
                    <a:spAutoFit/>
                  </a:bodyPr>
                  <a:lstStyle/>
                  <a:p>
                    <a:pPr>
                      <a:defRPr sz="1000" b="0" i="0" u="none" strike="noStrike" kern="1200" baseline="0">
                        <a:solidFill>
                          <a:schemeClr val="dk1">
                            <a:lumMod val="75000"/>
                            <a:lumOff val="25000"/>
                          </a:schemeClr>
                        </a:solidFill>
                        <a:latin typeface="+mn-lt"/>
                        <a:ea typeface="+mn-ea"/>
                        <a:cs typeface="+mn-cs"/>
                      </a:defRPr>
                    </a:pPr>
                    <a:r>
                      <a:rPr lang="en-US" sz="1000" b="1">
                        <a:solidFill>
                          <a:srgbClr val="C00000"/>
                        </a:solidFill>
                      </a:rPr>
                      <a:t>Bogotá (SITP)</a:t>
                    </a:r>
                    <a:endParaRPr lang="en-US" sz="1000"/>
                  </a:p>
                </c:rich>
              </c:tx>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dk1">
                          <a:lumMod val="75000"/>
                          <a:lumOff val="25000"/>
                        </a:schemeClr>
                      </a:solidFill>
                      <a:latin typeface="+mn-lt"/>
                      <a:ea typeface="+mn-ea"/>
                      <a:cs typeface="+mn-cs"/>
                    </a:defRPr>
                  </a:pPr>
                  <a:endParaRPr lang="es-ES"/>
                </a:p>
              </c:txPr>
              <c:dLblPos val="r"/>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C75B-4096-A335-A427C8A8BCC6}"/>
                </c:ext>
              </c:extLst>
            </c:dLbl>
            <c:dLbl>
              <c:idx val="2"/>
              <c:tx>
                <c:rich>
                  <a:bodyPr/>
                  <a:lstStyle/>
                  <a:p>
                    <a:endParaRPr lang="en-US"/>
                  </a:p>
                </c:rich>
              </c:tx>
              <c:dLblPos val="ctr"/>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4-C75B-4096-A335-A427C8A8BCC6}"/>
                </c:ext>
              </c:extLst>
            </c:dLbl>
            <c:dLbl>
              <c:idx val="3"/>
              <c:tx>
                <c:rich>
                  <a:bodyPr/>
                  <a:lstStyle/>
                  <a:p>
                    <a:endParaRPr lang="en-US"/>
                  </a:p>
                </c:rich>
              </c:tx>
              <c:dLblPos val="ctr"/>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5-C75B-4096-A335-A427C8A8BCC6}"/>
                </c:ext>
              </c:extLst>
            </c:dLbl>
            <c:dLbl>
              <c:idx val="4"/>
              <c:tx>
                <c:rich>
                  <a:bodyPr/>
                  <a:lstStyle/>
                  <a:p>
                    <a:endParaRPr lang="en-US"/>
                  </a:p>
                </c:rich>
              </c:tx>
              <c:dLblPos val="ctr"/>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6-C75B-4096-A335-A427C8A8BCC6}"/>
                </c:ext>
              </c:extLst>
            </c:dLbl>
            <c:dLbl>
              <c:idx val="5"/>
              <c:tx>
                <c:rich>
                  <a:bodyPr/>
                  <a:lstStyle/>
                  <a:p>
                    <a:endParaRPr lang="en-US"/>
                  </a:p>
                </c:rich>
              </c:tx>
              <c:dLblPos val="ctr"/>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7-C75B-4096-A335-A427C8A8BCC6}"/>
                </c:ext>
              </c:extLst>
            </c:dLbl>
            <c:dLbl>
              <c:idx val="6"/>
              <c:tx>
                <c:rich>
                  <a:bodyPr/>
                  <a:lstStyle/>
                  <a:p>
                    <a:endParaRPr lang="en-US"/>
                  </a:p>
                </c:rich>
              </c:tx>
              <c:dLblPos val="ctr"/>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8-C75B-4096-A335-A427C8A8BCC6}"/>
                </c:ext>
              </c:extLst>
            </c:dLbl>
            <c:dLbl>
              <c:idx val="7"/>
              <c:tx>
                <c:rich>
                  <a:bodyPr/>
                  <a:lstStyle/>
                  <a:p>
                    <a:r>
                      <a:rPr lang="en-US"/>
                      <a:t>Amsterdamm</a:t>
                    </a:r>
                  </a:p>
                </c:rich>
              </c:tx>
              <c:dLblPos val="ctr"/>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9-C75B-4096-A335-A427C8A8BCC6}"/>
                </c:ext>
              </c:extLst>
            </c:dLbl>
            <c:dLbl>
              <c:idx val="8"/>
              <c:tx>
                <c:rich>
                  <a:bodyPr/>
                  <a:lstStyle/>
                  <a:p>
                    <a:r>
                      <a:rPr lang="en-US"/>
                      <a:t>Barcelona</a:t>
                    </a:r>
                  </a:p>
                </c:rich>
              </c:tx>
              <c:dLblPos val="ctr"/>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A-C75B-4096-A335-A427C8A8BCC6}"/>
                </c:ext>
              </c:extLst>
            </c:dLbl>
            <c:dLbl>
              <c:idx val="9"/>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75B-4096-A335-A427C8A8BCC6}"/>
                </c:ext>
              </c:extLst>
            </c:dLbl>
            <c:dLbl>
              <c:idx val="10"/>
              <c:tx>
                <c:rich>
                  <a:bodyPr/>
                  <a:lstStyle/>
                  <a:p>
                    <a:fld id="{D91DC908-FBA7-4908-99A4-0C35E3620124}" type="CELLRANGE">
                      <a:rPr lang="en-US"/>
                      <a:pPr/>
                      <a:t>[CELLRANGE]</a:t>
                    </a:fld>
                    <a:endParaRPr lang="es-ES"/>
                  </a:p>
                </c:rich>
              </c:tx>
              <c:dLblPos val="ctr"/>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C75B-4096-A335-A427C8A8BCC6}"/>
                </c:ext>
              </c:extLst>
            </c:dLbl>
            <c:dLbl>
              <c:idx val="11"/>
              <c:tx>
                <c:rich>
                  <a:bodyPr/>
                  <a:lstStyle/>
                  <a:p>
                    <a:fld id="{7FD056F2-C285-4912-A862-AB3F79DB7838}" type="CELLRANGE">
                      <a:rPr lang="en-US"/>
                      <a:pPr/>
                      <a:t>[CELLRANGE]</a:t>
                    </a:fld>
                    <a:endParaRPr lang="es-ES"/>
                  </a:p>
                </c:rich>
              </c:tx>
              <c:dLblPos val="ctr"/>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C75B-4096-A335-A427C8A8BCC6}"/>
                </c:ext>
              </c:extLst>
            </c:dLbl>
            <c:dLbl>
              <c:idx val="12"/>
              <c:tx>
                <c:rich>
                  <a:bodyPr/>
                  <a:lstStyle/>
                  <a:p>
                    <a:r>
                      <a:rPr lang="en-US"/>
                      <a:t>Bruselas</a:t>
                    </a:r>
                  </a:p>
                </c:rich>
              </c:tx>
              <c:dLblPos val="ctr"/>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E-C75B-4096-A335-A427C8A8BCC6}"/>
                </c:ext>
              </c:extLst>
            </c:dLbl>
            <c:dLbl>
              <c:idx val="13"/>
              <c:tx>
                <c:rich>
                  <a:bodyPr/>
                  <a:lstStyle/>
                  <a:p>
                    <a:r>
                      <a:rPr lang="en-US"/>
                      <a:t>Budapest</a:t>
                    </a:r>
                  </a:p>
                </c:rich>
              </c:tx>
              <c:dLblPos val="ctr"/>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F-C75B-4096-A335-A427C8A8BCC6}"/>
                </c:ext>
              </c:extLst>
            </c:dLbl>
            <c:dLbl>
              <c:idx val="14"/>
              <c:tx>
                <c:rich>
                  <a:bodyPr/>
                  <a:lstStyle/>
                  <a:p>
                    <a:r>
                      <a:rPr lang="en-US"/>
                      <a:t>Copnehagen</a:t>
                    </a:r>
                  </a:p>
                </c:rich>
              </c:tx>
              <c:dLblPos val="ctr"/>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0-C75B-4096-A335-A427C8A8BCC6}"/>
                </c:ext>
              </c:extLst>
            </c:dLbl>
            <c:dLbl>
              <c:idx val="15"/>
              <c:tx>
                <c:rich>
                  <a:bodyPr/>
                  <a:lstStyle/>
                  <a:p>
                    <a:r>
                      <a:rPr lang="en-US"/>
                      <a:t>Fankfurt</a:t>
                    </a:r>
                  </a:p>
                </c:rich>
              </c:tx>
              <c:dLblPos val="ctr"/>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1-C75B-4096-A335-A427C8A8BCC6}"/>
                </c:ext>
              </c:extLst>
            </c:dLbl>
            <c:dLbl>
              <c:idx val="16"/>
              <c:tx>
                <c:rich>
                  <a:bodyPr/>
                  <a:lstStyle/>
                  <a:p>
                    <a:r>
                      <a:rPr lang="en-US"/>
                      <a:t>Helsinky</a:t>
                    </a:r>
                  </a:p>
                </c:rich>
              </c:tx>
              <c:dLblPos val="ctr"/>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2-C75B-4096-A335-A427C8A8BCC6}"/>
                </c:ext>
              </c:extLst>
            </c:dLbl>
            <c:dLbl>
              <c:idx val="17"/>
              <c:tx>
                <c:rich>
                  <a:bodyPr/>
                  <a:lstStyle/>
                  <a:p>
                    <a:r>
                      <a:rPr lang="en-US"/>
                      <a:t>Londres</a:t>
                    </a:r>
                  </a:p>
                </c:rich>
              </c:tx>
              <c:dLblPos val="ctr"/>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3-C75B-4096-A335-A427C8A8BCC6}"/>
                </c:ext>
              </c:extLst>
            </c:dLbl>
            <c:dLbl>
              <c:idx val="18"/>
              <c:tx>
                <c:rich>
                  <a:bodyPr/>
                  <a:lstStyle/>
                  <a:p>
                    <a:r>
                      <a:rPr lang="en-US"/>
                      <a:t>Madrid</a:t>
                    </a:r>
                  </a:p>
                </c:rich>
              </c:tx>
              <c:dLblPos val="ctr"/>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4-C75B-4096-A335-A427C8A8BCC6}"/>
                </c:ext>
              </c:extLst>
            </c:dLbl>
            <c:dLbl>
              <c:idx val="19"/>
              <c:tx>
                <c:rich>
                  <a:bodyPr/>
                  <a:lstStyle/>
                  <a:p>
                    <a:r>
                      <a:rPr lang="en-US"/>
                      <a:t>Lyon</a:t>
                    </a:r>
                  </a:p>
                </c:rich>
              </c:tx>
              <c:dLblPos val="ctr"/>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5-C75B-4096-A335-A427C8A8BCC6}"/>
                </c:ext>
              </c:extLst>
            </c:dLbl>
            <c:dLbl>
              <c:idx val="20"/>
              <c:tx>
                <c:rich>
                  <a:bodyPr/>
                  <a:lstStyle/>
                  <a:p>
                    <a:r>
                      <a:rPr lang="en-US"/>
                      <a:t>Montreal</a:t>
                    </a:r>
                  </a:p>
                </c:rich>
              </c:tx>
              <c:dLblPos val="ctr"/>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6-C75B-4096-A335-A427C8A8BCC6}"/>
                </c:ext>
              </c:extLst>
            </c:dLbl>
            <c:dLbl>
              <c:idx val="21"/>
              <c:tx>
                <c:rich>
                  <a:bodyPr/>
                  <a:lstStyle/>
                  <a:p>
                    <a:r>
                      <a:rPr lang="en-US"/>
                      <a:t>Berlín</a:t>
                    </a:r>
                  </a:p>
                </c:rich>
              </c:tx>
              <c:dLblPos val="ctr"/>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7-C75B-4096-A335-A427C8A8BCC6}"/>
                </c:ext>
              </c:extLst>
            </c:dLbl>
            <c:dLbl>
              <c:idx val="22"/>
              <c:tx>
                <c:rich>
                  <a:bodyPr/>
                  <a:lstStyle/>
                  <a:p>
                    <a:r>
                      <a:rPr lang="en-US"/>
                      <a:t>Paris</a:t>
                    </a:r>
                  </a:p>
                </c:rich>
              </c:tx>
              <c:dLblPos val="ctr"/>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8-C75B-4096-A335-A427C8A8BCC6}"/>
                </c:ext>
              </c:extLst>
            </c:dLbl>
            <c:dLbl>
              <c:idx val="23"/>
              <c:tx>
                <c:rich>
                  <a:bodyPr/>
                  <a:lstStyle/>
                  <a:p>
                    <a:r>
                      <a:rPr lang="en-US"/>
                      <a:t>Praga</a:t>
                    </a:r>
                  </a:p>
                </c:rich>
              </c:tx>
              <c:dLblPos val="ctr"/>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9-C75B-4096-A335-A427C8A8BCC6}"/>
                </c:ext>
              </c:extLst>
            </c:dLbl>
            <c:dLbl>
              <c:idx val="24"/>
              <c:tx>
                <c:rich>
                  <a:bodyPr/>
                  <a:lstStyle/>
                  <a:p>
                    <a:r>
                      <a:rPr lang="en-US"/>
                      <a:t>La Haya</a:t>
                    </a:r>
                  </a:p>
                </c:rich>
              </c:tx>
              <c:dLblPos val="ctr"/>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A-C75B-4096-A335-A427C8A8BCC6}"/>
                </c:ext>
              </c:extLst>
            </c:dLbl>
            <c:dLbl>
              <c:idx val="25"/>
              <c:tx>
                <c:rich>
                  <a:bodyPr/>
                  <a:lstStyle/>
                  <a:p>
                    <a:fld id="{28CA2445-2C8E-4BCA-9421-2E0E83437726}" type="CELLRANGE">
                      <a:rPr lang="en-US"/>
                      <a:pPr/>
                      <a:t>[CELLRANGE]</a:t>
                    </a:fld>
                    <a:endParaRPr lang="es-ES"/>
                  </a:p>
                </c:rich>
              </c:tx>
              <c:dLblPos val="ctr"/>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B-C75B-4096-A335-A427C8A8BCC6}"/>
                </c:ext>
              </c:extLst>
            </c:dLbl>
            <c:dLbl>
              <c:idx val="26"/>
              <c:tx>
                <c:rich>
                  <a:bodyPr/>
                  <a:lstStyle/>
                  <a:p>
                    <a:fld id="{43C22DE3-5DCE-4370-BA73-F1420721F68F}" type="CELLRANGE">
                      <a:rPr lang="en-US"/>
                      <a:pPr/>
                      <a:t>[CELLRANGE]</a:t>
                    </a:fld>
                    <a:endParaRPr lang="es-ES"/>
                  </a:p>
                </c:rich>
              </c:tx>
              <c:dLblPos val="ctr"/>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C-C75B-4096-A335-A427C8A8BCC6}"/>
                </c:ext>
              </c:extLst>
            </c:dLbl>
            <c:dLbl>
              <c:idx val="27"/>
              <c:tx>
                <c:rich>
                  <a:bodyPr/>
                  <a:lstStyle/>
                  <a:p>
                    <a:fld id="{B69775F3-2E22-4A5A-B09A-7EB3E5934EA3}" type="CELLRANGE">
                      <a:rPr lang="en-US"/>
                      <a:pPr/>
                      <a:t>[CELLRANGE]</a:t>
                    </a:fld>
                    <a:endParaRPr lang="es-ES"/>
                  </a:p>
                </c:rich>
              </c:tx>
              <c:dLblPos val="ctr"/>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D-C75B-4096-A335-A427C8A8BCC6}"/>
                </c:ext>
              </c:extLst>
            </c:dLbl>
            <c:dLbl>
              <c:idx val="28"/>
              <c:tx>
                <c:rich>
                  <a:bodyPr/>
                  <a:lstStyle/>
                  <a:p>
                    <a:fld id="{1665DF1D-C21F-4E08-B955-C05339ACC546}" type="CELLRANGE">
                      <a:rPr lang="en-US"/>
                      <a:pPr/>
                      <a:t>[CELLRANGE]</a:t>
                    </a:fld>
                    <a:endParaRPr lang="es-ES"/>
                  </a:p>
                </c:rich>
              </c:tx>
              <c:dLblPos val="ctr"/>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E-C75B-4096-A335-A427C8A8BCC6}"/>
                </c:ext>
              </c:extLst>
            </c:dLbl>
            <c:dLbl>
              <c:idx val="29"/>
              <c:tx>
                <c:rich>
                  <a:bodyPr/>
                  <a:lstStyle/>
                  <a:p>
                    <a:fld id="{E41BCC73-CD9A-4D8D-A1CE-B7D2CF312E6A}" type="CELLRANGE">
                      <a:rPr lang="en-US"/>
                      <a:pPr/>
                      <a:t>[CELLRANGE]</a:t>
                    </a:fld>
                    <a:endParaRPr lang="es-ES"/>
                  </a:p>
                </c:rich>
              </c:tx>
              <c:dLblPos val="ctr"/>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F-C75B-4096-A335-A427C8A8BCC6}"/>
                </c:ext>
              </c:extLst>
            </c:dLbl>
            <c:dLbl>
              <c:idx val="30"/>
              <c:tx>
                <c:rich>
                  <a:bodyPr/>
                  <a:lstStyle/>
                  <a:p>
                    <a:r>
                      <a:rPr lang="en-US"/>
                      <a:t>Vilnius</a:t>
                    </a:r>
                  </a:p>
                </c:rich>
              </c:tx>
              <c:dLblPos val="ctr"/>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0-C75B-4096-A335-A427C8A8BCC6}"/>
                </c:ext>
              </c:extLst>
            </c:dLbl>
            <c:dLbl>
              <c:idx val="31"/>
              <c:tx>
                <c:rich>
                  <a:bodyPr/>
                  <a:lstStyle/>
                  <a:p>
                    <a:r>
                      <a:rPr lang="en-US"/>
                      <a:t>Varsovia</a:t>
                    </a:r>
                  </a:p>
                </c:rich>
              </c:tx>
              <c:dLblPos val="ctr"/>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1-C75B-4096-A335-A427C8A8BCC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s-ES"/>
              </a:p>
            </c:txPr>
            <c:dLblPos val="ctr"/>
            <c:showLegendKey val="0"/>
            <c:showVal val="1"/>
            <c:showCatName val="0"/>
            <c:showSerName val="1"/>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dk1">
                          <a:lumMod val="35000"/>
                          <a:lumOff val="65000"/>
                        </a:schemeClr>
                      </a:solidFill>
                      <a:round/>
                    </a:ln>
                    <a:effectLst/>
                  </c:spPr>
                </c15:leaderLines>
              </c:ext>
            </c:extLst>
          </c:dLbls>
          <c:xVal>
            <c:numRef>
              <c:f>Resumen!$L$4:$L$35</c:f>
              <c:numCache>
                <c:formatCode>0.00%</c:formatCode>
                <c:ptCount val="32"/>
                <c:pt idx="0">
                  <c:v>3.3432431354736933E-2</c:v>
                </c:pt>
                <c:pt idx="1">
                  <c:v>3.3432431354736933E-2</c:v>
                </c:pt>
                <c:pt idx="2">
                  <c:v>3.5967404079742776E-2</c:v>
                </c:pt>
                <c:pt idx="3">
                  <c:v>3.7757558267942297E-2</c:v>
                </c:pt>
                <c:pt idx="4">
                  <c:v>5.9712731652167075E-2</c:v>
                </c:pt>
                <c:pt idx="5">
                  <c:v>4.7500512610211203E-2</c:v>
                </c:pt>
                <c:pt idx="6">
                  <c:v>3.1423987554086243E-2</c:v>
                </c:pt>
                <c:pt idx="7">
                  <c:v>2.626530612244898E-2</c:v>
                </c:pt>
                <c:pt idx="8">
                  <c:v>3.9722222222222214E-2</c:v>
                </c:pt>
                <c:pt idx="9">
                  <c:v>2.9928840519045628E-2</c:v>
                </c:pt>
                <c:pt idx="10">
                  <c:v>2.9334336216622792E-2</c:v>
                </c:pt>
                <c:pt idx="11">
                  <c:v>5.0632945091514142E-2</c:v>
                </c:pt>
                <c:pt idx="12">
                  <c:v>3.0313558074488448E-2</c:v>
                </c:pt>
                <c:pt idx="13">
                  <c:v>3.7289224033081977E-2</c:v>
                </c:pt>
                <c:pt idx="14">
                  <c:v>3.9475247313206417E-2</c:v>
                </c:pt>
                <c:pt idx="15">
                  <c:v>3.8638607430501432E-2</c:v>
                </c:pt>
                <c:pt idx="16">
                  <c:v>2.2446865287414058E-2</c:v>
                </c:pt>
                <c:pt idx="17">
                  <c:v>3.2791201324897025E-2</c:v>
                </c:pt>
                <c:pt idx="18">
                  <c:v>2.270371235115573E-2</c:v>
                </c:pt>
                <c:pt idx="19">
                  <c:v>2.9673180010375239E-2</c:v>
                </c:pt>
                <c:pt idx="20">
                  <c:v>3.8441096142633573E-2</c:v>
                </c:pt>
                <c:pt idx="21">
                  <c:v>3.0188679245283023E-2</c:v>
                </c:pt>
                <c:pt idx="22">
                  <c:v>1.8973658536585364E-2</c:v>
                </c:pt>
                <c:pt idx="23">
                  <c:v>2.2336729655729613E-2</c:v>
                </c:pt>
                <c:pt idx="24">
                  <c:v>4.7013698630136991E-2</c:v>
                </c:pt>
                <c:pt idx="25">
                  <c:v>0</c:v>
                </c:pt>
                <c:pt idx="26">
                  <c:v>4.0202359658156724E-2</c:v>
                </c:pt>
                <c:pt idx="27">
                  <c:v>2.9112108453245734E-2</c:v>
                </c:pt>
                <c:pt idx="28">
                  <c:v>4.0179825793762294E-2</c:v>
                </c:pt>
                <c:pt idx="29">
                  <c:v>0</c:v>
                </c:pt>
                <c:pt idx="30">
                  <c:v>3.673661452371868E-2</c:v>
                </c:pt>
                <c:pt idx="31">
                  <c:v>3.8720907742892142E-2</c:v>
                </c:pt>
              </c:numCache>
            </c:numRef>
          </c:xVal>
          <c:yVal>
            <c:numRef>
              <c:f>Resumen!$H$4:$H$35</c:f>
              <c:numCache>
                <c:formatCode>0.00%</c:formatCode>
                <c:ptCount val="32"/>
                <c:pt idx="0">
                  <c:v>0.73</c:v>
                </c:pt>
                <c:pt idx="1">
                  <c:v>0.42699999999999999</c:v>
                </c:pt>
                <c:pt idx="7">
                  <c:v>0.59399999999999997</c:v>
                </c:pt>
                <c:pt idx="8">
                  <c:v>0.54279999999999995</c:v>
                </c:pt>
                <c:pt idx="9">
                  <c:v>0.52129999999999999</c:v>
                </c:pt>
                <c:pt idx="10">
                  <c:v>0</c:v>
                </c:pt>
                <c:pt idx="11">
                  <c:v>0</c:v>
                </c:pt>
                <c:pt idx="12">
                  <c:v>0.4511</c:v>
                </c:pt>
                <c:pt idx="13">
                  <c:v>0.3911</c:v>
                </c:pt>
                <c:pt idx="14">
                  <c:v>0.41449999999999998</c:v>
                </c:pt>
                <c:pt idx="15">
                  <c:v>0.56359999999999999</c:v>
                </c:pt>
                <c:pt idx="16">
                  <c:v>0.48770000000000002</c:v>
                </c:pt>
                <c:pt idx="17">
                  <c:v>0.56210000000000004</c:v>
                </c:pt>
                <c:pt idx="18">
                  <c:v>0.53920000000000001</c:v>
                </c:pt>
                <c:pt idx="19">
                  <c:v>0.50549999999999995</c:v>
                </c:pt>
                <c:pt idx="20">
                  <c:v>0.48809999999999998</c:v>
                </c:pt>
                <c:pt idx="21">
                  <c:v>0.497</c:v>
                </c:pt>
                <c:pt idx="22">
                  <c:v>0.39789999999999998</c:v>
                </c:pt>
                <c:pt idx="23">
                  <c:v>0.28649999999999998</c:v>
                </c:pt>
                <c:pt idx="24">
                  <c:v>0.44230000000000003</c:v>
                </c:pt>
                <c:pt idx="25">
                  <c:v>0.46460000000000001</c:v>
                </c:pt>
                <c:pt idx="26">
                  <c:v>0</c:v>
                </c:pt>
                <c:pt idx="27">
                  <c:v>0</c:v>
                </c:pt>
                <c:pt idx="28">
                  <c:v>0</c:v>
                </c:pt>
                <c:pt idx="29">
                  <c:v>0</c:v>
                </c:pt>
                <c:pt idx="30">
                  <c:v>0.57150000000000001</c:v>
                </c:pt>
                <c:pt idx="31">
                  <c:v>0.31140000000000001</c:v>
                </c:pt>
              </c:numCache>
            </c:numRef>
          </c:yVal>
          <c:bubbleSize>
            <c:numRef>
              <c:f>Resumen!$B$4:$B$35</c:f>
              <c:numCache>
                <c:formatCode>#,##0</c:formatCode>
                <c:ptCount val="32"/>
                <c:pt idx="0">
                  <c:v>9020000</c:v>
                </c:pt>
                <c:pt idx="1">
                  <c:v>9020000</c:v>
                </c:pt>
                <c:pt idx="2">
                  <c:v>3690000</c:v>
                </c:pt>
                <c:pt idx="3">
                  <c:v>2930000</c:v>
                </c:pt>
                <c:pt idx="4">
                  <c:v>197000</c:v>
                </c:pt>
                <c:pt idx="5">
                  <c:v>9600000</c:v>
                </c:pt>
                <c:pt idx="6">
                  <c:v>6660000</c:v>
                </c:pt>
                <c:pt idx="7">
                  <c:v>1465478</c:v>
                </c:pt>
                <c:pt idx="8">
                  <c:v>5041200</c:v>
                </c:pt>
                <c:pt idx="9">
                  <c:v>5871022</c:v>
                </c:pt>
                <c:pt idx="10">
                  <c:v>1150792</c:v>
                </c:pt>
                <c:pt idx="11">
                  <c:v>2783500</c:v>
                </c:pt>
                <c:pt idx="12">
                  <c:v>3319455</c:v>
                </c:pt>
                <c:pt idx="13">
                  <c:v>1735711</c:v>
                </c:pt>
                <c:pt idx="14">
                  <c:v>2523624</c:v>
                </c:pt>
                <c:pt idx="15">
                  <c:v>5102866</c:v>
                </c:pt>
                <c:pt idx="16">
                  <c:v>1182342</c:v>
                </c:pt>
                <c:pt idx="17">
                  <c:v>8416500</c:v>
                </c:pt>
                <c:pt idx="18">
                  <c:v>1300000</c:v>
                </c:pt>
                <c:pt idx="19">
                  <c:v>6495551</c:v>
                </c:pt>
                <c:pt idx="20">
                  <c:v>3931212</c:v>
                </c:pt>
                <c:pt idx="21">
                  <c:v>1210220</c:v>
                </c:pt>
                <c:pt idx="22">
                  <c:v>11978000</c:v>
                </c:pt>
                <c:pt idx="23">
                  <c:v>1882000</c:v>
                </c:pt>
                <c:pt idx="24">
                  <c:v>2250000</c:v>
                </c:pt>
                <c:pt idx="25">
                  <c:v>2250000</c:v>
                </c:pt>
                <c:pt idx="26">
                  <c:v>2163042</c:v>
                </c:pt>
                <c:pt idx="27">
                  <c:v>2419626</c:v>
                </c:pt>
                <c:pt idx="28">
                  <c:v>1553232</c:v>
                </c:pt>
                <c:pt idx="29">
                  <c:v>3679647</c:v>
                </c:pt>
                <c:pt idx="30">
                  <c:v>700000</c:v>
                </c:pt>
                <c:pt idx="31">
                  <c:v>2473388</c:v>
                </c:pt>
              </c:numCache>
            </c:numRef>
          </c:bubbleSize>
          <c:bubble3D val="0"/>
          <c:extLst>
            <c:ext xmlns:c16="http://schemas.microsoft.com/office/drawing/2014/chart" uri="{C3380CC4-5D6E-409C-BE32-E72D297353CC}">
              <c16:uniqueId val="{00000022-C75B-4096-A335-A427C8A8BCC6}"/>
            </c:ext>
          </c:extLst>
        </c:ser>
        <c:dLbls>
          <c:dLblPos val="ctr"/>
          <c:showLegendKey val="0"/>
          <c:showVal val="1"/>
          <c:showCatName val="0"/>
          <c:showSerName val="0"/>
          <c:showPercent val="0"/>
          <c:showBubbleSize val="0"/>
        </c:dLbls>
        <c:bubbleScale val="50"/>
        <c:showNegBubbles val="0"/>
        <c:axId val="311701552"/>
        <c:axId val="311701944"/>
      </c:bubbleChart>
      <c:valAx>
        <c:axId val="311701552"/>
        <c:scaling>
          <c:orientation val="minMax"/>
          <c:max val="5.000000000000001E-2"/>
          <c:min val="1.5000000000000003E-2"/>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1197" b="1" i="0" u="none" strike="noStrike" kern="1200" baseline="0">
                    <a:solidFill>
                      <a:schemeClr val="dk1">
                        <a:lumMod val="50000"/>
                        <a:lumOff val="50000"/>
                      </a:schemeClr>
                    </a:solidFill>
                    <a:latin typeface="+mn-lt"/>
                    <a:ea typeface="+mn-ea"/>
                    <a:cs typeface="+mn-cs"/>
                  </a:defRPr>
                </a:pPr>
                <a:r>
                  <a:rPr lang="es-CO"/>
                  <a:t>Coste relativo tarifa al usuario</a:t>
                </a:r>
              </a:p>
            </c:rich>
          </c:tx>
          <c:overlay val="0"/>
          <c:spPr>
            <a:noFill/>
            <a:ln>
              <a:noFill/>
            </a:ln>
            <a:effectLst/>
          </c:spPr>
          <c:txPr>
            <a:bodyPr rot="0" spcFirstLastPara="1" vertOverflow="ellipsis" vert="horz" wrap="square" anchor="ctr" anchorCtr="1"/>
            <a:lstStyle/>
            <a:p>
              <a:pPr>
                <a:defRPr sz="1197" b="1" i="0" u="none" strike="noStrike" kern="1200" baseline="0">
                  <a:solidFill>
                    <a:schemeClr val="dk1">
                      <a:lumMod val="50000"/>
                      <a:lumOff val="50000"/>
                    </a:schemeClr>
                  </a:solidFill>
                  <a:latin typeface="+mn-lt"/>
                  <a:ea typeface="+mn-ea"/>
                  <a:cs typeface="+mn-cs"/>
                </a:defRPr>
              </a:pPr>
              <a:endParaRPr lang="es-ES"/>
            </a:p>
          </c:txPr>
        </c:title>
        <c:numFmt formatCode="0.00%" sourceLinked="1"/>
        <c:majorTickMark val="none"/>
        <c:minorTickMark val="none"/>
        <c:tickLblPos val="nextTo"/>
        <c:spPr>
          <a:noFill/>
          <a:ln>
            <a:solidFill>
              <a:schemeClr val="dk1">
                <a:lumMod val="25000"/>
                <a:lumOff val="75000"/>
              </a:schemeClr>
            </a:solid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s-ES"/>
          </a:p>
        </c:txPr>
        <c:crossAx val="311701944"/>
        <c:crosses val="autoZero"/>
        <c:crossBetween val="midCat"/>
      </c:valAx>
      <c:valAx>
        <c:axId val="311701944"/>
        <c:scaling>
          <c:orientation val="minMax"/>
          <c:min val="0.2"/>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dk1">
                        <a:lumMod val="50000"/>
                        <a:lumOff val="50000"/>
                      </a:schemeClr>
                    </a:solidFill>
                    <a:latin typeface="+mn-lt"/>
                    <a:ea typeface="+mn-ea"/>
                    <a:cs typeface="+mn-cs"/>
                  </a:defRPr>
                </a:pPr>
                <a:r>
                  <a:rPr lang="es-CO"/>
                  <a:t>Cobertura</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dk1">
                      <a:lumMod val="50000"/>
                      <a:lumOff val="50000"/>
                    </a:schemeClr>
                  </a:solidFill>
                  <a:latin typeface="+mn-lt"/>
                  <a:ea typeface="+mn-ea"/>
                  <a:cs typeface="+mn-cs"/>
                </a:defRPr>
              </a:pPr>
              <a:endParaRPr lang="es-ES"/>
            </a:p>
          </c:txPr>
        </c:title>
        <c:numFmt formatCode="0.00%" sourceLinked="1"/>
        <c:majorTickMark val="none"/>
        <c:minorTickMark val="none"/>
        <c:tickLblPos val="nextTo"/>
        <c:spPr>
          <a:noFill/>
          <a:ln>
            <a:solidFill>
              <a:schemeClr val="dk1">
                <a:lumMod val="25000"/>
                <a:lumOff val="75000"/>
              </a:schemeClr>
            </a:solid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s-ES"/>
          </a:p>
        </c:txPr>
        <c:crossAx val="311701552"/>
        <c:crosses val="autoZero"/>
        <c:crossBetween val="midCat"/>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3">
  <cs:axisTitle>
    <cs:lnRef idx="0"/>
    <cs:fillRef idx="0"/>
    <cs:effectRef idx="0"/>
    <cs:fontRef idx="minor">
      <a:schemeClr val="dk1">
        <a:lumMod val="50000"/>
        <a:lumOff val="50000"/>
      </a:schemeClr>
    </cs:fontRef>
    <cs:defRPr sz="1197" b="1" kern="1200"/>
  </cs:axisTitle>
  <cs:categoryAxis>
    <cs:lnRef idx="0"/>
    <cs:fillRef idx="0"/>
    <cs:effectRef idx="0"/>
    <cs:fontRef idx="minor">
      <a:schemeClr val="dk1">
        <a:lumMod val="50000"/>
        <a:lumOff val="50000"/>
      </a:schemeClr>
    </cs:fontRef>
    <cs:spPr>
      <a:ln>
        <a:solidFill>
          <a:schemeClr val="dk1">
            <a:lumMod val="25000"/>
            <a:lumOff val="75000"/>
          </a:schemeClr>
        </a:solidFill>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0">
            <a:schemeClr val="phClr">
              <a:alpha val="75000"/>
            </a:schemeClr>
          </a:gs>
          <a:gs pos="100000">
            <a:schemeClr val="phClr">
              <a:lumMod val="75000"/>
              <a:alpha val="75000"/>
            </a:schemeClr>
          </a:gs>
        </a:gsLst>
        <a:lin ang="2700000" scaled="1"/>
      </a:gradFill>
    </cs:spPr>
  </cs:dataPoint>
  <cs:dataPoint3D>
    <cs:lnRef idx="0"/>
    <cs:fillRef idx="0">
      <cs:styleClr val="auto"/>
    </cs:fillRef>
    <cs:effectRef idx="0"/>
    <cs:fontRef idx="minor">
      <a:schemeClr val="tx1"/>
    </cs:fontRef>
    <cs:spPr>
      <a:gradFill>
        <a:gsLst>
          <a:gs pos="0">
            <a:schemeClr val="phClr">
              <a:alpha val="75000"/>
            </a:schemeClr>
          </a:gs>
          <a:gs pos="100000">
            <a:schemeClr val="phClr">
              <a:lumMod val="75000"/>
              <a:alpha val="75000"/>
            </a:schemeClr>
          </a:gs>
        </a:gsLst>
        <a:lin ang="2700000" scaled="1"/>
      </a:gra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dk1">
        <a:lumMod val="50000"/>
        <a:lumOff val="50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15000"/>
            <a:lumOff val="8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50000"/>
        <a:lumOff val="50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50000"/>
        <a:lumOff val="50000"/>
      </a:schemeClr>
    </cs:fontRef>
    <cs:spPr>
      <a:ln>
        <a:solidFill>
          <a:schemeClr val="dk1">
            <a:lumMod val="25000"/>
            <a:lumOff val="75000"/>
          </a:schemeClr>
        </a:solidFill>
      </a:ln>
    </cs:spPr>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a:solidFill>
          <a:schemeClr val="dk1">
            <a:lumMod val="25000"/>
            <a:lumOff val="75000"/>
          </a:schemeClr>
        </a:solidFill>
      </a:ln>
    </cs:spPr>
    <cs:defRPr sz="1197" kern="1200"/>
    <cs:bodyPr/>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drawing1.xml><?xml version="1.0" encoding="utf-8"?>
<c:userShapes xmlns:c="http://schemas.openxmlformats.org/drawingml/2006/chart">
  <cdr:relSizeAnchor xmlns:cdr="http://schemas.openxmlformats.org/drawingml/2006/chartDrawing">
    <cdr:from>
      <cdr:x>0.00525</cdr:x>
      <cdr:y>0.96332</cdr:y>
    </cdr:from>
    <cdr:to>
      <cdr:x>0.81839</cdr:x>
      <cdr:y>1</cdr:y>
    </cdr:to>
    <cdr:sp macro="" textlink="">
      <cdr:nvSpPr>
        <cdr:cNvPr id="2" name="TextBox 1"/>
        <cdr:cNvSpPr txBox="1"/>
      </cdr:nvSpPr>
      <cdr:spPr>
        <a:xfrm xmlns:a="http://schemas.openxmlformats.org/drawingml/2006/main">
          <a:off x="25509" y="2562447"/>
          <a:ext cx="3951067" cy="97568"/>
        </a:xfrm>
        <a:prstGeom xmlns:a="http://schemas.openxmlformats.org/drawingml/2006/main" prst="rect">
          <a:avLst/>
        </a:prstGeom>
      </cdr:spPr>
      <cdr:txBody>
        <a:bodyPr xmlns:a="http://schemas.openxmlformats.org/drawingml/2006/main" vert="horz"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CO" sz="700" b="0" i="0" dirty="0">
              <a:solidFill>
                <a:srgbClr val="000000"/>
              </a:solidFill>
              <a:latin typeface="Arial"/>
            </a:rPr>
            <a:t>Fuente: Remisiones Transmilenio</a:t>
          </a:r>
          <a:r>
            <a:rPr lang="es-CO" sz="700" b="0" i="0" baseline="0" dirty="0">
              <a:solidFill>
                <a:srgbClr val="000000"/>
              </a:solidFill>
              <a:latin typeface="Arial"/>
            </a:rPr>
            <a:t> - Jul 2010 a Nov 2014</a:t>
          </a:r>
          <a:r>
            <a:rPr lang="es-CO" sz="700" b="0" i="0" dirty="0">
              <a:solidFill>
                <a:srgbClr val="000000"/>
              </a:solidFill>
              <a:latin typeface="Arial"/>
            </a:rPr>
            <a:t>;</a:t>
          </a:r>
          <a:r>
            <a:rPr lang="es-CO" sz="700" b="0" i="0" baseline="0" dirty="0">
              <a:solidFill>
                <a:srgbClr val="000000"/>
              </a:solidFill>
              <a:latin typeface="Arial"/>
            </a:rPr>
            <a:t> Elaboración propia</a:t>
          </a:r>
          <a:endParaRPr lang="es-CO" sz="700" b="0" i="0" dirty="0">
            <a:solidFill>
              <a:srgbClr val="000000"/>
            </a:solidFill>
            <a:latin typeface="Aria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1"/>
            <a:ext cx="3170138" cy="479539"/>
          </a:xfrm>
          <a:prstGeom prst="rect">
            <a:avLst/>
          </a:prstGeom>
        </p:spPr>
        <p:txBody>
          <a:bodyPr vert="horz" lIns="90913" tIns="45457" rIns="90913" bIns="45457" rtlCol="0"/>
          <a:lstStyle>
            <a:lvl1pPr algn="l">
              <a:defRPr sz="1100"/>
            </a:lvl1pPr>
          </a:lstStyle>
          <a:p>
            <a:endParaRPr lang="en-US" dirty="0">
              <a:latin typeface="Arial" panose="020B0604020202020204" pitchFamily="34" charset="0"/>
            </a:endParaRPr>
          </a:p>
        </p:txBody>
      </p:sp>
      <p:sp>
        <p:nvSpPr>
          <p:cNvPr id="3" name="Date Placeholder 2"/>
          <p:cNvSpPr>
            <a:spLocks noGrp="1"/>
          </p:cNvSpPr>
          <p:nvPr>
            <p:ph type="dt" sz="quarter" idx="1"/>
          </p:nvPr>
        </p:nvSpPr>
        <p:spPr>
          <a:xfrm>
            <a:off x="4143427" y="1"/>
            <a:ext cx="3170138" cy="479539"/>
          </a:xfrm>
          <a:prstGeom prst="rect">
            <a:avLst/>
          </a:prstGeom>
        </p:spPr>
        <p:txBody>
          <a:bodyPr vert="horz" lIns="90913" tIns="45457" rIns="90913" bIns="45457" rtlCol="0"/>
          <a:lstStyle>
            <a:lvl1pPr algn="r">
              <a:defRPr sz="1100"/>
            </a:lvl1pPr>
          </a:lstStyle>
          <a:p>
            <a:fld id="{B4AD245C-091B-44E2-BFB0-BD94217887F7}" type="datetimeFigureOut">
              <a:rPr lang="en-US" smtClean="0">
                <a:latin typeface="Arial" panose="020B0604020202020204" pitchFamily="34" charset="0"/>
              </a:rPr>
              <a:t>5/5/2017</a:t>
            </a:fld>
            <a:endParaRPr lang="en-US" dirty="0">
              <a:latin typeface="Arial" panose="020B0604020202020204" pitchFamily="34" charset="0"/>
            </a:endParaRPr>
          </a:p>
        </p:txBody>
      </p:sp>
      <p:sp>
        <p:nvSpPr>
          <p:cNvPr id="4" name="Footer Placeholder 3"/>
          <p:cNvSpPr>
            <a:spLocks noGrp="1"/>
          </p:cNvSpPr>
          <p:nvPr>
            <p:ph type="ftr" sz="quarter" idx="2"/>
          </p:nvPr>
        </p:nvSpPr>
        <p:spPr>
          <a:xfrm>
            <a:off x="4" y="9120173"/>
            <a:ext cx="3170138" cy="479539"/>
          </a:xfrm>
          <a:prstGeom prst="rect">
            <a:avLst/>
          </a:prstGeom>
        </p:spPr>
        <p:txBody>
          <a:bodyPr vert="horz" lIns="90913" tIns="45457" rIns="90913" bIns="45457" rtlCol="0" anchor="b"/>
          <a:lstStyle>
            <a:lvl1pPr algn="l">
              <a:defRPr sz="1100"/>
            </a:lvl1pPr>
          </a:lstStyle>
          <a:p>
            <a:endParaRPr lang="en-US" dirty="0">
              <a:latin typeface="Arial" panose="020B0604020202020204" pitchFamily="34" charset="0"/>
            </a:endParaRPr>
          </a:p>
        </p:txBody>
      </p:sp>
      <p:sp>
        <p:nvSpPr>
          <p:cNvPr id="5" name="Slide Number Placeholder 4"/>
          <p:cNvSpPr>
            <a:spLocks noGrp="1"/>
          </p:cNvSpPr>
          <p:nvPr>
            <p:ph type="sldNum" sz="quarter" idx="3"/>
          </p:nvPr>
        </p:nvSpPr>
        <p:spPr>
          <a:xfrm>
            <a:off x="4143427" y="9120173"/>
            <a:ext cx="3170138" cy="479539"/>
          </a:xfrm>
          <a:prstGeom prst="rect">
            <a:avLst/>
          </a:prstGeom>
        </p:spPr>
        <p:txBody>
          <a:bodyPr vert="horz" lIns="90913" tIns="45457" rIns="90913" bIns="45457" rtlCol="0" anchor="b"/>
          <a:lstStyle>
            <a:lvl1pPr algn="r">
              <a:defRPr sz="1100"/>
            </a:lvl1pPr>
          </a:lstStyle>
          <a:p>
            <a:fld id="{9A913F39-CFF6-40F1-84D1-700840B41EAB}" type="slidenum">
              <a:rPr lang="en-US" smtClean="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19548131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8478" tIns="49238" rIns="98478" bIns="49238"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4143589" y="1"/>
            <a:ext cx="3169920" cy="480060"/>
          </a:xfrm>
          <a:prstGeom prst="rect">
            <a:avLst/>
          </a:prstGeom>
        </p:spPr>
        <p:txBody>
          <a:bodyPr vert="horz" lIns="98478" tIns="49238" rIns="98478" bIns="49238" rtlCol="0"/>
          <a:lstStyle>
            <a:lvl1pPr algn="r">
              <a:defRPr sz="1200">
                <a:latin typeface="Arial" panose="020B0604020202020204" pitchFamily="34" charset="0"/>
              </a:defRPr>
            </a:lvl1pPr>
          </a:lstStyle>
          <a:p>
            <a:fld id="{0BA5BBE4-AEA3-489A-A28E-0C2FAF2506E3}" type="datetimeFigureOut">
              <a:rPr lang="en-US" smtClean="0"/>
              <a:pPr/>
              <a:t>5/5/2017</a:t>
            </a:fld>
            <a:endParaRPr lang="en-US" dirty="0"/>
          </a:p>
        </p:txBody>
      </p:sp>
      <p:sp>
        <p:nvSpPr>
          <p:cNvPr id="4" name="Slide Image Placeholder 3"/>
          <p:cNvSpPr>
            <a:spLocks noGrp="1" noRot="1" noChangeAspect="1"/>
          </p:cNvSpPr>
          <p:nvPr>
            <p:ph type="sldImg" idx="2"/>
          </p:nvPr>
        </p:nvSpPr>
        <p:spPr>
          <a:xfrm>
            <a:off x="1258888" y="720725"/>
            <a:ext cx="4797425" cy="3598863"/>
          </a:xfrm>
          <a:prstGeom prst="rect">
            <a:avLst/>
          </a:prstGeom>
          <a:noFill/>
          <a:ln w="12700">
            <a:solidFill>
              <a:prstClr val="black"/>
            </a:solidFill>
          </a:ln>
        </p:spPr>
        <p:txBody>
          <a:bodyPr vert="horz" lIns="98478" tIns="49238" rIns="98478" bIns="49238" rtlCol="0" anchor="ctr"/>
          <a:lstStyle/>
          <a:p>
            <a:endParaRPr lang="en-GB" dirty="0"/>
          </a:p>
        </p:txBody>
      </p:sp>
      <p:sp>
        <p:nvSpPr>
          <p:cNvPr id="5" name="Notes Placeholder 4"/>
          <p:cNvSpPr>
            <a:spLocks noGrp="1"/>
          </p:cNvSpPr>
          <p:nvPr>
            <p:ph type="body" sz="quarter" idx="3"/>
          </p:nvPr>
        </p:nvSpPr>
        <p:spPr>
          <a:xfrm>
            <a:off x="731520" y="4560571"/>
            <a:ext cx="5852160" cy="4320540"/>
          </a:xfrm>
          <a:prstGeom prst="rect">
            <a:avLst/>
          </a:prstGeom>
        </p:spPr>
        <p:txBody>
          <a:bodyPr vert="horz" lIns="98478" tIns="49238" rIns="98478" bIns="4923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119475"/>
            <a:ext cx="3169920" cy="480060"/>
          </a:xfrm>
          <a:prstGeom prst="rect">
            <a:avLst/>
          </a:prstGeom>
        </p:spPr>
        <p:txBody>
          <a:bodyPr vert="horz" lIns="98478" tIns="49238" rIns="98478" bIns="49238"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4143589" y="9119475"/>
            <a:ext cx="3169920" cy="480060"/>
          </a:xfrm>
          <a:prstGeom prst="rect">
            <a:avLst/>
          </a:prstGeom>
        </p:spPr>
        <p:txBody>
          <a:bodyPr vert="horz" lIns="98478" tIns="49238" rIns="98478" bIns="49238" rtlCol="0" anchor="b"/>
          <a:lstStyle>
            <a:lvl1pPr algn="r">
              <a:defRPr sz="1200">
                <a:latin typeface="Arial" panose="020B0604020202020204" pitchFamily="34" charset="0"/>
              </a:defRPr>
            </a:lvl1pPr>
          </a:lstStyle>
          <a:p>
            <a:fld id="{C0F4A2C8-6C88-4E71-83EE-698B9D4FE22F}" type="slidenum">
              <a:rPr lang="en-US" smtClean="0"/>
              <a:pPr/>
              <a:t>‹#›</a:t>
            </a:fld>
            <a:endParaRPr lang="en-US" dirty="0"/>
          </a:p>
        </p:txBody>
      </p:sp>
    </p:spTree>
    <p:extLst>
      <p:ext uri="{BB962C8B-B14F-4D97-AF65-F5344CB8AC3E}">
        <p14:creationId xmlns:p14="http://schemas.microsoft.com/office/powerpoint/2010/main" val="190473029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0F4A2C8-6C88-4E71-83EE-698B9D4FE22F}" type="slidenum">
              <a:rPr lang="en-US" smtClean="0"/>
              <a:pPr/>
              <a:t>1</a:t>
            </a:fld>
            <a:endParaRPr lang="en-US" dirty="0"/>
          </a:p>
        </p:txBody>
      </p:sp>
    </p:spTree>
    <p:extLst>
      <p:ext uri="{BB962C8B-B14F-4D97-AF65-F5344CB8AC3E}">
        <p14:creationId xmlns:p14="http://schemas.microsoft.com/office/powerpoint/2010/main" val="503984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0F4A2C8-6C88-4E71-83EE-698B9D4FE22F}" type="slidenum">
              <a:rPr lang="en-US" smtClean="0"/>
              <a:pPr/>
              <a:t>10</a:t>
            </a:fld>
            <a:endParaRPr lang="en-US" dirty="0"/>
          </a:p>
        </p:txBody>
      </p:sp>
    </p:spTree>
    <p:extLst>
      <p:ext uri="{BB962C8B-B14F-4D97-AF65-F5344CB8AC3E}">
        <p14:creationId xmlns:p14="http://schemas.microsoft.com/office/powerpoint/2010/main" val="731789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0F4A2C8-6C88-4E71-83EE-698B9D4FE22F}" type="slidenum">
              <a:rPr lang="en-US" smtClean="0"/>
              <a:pPr/>
              <a:t>11</a:t>
            </a:fld>
            <a:endParaRPr lang="en-US" dirty="0"/>
          </a:p>
        </p:txBody>
      </p:sp>
    </p:spTree>
    <p:extLst>
      <p:ext uri="{BB962C8B-B14F-4D97-AF65-F5344CB8AC3E}">
        <p14:creationId xmlns:p14="http://schemas.microsoft.com/office/powerpoint/2010/main" val="17773721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0F4A2C8-6C88-4E71-83EE-698B9D4FE22F}" type="slidenum">
              <a:rPr lang="en-US" smtClean="0"/>
              <a:pPr/>
              <a:t>12</a:t>
            </a:fld>
            <a:endParaRPr lang="en-US" dirty="0"/>
          </a:p>
        </p:txBody>
      </p:sp>
    </p:spTree>
    <p:extLst>
      <p:ext uri="{BB962C8B-B14F-4D97-AF65-F5344CB8AC3E}">
        <p14:creationId xmlns:p14="http://schemas.microsoft.com/office/powerpoint/2010/main" val="29344694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0F4A2C8-6C88-4E71-83EE-698B9D4FE22F}" type="slidenum">
              <a:rPr lang="en-US" smtClean="0"/>
              <a:pPr/>
              <a:t>13</a:t>
            </a:fld>
            <a:endParaRPr lang="en-US" dirty="0"/>
          </a:p>
        </p:txBody>
      </p:sp>
    </p:spTree>
    <p:extLst>
      <p:ext uri="{BB962C8B-B14F-4D97-AF65-F5344CB8AC3E}">
        <p14:creationId xmlns:p14="http://schemas.microsoft.com/office/powerpoint/2010/main" val="14533995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0F4A2C8-6C88-4E71-83EE-698B9D4FE22F}" type="slidenum">
              <a:rPr lang="en-US" smtClean="0"/>
              <a:pPr/>
              <a:t>14</a:t>
            </a:fld>
            <a:endParaRPr lang="en-US" dirty="0"/>
          </a:p>
        </p:txBody>
      </p:sp>
    </p:spTree>
    <p:extLst>
      <p:ext uri="{BB962C8B-B14F-4D97-AF65-F5344CB8AC3E}">
        <p14:creationId xmlns:p14="http://schemas.microsoft.com/office/powerpoint/2010/main" val="15180664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0F4A2C8-6C88-4E71-83EE-698B9D4FE22F}" type="slidenum">
              <a:rPr lang="en-US" smtClean="0"/>
              <a:pPr/>
              <a:t>15</a:t>
            </a:fld>
            <a:endParaRPr lang="en-US" dirty="0"/>
          </a:p>
        </p:txBody>
      </p:sp>
    </p:spTree>
    <p:extLst>
      <p:ext uri="{BB962C8B-B14F-4D97-AF65-F5344CB8AC3E}">
        <p14:creationId xmlns:p14="http://schemas.microsoft.com/office/powerpoint/2010/main" val="35856857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0F4A2C8-6C88-4E71-83EE-698B9D4FE22F}" type="slidenum">
              <a:rPr lang="en-US" smtClean="0"/>
              <a:pPr/>
              <a:t>16</a:t>
            </a:fld>
            <a:endParaRPr lang="en-US" dirty="0"/>
          </a:p>
        </p:txBody>
      </p:sp>
    </p:spTree>
    <p:extLst>
      <p:ext uri="{BB962C8B-B14F-4D97-AF65-F5344CB8AC3E}">
        <p14:creationId xmlns:p14="http://schemas.microsoft.com/office/powerpoint/2010/main" val="34988721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Slide Number Placeholder 4"/>
          <p:cNvSpPr>
            <a:spLocks noGrp="1"/>
          </p:cNvSpPr>
          <p:nvPr>
            <p:ph type="sldNum" sz="quarter" idx="10"/>
          </p:nvPr>
        </p:nvSpPr>
        <p:spPr/>
        <p:txBody>
          <a:bodyPr/>
          <a:lstStyle/>
          <a:p>
            <a:fld id="{C0F4A2C8-6C88-4E71-83EE-698B9D4FE22F}" type="slidenum">
              <a:rPr lang="en-US" smtClean="0"/>
              <a:pPr/>
              <a:t>18</a:t>
            </a:fld>
            <a:endParaRPr lang="en-US" dirty="0"/>
          </a:p>
        </p:txBody>
      </p:sp>
    </p:spTree>
    <p:extLst>
      <p:ext uri="{BB962C8B-B14F-4D97-AF65-F5344CB8AC3E}">
        <p14:creationId xmlns:p14="http://schemas.microsoft.com/office/powerpoint/2010/main" val="6927992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a:xfrm>
            <a:off x="4143375" y="9120188"/>
            <a:ext cx="3170238" cy="481012"/>
          </a:xfrm>
          <a:prstGeom prst="rect">
            <a:avLst/>
          </a:prstGeom>
        </p:spPr>
        <p:txBody>
          <a:bodyPr/>
          <a:lstStyle/>
          <a:p>
            <a:fld id="{B1FEB637-BC42-497E-9119-65CA0380A6EE}" type="slidenum">
              <a:rPr lang="en-GB" smtClean="0"/>
              <a:t>19</a:t>
            </a:fld>
            <a:endParaRPr lang="en-GB"/>
          </a:p>
        </p:txBody>
      </p:sp>
    </p:spTree>
    <p:extLst>
      <p:ext uri="{BB962C8B-B14F-4D97-AF65-F5344CB8AC3E}">
        <p14:creationId xmlns:p14="http://schemas.microsoft.com/office/powerpoint/2010/main" val="33551995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Slide Number Placeholder 4"/>
          <p:cNvSpPr>
            <a:spLocks noGrp="1"/>
          </p:cNvSpPr>
          <p:nvPr>
            <p:ph type="sldNum" sz="quarter" idx="10"/>
          </p:nvPr>
        </p:nvSpPr>
        <p:spPr/>
        <p:txBody>
          <a:bodyPr/>
          <a:lstStyle/>
          <a:p>
            <a:fld id="{C0F4A2C8-6C88-4E71-83EE-698B9D4FE22F}" type="slidenum">
              <a:rPr lang="en-US" smtClean="0"/>
              <a:pPr/>
              <a:t>20</a:t>
            </a:fld>
            <a:endParaRPr lang="en-US" dirty="0"/>
          </a:p>
        </p:txBody>
      </p:sp>
    </p:spTree>
    <p:extLst>
      <p:ext uri="{BB962C8B-B14F-4D97-AF65-F5344CB8AC3E}">
        <p14:creationId xmlns:p14="http://schemas.microsoft.com/office/powerpoint/2010/main" val="3037432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F4A2C8-6C88-4E71-83EE-698B9D4FE22F}" type="slidenum">
              <a:rPr lang="en-US" smtClean="0"/>
              <a:pPr/>
              <a:t>2</a:t>
            </a:fld>
            <a:endParaRPr lang="en-US" dirty="0"/>
          </a:p>
        </p:txBody>
      </p:sp>
    </p:spTree>
    <p:extLst>
      <p:ext uri="{BB962C8B-B14F-4D97-AF65-F5344CB8AC3E}">
        <p14:creationId xmlns:p14="http://schemas.microsoft.com/office/powerpoint/2010/main" val="4908921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0F4A2C8-6C88-4E71-83EE-698B9D4FE22F}" type="slidenum">
              <a:rPr lang="en-US" smtClean="0"/>
              <a:pPr/>
              <a:t>21</a:t>
            </a:fld>
            <a:endParaRPr lang="en-US" dirty="0"/>
          </a:p>
        </p:txBody>
      </p:sp>
    </p:spTree>
    <p:extLst>
      <p:ext uri="{BB962C8B-B14F-4D97-AF65-F5344CB8AC3E}">
        <p14:creationId xmlns:p14="http://schemas.microsoft.com/office/powerpoint/2010/main" val="25144335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0F4A2C8-6C88-4E71-83EE-698B9D4FE22F}" type="slidenum">
              <a:rPr lang="en-US" smtClean="0"/>
              <a:pPr/>
              <a:t>22</a:t>
            </a:fld>
            <a:endParaRPr lang="en-US" dirty="0"/>
          </a:p>
        </p:txBody>
      </p:sp>
    </p:spTree>
    <p:extLst>
      <p:ext uri="{BB962C8B-B14F-4D97-AF65-F5344CB8AC3E}">
        <p14:creationId xmlns:p14="http://schemas.microsoft.com/office/powerpoint/2010/main" val="31469280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0F4A2C8-6C88-4E71-83EE-698B9D4FE22F}" type="slidenum">
              <a:rPr lang="en-US" smtClean="0"/>
              <a:pPr/>
              <a:t>23</a:t>
            </a:fld>
            <a:endParaRPr lang="en-US" dirty="0"/>
          </a:p>
        </p:txBody>
      </p:sp>
    </p:spTree>
    <p:extLst>
      <p:ext uri="{BB962C8B-B14F-4D97-AF65-F5344CB8AC3E}">
        <p14:creationId xmlns:p14="http://schemas.microsoft.com/office/powerpoint/2010/main" val="3712047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0F4A2C8-6C88-4E71-83EE-698B9D4FE22F}" type="slidenum">
              <a:rPr lang="en-US" smtClean="0"/>
              <a:pPr/>
              <a:t>3</a:t>
            </a:fld>
            <a:endParaRPr lang="en-US" dirty="0"/>
          </a:p>
        </p:txBody>
      </p:sp>
    </p:spTree>
    <p:extLst>
      <p:ext uri="{BB962C8B-B14F-4D97-AF65-F5344CB8AC3E}">
        <p14:creationId xmlns:p14="http://schemas.microsoft.com/office/powerpoint/2010/main" val="3995300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0F4A2C8-6C88-4E71-83EE-698B9D4FE22F}" type="slidenum">
              <a:rPr lang="en-US" smtClean="0"/>
              <a:pPr/>
              <a:t>4</a:t>
            </a:fld>
            <a:endParaRPr lang="en-US" dirty="0"/>
          </a:p>
        </p:txBody>
      </p:sp>
    </p:spTree>
    <p:extLst>
      <p:ext uri="{BB962C8B-B14F-4D97-AF65-F5344CB8AC3E}">
        <p14:creationId xmlns:p14="http://schemas.microsoft.com/office/powerpoint/2010/main" val="702679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0F4A2C8-6C88-4E71-83EE-698B9D4FE22F}" type="slidenum">
              <a:rPr lang="en-US" smtClean="0"/>
              <a:pPr/>
              <a:t>5</a:t>
            </a:fld>
            <a:endParaRPr lang="en-US" dirty="0"/>
          </a:p>
        </p:txBody>
      </p:sp>
    </p:spTree>
    <p:extLst>
      <p:ext uri="{BB962C8B-B14F-4D97-AF65-F5344CB8AC3E}">
        <p14:creationId xmlns:p14="http://schemas.microsoft.com/office/powerpoint/2010/main" val="1004226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0F4A2C8-6C88-4E71-83EE-698B9D4FE22F}" type="slidenum">
              <a:rPr lang="en-US" smtClean="0"/>
              <a:pPr/>
              <a:t>6</a:t>
            </a:fld>
            <a:endParaRPr lang="en-US" dirty="0"/>
          </a:p>
        </p:txBody>
      </p:sp>
    </p:spTree>
    <p:extLst>
      <p:ext uri="{BB962C8B-B14F-4D97-AF65-F5344CB8AC3E}">
        <p14:creationId xmlns:p14="http://schemas.microsoft.com/office/powerpoint/2010/main" val="1085742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0F4A2C8-6C88-4E71-83EE-698B9D4FE22F}" type="slidenum">
              <a:rPr lang="en-US" smtClean="0"/>
              <a:pPr/>
              <a:t>7</a:t>
            </a:fld>
            <a:endParaRPr lang="en-US" dirty="0"/>
          </a:p>
        </p:txBody>
      </p:sp>
    </p:spTree>
    <p:extLst>
      <p:ext uri="{BB962C8B-B14F-4D97-AF65-F5344CB8AC3E}">
        <p14:creationId xmlns:p14="http://schemas.microsoft.com/office/powerpoint/2010/main" val="3468907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0F4A2C8-6C88-4E71-83EE-698B9D4FE22F}" type="slidenum">
              <a:rPr lang="en-US" smtClean="0"/>
              <a:pPr/>
              <a:t>8</a:t>
            </a:fld>
            <a:endParaRPr lang="en-US" dirty="0"/>
          </a:p>
        </p:txBody>
      </p:sp>
    </p:spTree>
    <p:extLst>
      <p:ext uri="{BB962C8B-B14F-4D97-AF65-F5344CB8AC3E}">
        <p14:creationId xmlns:p14="http://schemas.microsoft.com/office/powerpoint/2010/main" val="1030086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0F4A2C8-6C88-4E71-83EE-698B9D4FE22F}" type="slidenum">
              <a:rPr lang="en-US" smtClean="0"/>
              <a:pPr/>
              <a:t>9</a:t>
            </a:fld>
            <a:endParaRPr lang="en-US" dirty="0"/>
          </a:p>
        </p:txBody>
      </p:sp>
    </p:spTree>
    <p:extLst>
      <p:ext uri="{BB962C8B-B14F-4D97-AF65-F5344CB8AC3E}">
        <p14:creationId xmlns:p14="http://schemas.microsoft.com/office/powerpoint/2010/main" val="40139075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Picture Placeholder 8"/>
          <p:cNvSpPr>
            <a:spLocks noGrp="1" noChangeAspect="1"/>
          </p:cNvSpPr>
          <p:nvPr>
            <p:ph type="pic" sz="quarter" idx="11"/>
          </p:nvPr>
        </p:nvSpPr>
        <p:spPr>
          <a:xfrm>
            <a:off x="1879392" y="727200"/>
            <a:ext cx="5400000" cy="5400000"/>
          </a:xfrm>
          <a:prstGeom prst="rect">
            <a:avLst/>
          </a:prstGeom>
        </p:spPr>
        <p:txBody>
          <a:bodyPr/>
          <a:lstStyle>
            <a:lvl1pPr>
              <a:defRPr>
                <a:solidFill>
                  <a:schemeClr val="bg1"/>
                </a:solidFill>
              </a:defRPr>
            </a:lvl1pPr>
          </a:lstStyle>
          <a:p>
            <a:r>
              <a:rPr lang="en-US" noProof="0"/>
              <a:t>Click icon to add picture</a:t>
            </a:r>
            <a:endParaRPr lang="en-US" noProof="0" dirty="0"/>
          </a:p>
        </p:txBody>
      </p:sp>
      <p:sp>
        <p:nvSpPr>
          <p:cNvPr id="3" name="Subtitle 2"/>
          <p:cNvSpPr>
            <a:spLocks noGrp="1"/>
          </p:cNvSpPr>
          <p:nvPr>
            <p:ph type="subTitle" idx="1" hasCustomPrompt="1"/>
          </p:nvPr>
        </p:nvSpPr>
        <p:spPr bwMode="gray">
          <a:xfrm>
            <a:off x="377992" y="5864229"/>
            <a:ext cx="4194008"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bg1"/>
                </a:solidFill>
              </a:defRPr>
            </a:lvl1pPr>
            <a:lvl2pPr marL="0" marR="0" indent="0" algn="l" defTabSz="914400" rtl="0" eaLnBrk="1" fontAlgn="auto" latinLnBrk="0" hangingPunct="1">
              <a:lnSpc>
                <a:spcPct val="100000"/>
              </a:lnSpc>
              <a:spcBef>
                <a:spcPts val="0"/>
              </a:spcBef>
              <a:spcAft>
                <a:spcPts val="0"/>
              </a:spcAft>
              <a:buClrTx/>
              <a:buSzPct val="100000"/>
              <a:buFont typeface="Arial"/>
              <a:buNone/>
              <a:tabLst/>
              <a:defRPr sz="1600" b="0">
                <a:solidFill>
                  <a:schemeClr val="bg1"/>
                </a:solidFill>
              </a:defRPr>
            </a:lvl2pPr>
            <a:lvl3pPr marL="0" indent="0" algn="l">
              <a:spcAft>
                <a:spcPts val="0"/>
              </a:spcAft>
              <a:buNone/>
              <a:defRPr sz="1600">
                <a:solidFill>
                  <a:schemeClr val="bg1"/>
                </a:solidFill>
              </a:defRPr>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title style</a:t>
            </a:r>
          </a:p>
          <a:p>
            <a:pPr marL="0" marR="0" lvl="1" indent="0" algn="l" defTabSz="914400" rtl="0" eaLnBrk="1" fontAlgn="auto" latinLnBrk="0" hangingPunct="1">
              <a:lnSpc>
                <a:spcPct val="100000"/>
              </a:lnSpc>
              <a:spcBef>
                <a:spcPts val="0"/>
              </a:spcBef>
              <a:spcAft>
                <a:spcPts val="0"/>
              </a:spcAft>
              <a:buClrTx/>
              <a:buSzPct val="100000"/>
              <a:buFont typeface="Arial"/>
              <a:buNone/>
              <a:tabLst/>
              <a:defRPr/>
            </a:pPr>
            <a:r>
              <a:rPr lang="en-US" noProof="0" dirty="0"/>
              <a:t>Click to edit Master subtitle style</a:t>
            </a:r>
          </a:p>
        </p:txBody>
      </p:sp>
      <p:sp>
        <p:nvSpPr>
          <p:cNvPr id="5" name="Text Placeholder 4"/>
          <p:cNvSpPr>
            <a:spLocks noGrp="1"/>
          </p:cNvSpPr>
          <p:nvPr>
            <p:ph type="body" sz="quarter" idx="10"/>
          </p:nvPr>
        </p:nvSpPr>
        <p:spPr>
          <a:xfrm>
            <a:off x="376238" y="6381750"/>
            <a:ext cx="4195762" cy="298450"/>
          </a:xfrm>
          <a:prstGeom prst="rect">
            <a:avLst/>
          </a:prstGeom>
        </p:spPr>
        <p:txBody>
          <a:bodyPr/>
          <a:lstStyle>
            <a:lvl1pPr>
              <a:spcAft>
                <a:spcPts val="0"/>
              </a:spcAft>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grpSp>
        <p:nvGrpSpPr>
          <p:cNvPr id="21" name="Group 20"/>
          <p:cNvGrpSpPr/>
          <p:nvPr userDrawn="1"/>
        </p:nvGrpSpPr>
        <p:grpSpPr>
          <a:xfrm>
            <a:off x="377991" y="378000"/>
            <a:ext cx="1620000" cy="307976"/>
            <a:chOff x="398463" y="404813"/>
            <a:chExt cx="1627187" cy="307976"/>
          </a:xfrm>
          <a:solidFill>
            <a:schemeClr val="bg1"/>
          </a:solidFill>
        </p:grpSpPr>
        <p:sp>
          <p:nvSpPr>
            <p:cNvPr id="11"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2"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3"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4"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5"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6"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7"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8"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9"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20"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grpSp>
    </p:spTree>
    <p:extLst>
      <p:ext uri="{BB962C8B-B14F-4D97-AF65-F5344CB8AC3E}">
        <p14:creationId xmlns:p14="http://schemas.microsoft.com/office/powerpoint/2010/main" val="2104557831"/>
      </p:ext>
    </p:extLst>
  </p:cSld>
  <p:clrMapOvr>
    <a:overrideClrMapping bg1="lt1" tx1="dk1" bg2="lt2" tx2="dk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408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 Deloitt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76238" y="1705669"/>
            <a:ext cx="7905750" cy="1592403"/>
          </a:xfrm>
        </p:spPr>
        <p:txBody>
          <a:bodyPr anchor="b"/>
          <a:lstStyle>
            <a:lvl1pPr>
              <a:lnSpc>
                <a:spcPct val="95000"/>
              </a:lnSpc>
              <a:defRPr sz="3850" b="1">
                <a:solidFill>
                  <a:schemeClr val="tx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376238" y="3429000"/>
            <a:ext cx="7905750" cy="1566532"/>
          </a:xfrm>
        </p:spPr>
        <p:txBody>
          <a:bodyPr lIns="0" tIns="0" rIns="0" bIns="0">
            <a:noAutofit/>
          </a:bodyPr>
          <a:lstStyle>
            <a:lvl1pPr marL="0" indent="0">
              <a:lnSpc>
                <a:spcPct val="95000"/>
              </a:lnSpc>
              <a:spcAft>
                <a:spcPts val="0"/>
              </a:spcAft>
              <a:buNone/>
              <a:defRPr sz="385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Tree>
    <p:extLst>
      <p:ext uri="{BB962C8B-B14F-4D97-AF65-F5344CB8AC3E}">
        <p14:creationId xmlns:p14="http://schemas.microsoft.com/office/powerpoint/2010/main" val="2879515099"/>
      </p:ext>
    </p:extLst>
  </p:cSld>
  <p:clrMapOvr>
    <a:masterClrMapping/>
  </p:clrMapOvr>
  <p:transition>
    <p:fade/>
  </p:transition>
  <p:extLst mod="1">
    <p:ext uri="{DCECCB84-F9BA-43D5-87BE-67443E8EF086}">
      <p15:sldGuideLst xmlns:p15="http://schemas.microsoft.com/office/powerpoint/2012/main">
        <p15:guide id="1" orient="horz" pos="21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green">
    <p:bg>
      <p:bgPr>
        <a:solidFill>
          <a:schemeClr val="accent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76238" y="1628774"/>
            <a:ext cx="6864277" cy="4752975"/>
          </a:xfrm>
          <a:prstGeom prst="rect">
            <a:avLst/>
          </a:prstGeom>
        </p:spPr>
        <p:txBody>
          <a:bodyPr>
            <a:noAutofit/>
          </a:bodyPr>
          <a:lstStyle>
            <a:lvl1pPr>
              <a:spcBef>
                <a:spcPts val="3600"/>
              </a:spcBef>
              <a:defRPr sz="2800">
                <a:solidFill>
                  <a:schemeClr val="bg1"/>
                </a:solidFill>
              </a:defRPr>
            </a:lvl1pPr>
            <a:lvl2pPr marL="457200" indent="-457200">
              <a:defRPr sz="3000">
                <a:solidFill>
                  <a:schemeClr val="bg2"/>
                </a:solidFill>
              </a:defRPr>
            </a:lvl2pPr>
            <a:lvl3pPr>
              <a:defRPr sz="3000">
                <a:solidFill>
                  <a:schemeClr val="bg2"/>
                </a:solidFill>
              </a:defRPr>
            </a:lvl3pPr>
            <a:lvl4pPr>
              <a:defRPr sz="3000">
                <a:solidFill>
                  <a:schemeClr val="bg2"/>
                </a:solidFill>
              </a:defRPr>
            </a:lvl4pPr>
            <a:lvl5pPr>
              <a:defRPr sz="3000">
                <a:solidFill>
                  <a:schemeClr val="bg2"/>
                </a:solidFill>
              </a:defRPr>
            </a:lvl5pPr>
          </a:lstStyle>
          <a:p>
            <a:pPr lvl="0"/>
            <a:r>
              <a:rPr lang="en-US" noProof="0"/>
              <a:t>Click to edit Master text styles</a:t>
            </a:r>
          </a:p>
        </p:txBody>
      </p:sp>
      <p:sp>
        <p:nvSpPr>
          <p:cNvPr id="10" name="TextBox 9"/>
          <p:cNvSpPr txBox="1"/>
          <p:nvPr userDrawn="1"/>
        </p:nvSpPr>
        <p:spPr>
          <a:xfrm>
            <a:off x="4751388" y="6477000"/>
            <a:ext cx="367242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US" sz="650" noProof="0" dirty="0">
                <a:solidFill>
                  <a:schemeClr val="bg1"/>
                </a:solidFill>
              </a:rPr>
              <a:t>Presentation title</a:t>
            </a:r>
            <a:br>
              <a:rPr lang="en-US" sz="650" noProof="0" dirty="0">
                <a:solidFill>
                  <a:schemeClr val="bg1"/>
                </a:solidFill>
              </a:rPr>
            </a:br>
            <a:r>
              <a:rPr lang="en-US" sz="650" noProof="0" dirty="0">
                <a:solidFill>
                  <a:schemeClr val="bg1"/>
                </a:solidFill>
              </a:rPr>
              <a:t>[To edit, click View &gt; Slide Master &gt; Slide Master]</a:t>
            </a:r>
          </a:p>
        </p:txBody>
      </p:sp>
      <p:sp>
        <p:nvSpPr>
          <p:cNvPr id="11" name="TextBox 10"/>
          <p:cNvSpPr txBox="1"/>
          <p:nvPr userDrawn="1"/>
        </p:nvSpPr>
        <p:spPr>
          <a:xfrm>
            <a:off x="376238" y="6477000"/>
            <a:ext cx="4016375" cy="201260"/>
          </a:xfrm>
          <a:prstGeom prst="rect">
            <a:avLst/>
          </a:prstGeom>
          <a:noFill/>
        </p:spPr>
        <p:txBody>
          <a:bodyPr wrap="square" lIns="0" tIns="0" rIns="0" bIns="0" rtlCol="0">
            <a:spAutoFit/>
          </a:bodyPr>
          <a:lstStyle/>
          <a:p>
            <a:pPr marL="0" indent="0">
              <a:spcBef>
                <a:spcPts val="600"/>
              </a:spcBef>
              <a:buSzPct val="100000"/>
              <a:buFont typeface="Arial"/>
              <a:buNone/>
            </a:pPr>
            <a:r>
              <a:rPr lang="en-US" sz="650" noProof="0" dirty="0">
                <a:solidFill>
                  <a:schemeClr val="bg1"/>
                </a:solidFill>
              </a:rPr>
              <a:t>Member firms and DTTL: Insert appropriate copyright</a:t>
            </a:r>
            <a:br>
              <a:rPr lang="en-US" sz="650" noProof="0" dirty="0">
                <a:solidFill>
                  <a:schemeClr val="bg1"/>
                </a:solidFill>
              </a:rPr>
            </a:br>
            <a:r>
              <a:rPr lang="en-US" sz="650" noProof="0" dirty="0">
                <a:solidFill>
                  <a:schemeClr val="bg1"/>
                </a:solidFill>
              </a:rPr>
              <a:t>[To edit, click View &gt; Slide Master &gt; Slide Master]</a:t>
            </a:r>
          </a:p>
        </p:txBody>
      </p:sp>
      <p:sp>
        <p:nvSpPr>
          <p:cNvPr id="12" name="TextBox 11"/>
          <p:cNvSpPr txBox="1"/>
          <p:nvPr userDrawn="1"/>
        </p:nvSpPr>
        <p:spPr>
          <a:xfrm>
            <a:off x="8536782" y="6477000"/>
            <a:ext cx="230981" cy="100027"/>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650" noProof="0" smtClean="0">
                <a:solidFill>
                  <a:schemeClr val="bg1"/>
                </a:solidFill>
              </a:rPr>
              <a:pPr marL="0" indent="0" algn="r">
                <a:spcBef>
                  <a:spcPts val="6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val="886881570"/>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blue">
    <p:bg>
      <p:bgPr>
        <a:solidFill>
          <a:schemeClr val="accent4"/>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76238" y="1627200"/>
            <a:ext cx="6958012" cy="4759584"/>
          </a:xfrm>
          <a:prstGeom prst="rect">
            <a:avLst/>
          </a:prstGeom>
        </p:spPr>
        <p:txBody>
          <a:bodyPr>
            <a:noAutofit/>
          </a:bodyPr>
          <a:lstStyle>
            <a:lvl1pPr>
              <a:spcBef>
                <a:spcPts val="3600"/>
              </a:spcBef>
              <a:defRPr sz="2800">
                <a:solidFill>
                  <a:schemeClr val="bg1"/>
                </a:solidFill>
              </a:defRPr>
            </a:lvl1pPr>
            <a:lvl2pPr marL="457200" indent="-457200">
              <a:defRPr sz="3000">
                <a:solidFill>
                  <a:schemeClr val="bg2"/>
                </a:solidFill>
              </a:defRPr>
            </a:lvl2pPr>
            <a:lvl3pPr>
              <a:defRPr sz="3000">
                <a:solidFill>
                  <a:schemeClr val="bg2"/>
                </a:solidFill>
              </a:defRPr>
            </a:lvl3pPr>
            <a:lvl4pPr>
              <a:defRPr sz="3000">
                <a:solidFill>
                  <a:schemeClr val="bg2"/>
                </a:solidFill>
              </a:defRPr>
            </a:lvl4pPr>
            <a:lvl5pPr>
              <a:defRPr sz="3000">
                <a:solidFill>
                  <a:schemeClr val="bg2"/>
                </a:solidFill>
              </a:defRPr>
            </a:lvl5pPr>
          </a:lstStyle>
          <a:p>
            <a:pPr lvl="0"/>
            <a:r>
              <a:rPr lang="en-US" noProof="0"/>
              <a:t>Click to edit Master text styles</a:t>
            </a:r>
          </a:p>
        </p:txBody>
      </p:sp>
      <p:sp>
        <p:nvSpPr>
          <p:cNvPr id="10" name="TextBox 9"/>
          <p:cNvSpPr txBox="1"/>
          <p:nvPr userDrawn="1"/>
        </p:nvSpPr>
        <p:spPr>
          <a:xfrm>
            <a:off x="4751388" y="6477000"/>
            <a:ext cx="367242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US" sz="650" noProof="0" dirty="0">
                <a:solidFill>
                  <a:schemeClr val="bg1"/>
                </a:solidFill>
              </a:rPr>
              <a:t>Presentation title</a:t>
            </a:r>
            <a:br>
              <a:rPr lang="en-US" sz="650" noProof="0" dirty="0">
                <a:solidFill>
                  <a:schemeClr val="bg1"/>
                </a:solidFill>
              </a:rPr>
            </a:br>
            <a:r>
              <a:rPr lang="en-US" sz="650" noProof="0" dirty="0">
                <a:solidFill>
                  <a:schemeClr val="bg1"/>
                </a:solidFill>
              </a:rPr>
              <a:t>[To edit, click View &gt; Slide Master &gt; Slide Master]</a:t>
            </a:r>
          </a:p>
        </p:txBody>
      </p:sp>
      <p:sp>
        <p:nvSpPr>
          <p:cNvPr id="11" name="TextBox 10"/>
          <p:cNvSpPr txBox="1"/>
          <p:nvPr userDrawn="1"/>
        </p:nvSpPr>
        <p:spPr>
          <a:xfrm>
            <a:off x="376238" y="6477000"/>
            <a:ext cx="4016375" cy="201260"/>
          </a:xfrm>
          <a:prstGeom prst="rect">
            <a:avLst/>
          </a:prstGeom>
          <a:noFill/>
        </p:spPr>
        <p:txBody>
          <a:bodyPr wrap="square" lIns="0" tIns="0" rIns="0" bIns="0" rtlCol="0">
            <a:spAutoFit/>
          </a:bodyPr>
          <a:lstStyle/>
          <a:p>
            <a:pPr marL="0" indent="0">
              <a:spcBef>
                <a:spcPts val="600"/>
              </a:spcBef>
              <a:buSzPct val="100000"/>
              <a:buFont typeface="Arial"/>
              <a:buNone/>
            </a:pPr>
            <a:r>
              <a:rPr lang="en-US" sz="650" noProof="0" dirty="0">
                <a:solidFill>
                  <a:schemeClr val="bg1"/>
                </a:solidFill>
              </a:rPr>
              <a:t>Member firms and DTTL: Insert appropriate copyright</a:t>
            </a:r>
            <a:br>
              <a:rPr lang="en-US" sz="650" noProof="0" dirty="0">
                <a:solidFill>
                  <a:schemeClr val="bg1"/>
                </a:solidFill>
              </a:rPr>
            </a:br>
            <a:r>
              <a:rPr lang="en-US" sz="650" noProof="0" dirty="0">
                <a:solidFill>
                  <a:schemeClr val="bg1"/>
                </a:solidFill>
              </a:rPr>
              <a:t>[To edit, click View &gt; Slide Master &gt; Slide Master]</a:t>
            </a:r>
          </a:p>
        </p:txBody>
      </p:sp>
      <p:sp>
        <p:nvSpPr>
          <p:cNvPr id="12" name="TextBox 11"/>
          <p:cNvSpPr txBox="1"/>
          <p:nvPr userDrawn="1"/>
        </p:nvSpPr>
        <p:spPr>
          <a:xfrm>
            <a:off x="8536782" y="6477000"/>
            <a:ext cx="230981" cy="100027"/>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650" noProof="0" smtClean="0">
                <a:solidFill>
                  <a:schemeClr val="bg1"/>
                </a:solidFill>
              </a:rPr>
              <a:pPr marL="0" indent="0" algn="r">
                <a:spcBef>
                  <a:spcPts val="6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val="183856764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Key statement teal">
    <p:bg>
      <p:bgPr>
        <a:solidFill>
          <a:schemeClr val="accent5"/>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76238" y="1628774"/>
            <a:ext cx="6958012" cy="4752975"/>
          </a:xfrm>
          <a:prstGeom prst="rect">
            <a:avLst/>
          </a:prstGeom>
        </p:spPr>
        <p:txBody>
          <a:bodyPr>
            <a:noAutofit/>
          </a:bodyPr>
          <a:lstStyle>
            <a:lvl1pPr>
              <a:spcBef>
                <a:spcPts val="3600"/>
              </a:spcBef>
              <a:defRPr sz="2800">
                <a:solidFill>
                  <a:schemeClr val="bg1"/>
                </a:solidFill>
              </a:defRPr>
            </a:lvl1pPr>
            <a:lvl2pPr marL="457200" indent="-457200">
              <a:defRPr sz="3000">
                <a:solidFill>
                  <a:schemeClr val="bg2"/>
                </a:solidFill>
              </a:defRPr>
            </a:lvl2pPr>
            <a:lvl3pPr>
              <a:defRPr sz="3000">
                <a:solidFill>
                  <a:schemeClr val="bg2"/>
                </a:solidFill>
              </a:defRPr>
            </a:lvl3pPr>
            <a:lvl4pPr>
              <a:defRPr sz="3000">
                <a:solidFill>
                  <a:schemeClr val="bg2"/>
                </a:solidFill>
              </a:defRPr>
            </a:lvl4pPr>
            <a:lvl5pPr>
              <a:defRPr sz="3000">
                <a:solidFill>
                  <a:schemeClr val="bg2"/>
                </a:solidFill>
              </a:defRPr>
            </a:lvl5pPr>
          </a:lstStyle>
          <a:p>
            <a:pPr lvl="0"/>
            <a:r>
              <a:rPr lang="en-US" noProof="0"/>
              <a:t>Click to edit Master text styles</a:t>
            </a:r>
          </a:p>
        </p:txBody>
      </p:sp>
      <p:sp>
        <p:nvSpPr>
          <p:cNvPr id="10" name="TextBox 9"/>
          <p:cNvSpPr txBox="1"/>
          <p:nvPr userDrawn="1"/>
        </p:nvSpPr>
        <p:spPr>
          <a:xfrm>
            <a:off x="4751388" y="6477000"/>
            <a:ext cx="367242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US" sz="650" noProof="0" dirty="0">
                <a:solidFill>
                  <a:schemeClr val="bg1"/>
                </a:solidFill>
              </a:rPr>
              <a:t>Presentation title</a:t>
            </a:r>
            <a:br>
              <a:rPr lang="en-US" sz="650" noProof="0" dirty="0">
                <a:solidFill>
                  <a:schemeClr val="bg1"/>
                </a:solidFill>
              </a:rPr>
            </a:br>
            <a:r>
              <a:rPr lang="en-US" sz="650" noProof="0" dirty="0">
                <a:solidFill>
                  <a:schemeClr val="bg1"/>
                </a:solidFill>
              </a:rPr>
              <a:t>[To edit, click View &gt; Slide Master &gt; Slide Master]</a:t>
            </a:r>
          </a:p>
        </p:txBody>
      </p:sp>
      <p:sp>
        <p:nvSpPr>
          <p:cNvPr id="11" name="TextBox 10"/>
          <p:cNvSpPr txBox="1"/>
          <p:nvPr userDrawn="1"/>
        </p:nvSpPr>
        <p:spPr>
          <a:xfrm>
            <a:off x="376238" y="6477000"/>
            <a:ext cx="4016375" cy="201260"/>
          </a:xfrm>
          <a:prstGeom prst="rect">
            <a:avLst/>
          </a:prstGeom>
          <a:noFill/>
        </p:spPr>
        <p:txBody>
          <a:bodyPr wrap="square" lIns="0" tIns="0" rIns="0" bIns="0" rtlCol="0">
            <a:spAutoFit/>
          </a:bodyPr>
          <a:lstStyle/>
          <a:p>
            <a:pPr marL="0" indent="0">
              <a:spcBef>
                <a:spcPts val="600"/>
              </a:spcBef>
              <a:buSzPct val="100000"/>
              <a:buFont typeface="Arial"/>
              <a:buNone/>
            </a:pPr>
            <a:r>
              <a:rPr lang="en-US" sz="650" noProof="0" dirty="0">
                <a:solidFill>
                  <a:schemeClr val="bg1"/>
                </a:solidFill>
              </a:rPr>
              <a:t>Member firms and DTTL: Insert appropriate copyright</a:t>
            </a:r>
            <a:br>
              <a:rPr lang="en-US" sz="650" noProof="0" dirty="0">
                <a:solidFill>
                  <a:schemeClr val="bg1"/>
                </a:solidFill>
              </a:rPr>
            </a:br>
            <a:r>
              <a:rPr lang="en-US" sz="650" noProof="0" dirty="0">
                <a:solidFill>
                  <a:schemeClr val="bg1"/>
                </a:solidFill>
              </a:rPr>
              <a:t>[To edit, click View &gt; Slide Master &gt; Slide Master]</a:t>
            </a:r>
          </a:p>
        </p:txBody>
      </p:sp>
      <p:sp>
        <p:nvSpPr>
          <p:cNvPr id="12" name="TextBox 11"/>
          <p:cNvSpPr txBox="1"/>
          <p:nvPr userDrawn="1"/>
        </p:nvSpPr>
        <p:spPr>
          <a:xfrm>
            <a:off x="8536782" y="6477000"/>
            <a:ext cx="230981" cy="100027"/>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650" noProof="0" smtClean="0">
                <a:solidFill>
                  <a:schemeClr val="bg1"/>
                </a:solidFill>
              </a:rPr>
              <a:pPr marL="0" indent="0" algn="r">
                <a:spcBef>
                  <a:spcPts val="6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val="12673754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Key statement black">
    <p:bg>
      <p:bgPr>
        <a:solidFill>
          <a:schemeClr val="tx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76238" y="1628774"/>
            <a:ext cx="6958012" cy="4752975"/>
          </a:xfrm>
          <a:prstGeom prst="rect">
            <a:avLst/>
          </a:prstGeom>
        </p:spPr>
        <p:txBody>
          <a:bodyPr>
            <a:noAutofit/>
          </a:bodyPr>
          <a:lstStyle>
            <a:lvl1pPr>
              <a:spcBef>
                <a:spcPts val="3600"/>
              </a:spcBef>
              <a:defRPr sz="2800">
                <a:solidFill>
                  <a:schemeClr val="bg1"/>
                </a:solidFill>
              </a:defRPr>
            </a:lvl1pPr>
            <a:lvl2pPr marL="457200" indent="-457200">
              <a:defRPr sz="3000">
                <a:solidFill>
                  <a:schemeClr val="bg2"/>
                </a:solidFill>
              </a:defRPr>
            </a:lvl2pPr>
            <a:lvl3pPr>
              <a:defRPr sz="3000">
                <a:solidFill>
                  <a:schemeClr val="bg2"/>
                </a:solidFill>
              </a:defRPr>
            </a:lvl3pPr>
            <a:lvl4pPr>
              <a:defRPr sz="3000">
                <a:solidFill>
                  <a:schemeClr val="bg2"/>
                </a:solidFill>
              </a:defRPr>
            </a:lvl4pPr>
            <a:lvl5pPr>
              <a:defRPr sz="3000">
                <a:solidFill>
                  <a:schemeClr val="bg2"/>
                </a:solidFill>
              </a:defRPr>
            </a:lvl5pPr>
          </a:lstStyle>
          <a:p>
            <a:pPr lvl="0"/>
            <a:r>
              <a:rPr lang="en-US" noProof="0"/>
              <a:t>Click to edit Master text styles</a:t>
            </a:r>
          </a:p>
        </p:txBody>
      </p:sp>
      <p:sp>
        <p:nvSpPr>
          <p:cNvPr id="10" name="TextBox 9"/>
          <p:cNvSpPr txBox="1"/>
          <p:nvPr userDrawn="1"/>
        </p:nvSpPr>
        <p:spPr>
          <a:xfrm>
            <a:off x="4751388" y="6477000"/>
            <a:ext cx="367242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US" sz="650" noProof="0" dirty="0">
                <a:solidFill>
                  <a:schemeClr val="bg1"/>
                </a:solidFill>
              </a:rPr>
              <a:t>Presentation title</a:t>
            </a:r>
            <a:br>
              <a:rPr lang="en-US" sz="650" noProof="0" dirty="0">
                <a:solidFill>
                  <a:schemeClr val="bg1"/>
                </a:solidFill>
              </a:rPr>
            </a:br>
            <a:r>
              <a:rPr lang="en-US" sz="650" noProof="0" dirty="0">
                <a:solidFill>
                  <a:schemeClr val="bg1"/>
                </a:solidFill>
              </a:rPr>
              <a:t>[To edit, click View &gt; Slide Master &gt; Slide Master]</a:t>
            </a:r>
          </a:p>
        </p:txBody>
      </p:sp>
      <p:sp>
        <p:nvSpPr>
          <p:cNvPr id="11" name="TextBox 10"/>
          <p:cNvSpPr txBox="1"/>
          <p:nvPr userDrawn="1"/>
        </p:nvSpPr>
        <p:spPr>
          <a:xfrm>
            <a:off x="376238" y="6477000"/>
            <a:ext cx="4016375" cy="201260"/>
          </a:xfrm>
          <a:prstGeom prst="rect">
            <a:avLst/>
          </a:prstGeom>
          <a:noFill/>
        </p:spPr>
        <p:txBody>
          <a:bodyPr wrap="square" lIns="0" tIns="0" rIns="0" bIns="0" rtlCol="0">
            <a:spAutoFit/>
          </a:bodyPr>
          <a:lstStyle/>
          <a:p>
            <a:pPr marL="0" indent="0">
              <a:spcBef>
                <a:spcPts val="600"/>
              </a:spcBef>
              <a:buSzPct val="100000"/>
              <a:buFont typeface="Arial"/>
              <a:buNone/>
            </a:pPr>
            <a:r>
              <a:rPr lang="en-US" sz="650" noProof="0" dirty="0">
                <a:solidFill>
                  <a:schemeClr val="bg1"/>
                </a:solidFill>
              </a:rPr>
              <a:t>Member firms and DTTL: Insert appropriate copyright</a:t>
            </a:r>
            <a:br>
              <a:rPr lang="en-US" sz="650" noProof="0" dirty="0">
                <a:solidFill>
                  <a:schemeClr val="bg1"/>
                </a:solidFill>
              </a:rPr>
            </a:br>
            <a:r>
              <a:rPr lang="en-US" sz="650" noProof="0" dirty="0">
                <a:solidFill>
                  <a:schemeClr val="bg1"/>
                </a:solidFill>
              </a:rPr>
              <a:t>[To edit, click View &gt; Slide Master &gt; Slide Master]</a:t>
            </a:r>
          </a:p>
        </p:txBody>
      </p:sp>
      <p:sp>
        <p:nvSpPr>
          <p:cNvPr id="12" name="TextBox 11"/>
          <p:cNvSpPr txBox="1"/>
          <p:nvPr userDrawn="1"/>
        </p:nvSpPr>
        <p:spPr>
          <a:xfrm>
            <a:off x="8536782" y="6477000"/>
            <a:ext cx="230981" cy="100027"/>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650" noProof="0" smtClean="0">
                <a:solidFill>
                  <a:schemeClr val="bg1"/>
                </a:solidFill>
              </a:rPr>
              <a:pPr marL="0" indent="0" algn="r">
                <a:spcBef>
                  <a:spcPts val="6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val="252248670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ey statement white">
    <p:bg>
      <p:bgRef idx="1001">
        <a:schemeClr val="bg1"/>
      </p:bgRef>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76238" y="1628774"/>
            <a:ext cx="6958012" cy="4752975"/>
          </a:xfrm>
          <a:prstGeom prst="rect">
            <a:avLst/>
          </a:prstGeom>
        </p:spPr>
        <p:txBody>
          <a:bodyPr>
            <a:noAutofit/>
          </a:bodyPr>
          <a:lstStyle>
            <a:lvl1pPr>
              <a:spcBef>
                <a:spcPts val="3600"/>
              </a:spcBef>
              <a:defRPr sz="2800">
                <a:solidFill>
                  <a:schemeClr val="tx1"/>
                </a:solidFill>
              </a:defRPr>
            </a:lvl1pPr>
            <a:lvl2pPr marL="457200" indent="-457200">
              <a:defRPr sz="3000">
                <a:solidFill>
                  <a:schemeClr val="bg2"/>
                </a:solidFill>
              </a:defRPr>
            </a:lvl2pPr>
            <a:lvl3pPr>
              <a:defRPr sz="3000">
                <a:solidFill>
                  <a:schemeClr val="bg2"/>
                </a:solidFill>
              </a:defRPr>
            </a:lvl3pPr>
            <a:lvl4pPr>
              <a:defRPr sz="3000">
                <a:solidFill>
                  <a:schemeClr val="bg2"/>
                </a:solidFill>
              </a:defRPr>
            </a:lvl4pPr>
            <a:lvl5pPr>
              <a:defRPr sz="3000">
                <a:solidFill>
                  <a:schemeClr val="bg2"/>
                </a:solidFill>
              </a:defRPr>
            </a:lvl5pPr>
          </a:lstStyle>
          <a:p>
            <a:pPr lvl="0"/>
            <a:r>
              <a:rPr lang="en-US" noProof="0"/>
              <a:t>Click to edit Master text styles</a:t>
            </a:r>
          </a:p>
        </p:txBody>
      </p:sp>
    </p:spTree>
    <p:extLst>
      <p:ext uri="{BB962C8B-B14F-4D97-AF65-F5344CB8AC3E}">
        <p14:creationId xmlns:p14="http://schemas.microsoft.com/office/powerpoint/2010/main" val="2510221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376238" y="1665288"/>
            <a:ext cx="6958012" cy="4716463"/>
          </a:xfrm>
          <a:prstGeom prst="rect">
            <a:avLst/>
          </a:prstGeom>
        </p:spPr>
        <p:txBody>
          <a:bodyPr/>
          <a:lstStyle>
            <a:lvl1pPr>
              <a:tabLst>
                <a:tab pos="6729413" algn="r"/>
              </a:tabLst>
              <a:defRPr/>
            </a:lvl1pPr>
            <a:lvl2pPr>
              <a:tabLst>
                <a:tab pos="6729413" algn="r"/>
              </a:tabLst>
              <a:defRPr/>
            </a:lvl2pPr>
            <a:lvl3pPr>
              <a:tabLst>
                <a:tab pos="6729413" algn="r"/>
              </a:tabLst>
              <a:defRPr/>
            </a:lvl3pPr>
            <a:lvl4pPr>
              <a:tabLst>
                <a:tab pos="6729413" algn="r"/>
              </a:tabLst>
              <a:defRPr/>
            </a:lvl4pPr>
            <a:lvl5pPr>
              <a:tabLst>
                <a:tab pos="5029200" algn="r"/>
              </a:tabLst>
              <a:defRPr baseline="0"/>
            </a:lvl5pPr>
            <a:lvl6pPr>
              <a:tabLst>
                <a:tab pos="6729413" algn="r"/>
              </a:tabLst>
              <a:defRPr/>
            </a:lvl6pPr>
            <a:lvl7pPr>
              <a:tabLst>
                <a:tab pos="6729413" algn="r"/>
              </a:tabLst>
              <a:defRPr/>
            </a:lvl7pPr>
            <a:lvl8pPr>
              <a:tabLst>
                <a:tab pos="6729413" algn="r"/>
              </a:tabLst>
              <a:defRPr/>
            </a:lvl8pPr>
            <a:lvl9pPr>
              <a:tabLst>
                <a:tab pos="6729413" algn="r"/>
              </a:tabLs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1"/>
          <p:cNvSpPr>
            <a:spLocks noGrp="1"/>
          </p:cNvSpPr>
          <p:nvPr>
            <p:ph type="title" hasCustomPrompt="1"/>
          </p:nvPr>
        </p:nvSpPr>
        <p:spPr>
          <a:xfrm>
            <a:off x="376239" y="317499"/>
            <a:ext cx="8385174" cy="698501"/>
          </a:xfrm>
          <a:prstGeom prst="rect">
            <a:avLst/>
          </a:prstGeom>
        </p:spPr>
        <p:txBody>
          <a:bodyPr vert="horz" lIns="0" tIns="0" rIns="0" bIns="0" rtlCol="0" anchor="t" anchorCtr="0">
            <a:noAutofit/>
          </a:bodyPr>
          <a:lstStyle>
            <a:lvl1pPr>
              <a:defRPr/>
            </a:lvl1pPr>
          </a:lstStyle>
          <a:p>
            <a:r>
              <a:rPr lang="en-US" dirty="0"/>
              <a:t>Click to add title</a:t>
            </a:r>
          </a:p>
        </p:txBody>
      </p:sp>
    </p:spTree>
    <p:extLst>
      <p:ext uri="{BB962C8B-B14F-4D97-AF65-F5344CB8AC3E}">
        <p14:creationId xmlns:p14="http://schemas.microsoft.com/office/powerpoint/2010/main" val="23651087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s with imag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376238" y="317501"/>
            <a:ext cx="8391525" cy="698500"/>
          </a:xfrm>
          <a:prstGeom prst="rect">
            <a:avLst/>
          </a:prstGeom>
        </p:spPr>
        <p:txBody>
          <a:bodyPr vert="horz" lIns="0" tIns="0" rIns="0" bIns="0" rtlCol="0" anchor="t" anchorCtr="0">
            <a:noAutofit/>
          </a:bodyPr>
          <a:lstStyle>
            <a:lvl1pPr>
              <a:defRPr/>
            </a:lvl1pPr>
          </a:lstStyle>
          <a:p>
            <a:r>
              <a:rPr lang="en-US" noProof="0" dirty="0"/>
              <a:t>Click to add title</a:t>
            </a:r>
          </a:p>
        </p:txBody>
      </p:sp>
      <p:sp>
        <p:nvSpPr>
          <p:cNvPr id="5" name="Picture Placeholder 9"/>
          <p:cNvSpPr>
            <a:spLocks noGrp="1"/>
          </p:cNvSpPr>
          <p:nvPr>
            <p:ph type="pic" sz="quarter" idx="15"/>
          </p:nvPr>
        </p:nvSpPr>
        <p:spPr>
          <a:xfrm>
            <a:off x="4087763" y="1701801"/>
            <a:ext cx="4680000" cy="4679950"/>
          </a:xfrm>
        </p:spPr>
        <p:txBody>
          <a:bodyPr/>
          <a:lstStyle/>
          <a:p>
            <a:r>
              <a:rPr lang="en-US" noProof="0"/>
              <a:t>Click icon to add picture</a:t>
            </a:r>
            <a:endParaRPr lang="en-US" noProof="0" dirty="0"/>
          </a:p>
        </p:txBody>
      </p:sp>
      <p:sp>
        <p:nvSpPr>
          <p:cNvPr id="6" name="Content Placeholder 3"/>
          <p:cNvSpPr>
            <a:spLocks noGrp="1"/>
          </p:cNvSpPr>
          <p:nvPr>
            <p:ph sz="quarter" idx="10"/>
          </p:nvPr>
        </p:nvSpPr>
        <p:spPr>
          <a:xfrm>
            <a:off x="376238" y="1665288"/>
            <a:ext cx="3342322" cy="4716463"/>
          </a:xfrm>
          <a:prstGeom prst="rect">
            <a:avLst/>
          </a:prstGeom>
        </p:spPr>
        <p:txBody>
          <a:bodyPr/>
          <a:lstStyle>
            <a:lvl1pPr>
              <a:tabLst>
                <a:tab pos="5029200" algn="r"/>
              </a:tabLst>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46397904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mp; 1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376238" y="317501"/>
            <a:ext cx="8391525" cy="698500"/>
          </a:xfrm>
        </p:spPr>
        <p:txBody>
          <a:bodyPr/>
          <a:lstStyle/>
          <a:p>
            <a:r>
              <a:rPr lang="en-US" noProof="0"/>
              <a:t>Click to edit Master title style</a:t>
            </a:r>
            <a:endParaRPr lang="en-US" noProof="0" dirty="0"/>
          </a:p>
        </p:txBody>
      </p:sp>
      <p:sp>
        <p:nvSpPr>
          <p:cNvPr id="14" name="Text Placeholder 18"/>
          <p:cNvSpPr>
            <a:spLocks noGrp="1"/>
          </p:cNvSpPr>
          <p:nvPr>
            <p:ph idx="1"/>
          </p:nvPr>
        </p:nvSpPr>
        <p:spPr>
          <a:xfrm>
            <a:off x="376238" y="1665288"/>
            <a:ext cx="8374062" cy="4716463"/>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3881091110"/>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376238" y="651600"/>
            <a:ext cx="8371762"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376238" y="317499"/>
            <a:ext cx="8371762" cy="334101"/>
          </a:xfrm>
          <a:prstGeom prst="rect">
            <a:avLst/>
          </a:prstGeom>
        </p:spPr>
        <p:txBody>
          <a:bodyPr vert="horz" lIns="0" tIns="0" rIns="0" bIns="0" rtlCol="0" anchor="t" anchorCtr="0">
            <a:noAutofit/>
          </a:bodyPr>
          <a:lstStyle>
            <a:lvl1pPr>
              <a:defRPr/>
            </a:lvl1pPr>
          </a:lstStyle>
          <a:p>
            <a:r>
              <a:rPr lang="en-US" noProof="0"/>
              <a:t>Click to edit Master title style</a:t>
            </a:r>
            <a:endParaRPr lang="en-US" noProof="0" dirty="0"/>
          </a:p>
        </p:txBody>
      </p:sp>
      <p:sp>
        <p:nvSpPr>
          <p:cNvPr id="8" name="Text Placeholder 18"/>
          <p:cNvSpPr>
            <a:spLocks noGrp="1"/>
          </p:cNvSpPr>
          <p:nvPr>
            <p:ph idx="1"/>
          </p:nvPr>
        </p:nvSpPr>
        <p:spPr>
          <a:xfrm>
            <a:off x="376238" y="1665288"/>
            <a:ext cx="8374062" cy="4713911"/>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327264712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bwMode="gray">
      <p:bgPr>
        <a:solidFill>
          <a:schemeClr val="bg1"/>
        </a:solidFill>
        <a:effectLst/>
      </p:bgPr>
    </p:bg>
    <p:spTree>
      <p:nvGrpSpPr>
        <p:cNvPr id="1" name=""/>
        <p:cNvGrpSpPr/>
        <p:nvPr/>
      </p:nvGrpSpPr>
      <p:grpSpPr>
        <a:xfrm>
          <a:off x="0" y="0"/>
          <a:ext cx="0" cy="0"/>
          <a:chOff x="0" y="0"/>
          <a:chExt cx="0" cy="0"/>
        </a:xfrm>
      </p:grpSpPr>
      <p:sp>
        <p:nvSpPr>
          <p:cNvPr id="9" name="Picture Placeholder 8"/>
          <p:cNvSpPr>
            <a:spLocks noGrp="1" noChangeAspect="1"/>
          </p:cNvSpPr>
          <p:nvPr>
            <p:ph type="pic" sz="quarter" idx="11"/>
          </p:nvPr>
        </p:nvSpPr>
        <p:spPr>
          <a:xfrm>
            <a:off x="1867360" y="727200"/>
            <a:ext cx="5400000" cy="5400000"/>
          </a:xfrm>
          <a:prstGeom prst="rect">
            <a:avLst/>
          </a:prstGeom>
        </p:spPr>
        <p:txBody>
          <a:bodyPr/>
          <a:lstStyle/>
          <a:p>
            <a:r>
              <a:rPr lang="en-US" noProof="0"/>
              <a:t>Click icon to add picture</a:t>
            </a:r>
            <a:endParaRPr lang="en-US" noProof="0" dirty="0"/>
          </a:p>
        </p:txBody>
      </p:sp>
      <p:sp>
        <p:nvSpPr>
          <p:cNvPr id="3" name="Subtitle 2"/>
          <p:cNvSpPr>
            <a:spLocks noGrp="1"/>
          </p:cNvSpPr>
          <p:nvPr>
            <p:ph type="subTitle" idx="1" hasCustomPrompt="1"/>
          </p:nvPr>
        </p:nvSpPr>
        <p:spPr bwMode="gray">
          <a:xfrm>
            <a:off x="376238" y="5864229"/>
            <a:ext cx="4195761"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tx1"/>
                </a:solidFill>
              </a:defRPr>
            </a:lvl1pPr>
            <a:lvl2pPr marL="0" indent="0" algn="l">
              <a:buNone/>
              <a:defRPr sz="1600" b="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title style</a:t>
            </a:r>
          </a:p>
          <a:p>
            <a:pPr lvl="1"/>
            <a:r>
              <a:rPr lang="en-US" noProof="0" dirty="0"/>
              <a:t>Click to edit Master subtitle style</a:t>
            </a:r>
          </a:p>
        </p:txBody>
      </p:sp>
      <p:sp>
        <p:nvSpPr>
          <p:cNvPr id="5" name="Text Placeholder 4"/>
          <p:cNvSpPr>
            <a:spLocks noGrp="1"/>
          </p:cNvSpPr>
          <p:nvPr>
            <p:ph type="body" sz="quarter" idx="10"/>
          </p:nvPr>
        </p:nvSpPr>
        <p:spPr>
          <a:xfrm>
            <a:off x="376238" y="6381750"/>
            <a:ext cx="4195762" cy="298450"/>
          </a:xfrm>
          <a:prstGeom prst="rect">
            <a:avLst/>
          </a:prstGeom>
        </p:spPr>
        <p:txBody>
          <a:bodyPr/>
          <a:lstStyle>
            <a:lvl1pPr>
              <a:spcAft>
                <a:spcPts val="0"/>
              </a:spcAft>
              <a:defRPr sz="1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grpSp>
        <p:nvGrpSpPr>
          <p:cNvPr id="7" name="Group 6"/>
          <p:cNvGrpSpPr/>
          <p:nvPr userDrawn="1"/>
        </p:nvGrpSpPr>
        <p:grpSpPr>
          <a:xfrm>
            <a:off x="377991" y="378000"/>
            <a:ext cx="1620000" cy="307976"/>
            <a:chOff x="398463" y="404813"/>
            <a:chExt cx="1627187" cy="307976"/>
          </a:xfrm>
          <a:solidFill>
            <a:schemeClr val="tx1"/>
          </a:solidFill>
        </p:grpSpPr>
        <p:sp>
          <p:nvSpPr>
            <p:cNvPr id="8"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0"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1"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2"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3"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4"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5"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6"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7"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8"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grpSp>
    </p:spTree>
    <p:extLst>
      <p:ext uri="{BB962C8B-B14F-4D97-AF65-F5344CB8AC3E}">
        <p14:creationId xmlns:p14="http://schemas.microsoft.com/office/powerpoint/2010/main" val="2783079461"/>
      </p:ext>
    </p:extLst>
  </p:cSld>
  <p:clrMapOvr>
    <a:masterClrMapping/>
  </p:clrMapOvr>
  <p:transition>
    <p:fade/>
  </p:transition>
  <p:extLst mod="1">
    <p:ext uri="{DCECCB84-F9BA-43D5-87BE-67443E8EF086}">
      <p15:sldGuideLst xmlns:p15="http://schemas.microsoft.com/office/powerpoint/2012/main">
        <p15:guide id="1" orient="horz" pos="408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ubtitle &amp; 1 column - large">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376238" y="651600"/>
            <a:ext cx="8371762"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376238" y="317499"/>
            <a:ext cx="8371762" cy="334101"/>
          </a:xfrm>
          <a:prstGeom prst="rect">
            <a:avLst/>
          </a:prstGeom>
        </p:spPr>
        <p:txBody>
          <a:bodyPr vert="horz" lIns="0" tIns="0" rIns="0" bIns="0" rtlCol="0" anchor="t" anchorCtr="0">
            <a:noAutofit/>
          </a:bodyPr>
          <a:lstStyle>
            <a:lvl1pPr>
              <a:defRPr/>
            </a:lvl1pPr>
          </a:lstStyle>
          <a:p>
            <a:r>
              <a:rPr lang="en-US" noProof="0"/>
              <a:t>Click to edit Master title style</a:t>
            </a:r>
            <a:endParaRPr lang="en-US" noProof="0" dirty="0"/>
          </a:p>
        </p:txBody>
      </p:sp>
      <p:sp>
        <p:nvSpPr>
          <p:cNvPr id="8" name="Text Placeholder 18"/>
          <p:cNvSpPr>
            <a:spLocks noGrp="1"/>
          </p:cNvSpPr>
          <p:nvPr>
            <p:ph idx="1"/>
          </p:nvPr>
        </p:nvSpPr>
        <p:spPr>
          <a:xfrm>
            <a:off x="376238" y="1700213"/>
            <a:ext cx="8374062" cy="4678986"/>
          </a:xfrm>
          <a:prstGeom prst="rect">
            <a:avLst/>
          </a:prstGeom>
        </p:spPr>
        <p:txBody>
          <a:bodyPr vert="horz" lIns="0" tIns="0" rIns="0" bIns="0" rtlCol="0">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412778938"/>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ubtitle &amp; chart">
    <p:spTree>
      <p:nvGrpSpPr>
        <p:cNvPr id="1" name=""/>
        <p:cNvGrpSpPr/>
        <p:nvPr/>
      </p:nvGrpSpPr>
      <p:grpSpPr>
        <a:xfrm>
          <a:off x="0" y="0"/>
          <a:ext cx="0" cy="0"/>
          <a:chOff x="0" y="0"/>
          <a:chExt cx="0" cy="0"/>
        </a:xfrm>
      </p:grpSpPr>
      <p:sp>
        <p:nvSpPr>
          <p:cNvPr id="15" name="Text Placeholder 8"/>
          <p:cNvSpPr>
            <a:spLocks noGrp="1"/>
          </p:cNvSpPr>
          <p:nvPr>
            <p:ph type="body" sz="quarter" idx="13" hasCustomPrompt="1"/>
          </p:nvPr>
        </p:nvSpPr>
        <p:spPr>
          <a:xfrm>
            <a:off x="376237" y="651600"/>
            <a:ext cx="8391525"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6" name="Title Placeholder 1"/>
          <p:cNvSpPr>
            <a:spLocks noGrp="1"/>
          </p:cNvSpPr>
          <p:nvPr>
            <p:ph type="title" hasCustomPrompt="1"/>
          </p:nvPr>
        </p:nvSpPr>
        <p:spPr>
          <a:xfrm>
            <a:off x="376237" y="317499"/>
            <a:ext cx="8391525" cy="334101"/>
          </a:xfrm>
          <a:prstGeom prst="rect">
            <a:avLst/>
          </a:prstGeom>
        </p:spPr>
        <p:txBody>
          <a:bodyPr vert="horz" lIns="0" tIns="0" rIns="0" bIns="0" rtlCol="0" anchor="t" anchorCtr="0">
            <a:noAutofit/>
          </a:bodyPr>
          <a:lstStyle>
            <a:lvl1pPr>
              <a:defRPr/>
            </a:lvl1pPr>
          </a:lstStyle>
          <a:p>
            <a:r>
              <a:rPr lang="en-US" noProof="0" dirty="0"/>
              <a:t>Click to add title</a:t>
            </a:r>
          </a:p>
        </p:txBody>
      </p:sp>
      <p:sp>
        <p:nvSpPr>
          <p:cNvPr id="17" name="Chart Placeholder 3"/>
          <p:cNvSpPr>
            <a:spLocks noGrp="1"/>
          </p:cNvSpPr>
          <p:nvPr>
            <p:ph type="chart" sz="quarter" idx="15"/>
          </p:nvPr>
        </p:nvSpPr>
        <p:spPr>
          <a:xfrm>
            <a:off x="376239" y="2051999"/>
            <a:ext cx="8391524" cy="4069013"/>
          </a:xfrm>
          <a:prstGeom prst="rect">
            <a:avLst/>
          </a:prstGeom>
        </p:spPr>
        <p:txBody>
          <a:bodyPr/>
          <a:lstStyle/>
          <a:p>
            <a:r>
              <a:rPr lang="en-US" noProof="0"/>
              <a:t>Click icon to add chart</a:t>
            </a:r>
            <a:endParaRPr lang="en-US" noProof="0" dirty="0"/>
          </a:p>
        </p:txBody>
      </p:sp>
      <p:sp>
        <p:nvSpPr>
          <p:cNvPr id="18" name="Text Placeholder 8"/>
          <p:cNvSpPr>
            <a:spLocks noGrp="1"/>
          </p:cNvSpPr>
          <p:nvPr>
            <p:ph type="body" sz="quarter" idx="18"/>
          </p:nvPr>
        </p:nvSpPr>
        <p:spPr>
          <a:xfrm>
            <a:off x="376239" y="1665289"/>
            <a:ext cx="8391524" cy="392112"/>
          </a:xfrm>
        </p:spPr>
        <p:txBody>
          <a:bodyPr/>
          <a:lstStyle/>
          <a:p>
            <a:pPr lvl="0"/>
            <a:r>
              <a:rPr lang="en-US" noProof="0"/>
              <a:t>Click to edit Master text styles</a:t>
            </a:r>
          </a:p>
        </p:txBody>
      </p:sp>
      <p:sp>
        <p:nvSpPr>
          <p:cNvPr id="19" name="Text Placeholder 7"/>
          <p:cNvSpPr>
            <a:spLocks noGrp="1"/>
          </p:cNvSpPr>
          <p:nvPr>
            <p:ph type="body" sz="quarter" idx="23"/>
          </p:nvPr>
        </p:nvSpPr>
        <p:spPr>
          <a:xfrm>
            <a:off x="376238" y="6121013"/>
            <a:ext cx="8391525" cy="260737"/>
          </a:xfrm>
        </p:spPr>
        <p:txBody>
          <a:bodyPr>
            <a:noAutofit/>
          </a:bodyPr>
          <a:lstStyle>
            <a:lvl1pPr>
              <a:spcAft>
                <a:spcPts val="0"/>
              </a:spcAft>
              <a:defRPr sz="900"/>
            </a:lvl1pPr>
          </a:lstStyle>
          <a:p>
            <a:pPr lvl="0"/>
            <a:r>
              <a:rPr lang="en-US" noProof="0"/>
              <a:t>Click to edit Master text styles</a:t>
            </a:r>
          </a:p>
        </p:txBody>
      </p:sp>
    </p:spTree>
    <p:extLst>
      <p:ext uri="{BB962C8B-B14F-4D97-AF65-F5344CB8AC3E}">
        <p14:creationId xmlns:p14="http://schemas.microsoft.com/office/powerpoint/2010/main" val="182970294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chart">
    <p:spTree>
      <p:nvGrpSpPr>
        <p:cNvPr id="1" name=""/>
        <p:cNvGrpSpPr/>
        <p:nvPr/>
      </p:nvGrpSpPr>
      <p:grpSpPr>
        <a:xfrm>
          <a:off x="0" y="0"/>
          <a:ext cx="0" cy="0"/>
          <a:chOff x="0" y="0"/>
          <a:chExt cx="0" cy="0"/>
        </a:xfrm>
      </p:grpSpPr>
      <p:sp>
        <p:nvSpPr>
          <p:cNvPr id="15" name="Text Placeholder 8"/>
          <p:cNvSpPr>
            <a:spLocks noGrp="1"/>
          </p:cNvSpPr>
          <p:nvPr>
            <p:ph type="body" sz="quarter" idx="13" hasCustomPrompt="1"/>
          </p:nvPr>
        </p:nvSpPr>
        <p:spPr>
          <a:xfrm>
            <a:off x="376238" y="651600"/>
            <a:ext cx="8391525"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6" name="Title Placeholder 1"/>
          <p:cNvSpPr>
            <a:spLocks noGrp="1"/>
          </p:cNvSpPr>
          <p:nvPr>
            <p:ph type="title" hasCustomPrompt="1"/>
          </p:nvPr>
        </p:nvSpPr>
        <p:spPr>
          <a:xfrm>
            <a:off x="376237" y="317499"/>
            <a:ext cx="8391525" cy="334101"/>
          </a:xfrm>
          <a:prstGeom prst="rect">
            <a:avLst/>
          </a:prstGeom>
        </p:spPr>
        <p:txBody>
          <a:bodyPr vert="horz" lIns="0" tIns="0" rIns="0" bIns="0" rtlCol="0" anchor="t" anchorCtr="0">
            <a:noAutofit/>
          </a:bodyPr>
          <a:lstStyle>
            <a:lvl1pPr>
              <a:defRPr/>
            </a:lvl1pPr>
          </a:lstStyle>
          <a:p>
            <a:r>
              <a:rPr lang="en-US" noProof="0" dirty="0"/>
              <a:t>Click to add title</a:t>
            </a:r>
          </a:p>
        </p:txBody>
      </p:sp>
      <p:sp>
        <p:nvSpPr>
          <p:cNvPr id="17" name="Chart Placeholder 3"/>
          <p:cNvSpPr>
            <a:spLocks noGrp="1"/>
          </p:cNvSpPr>
          <p:nvPr>
            <p:ph type="chart" sz="quarter" idx="15"/>
          </p:nvPr>
        </p:nvSpPr>
        <p:spPr>
          <a:xfrm>
            <a:off x="378000" y="2051999"/>
            <a:ext cx="2662162" cy="4069014"/>
          </a:xfrm>
          <a:prstGeom prst="rect">
            <a:avLst/>
          </a:prstGeom>
        </p:spPr>
        <p:txBody>
          <a:bodyPr/>
          <a:lstStyle/>
          <a:p>
            <a:r>
              <a:rPr lang="en-US" noProof="0"/>
              <a:t>Click icon to add chart</a:t>
            </a:r>
            <a:endParaRPr lang="en-US" noProof="0" dirty="0"/>
          </a:p>
        </p:txBody>
      </p:sp>
      <p:sp>
        <p:nvSpPr>
          <p:cNvPr id="18" name="Text Placeholder 8"/>
          <p:cNvSpPr>
            <a:spLocks noGrp="1"/>
          </p:cNvSpPr>
          <p:nvPr>
            <p:ph type="body" sz="quarter" idx="18"/>
          </p:nvPr>
        </p:nvSpPr>
        <p:spPr>
          <a:xfrm>
            <a:off x="376237" y="1665289"/>
            <a:ext cx="2671763" cy="392112"/>
          </a:xfrm>
        </p:spPr>
        <p:txBody>
          <a:bodyPr/>
          <a:lstStyle/>
          <a:p>
            <a:pPr lvl="0"/>
            <a:r>
              <a:rPr lang="en-US" noProof="0"/>
              <a:t>Click to edit Master text styles</a:t>
            </a:r>
          </a:p>
        </p:txBody>
      </p:sp>
      <p:sp>
        <p:nvSpPr>
          <p:cNvPr id="7" name="Chart Placeholder 3"/>
          <p:cNvSpPr>
            <a:spLocks noGrp="1"/>
          </p:cNvSpPr>
          <p:nvPr>
            <p:ph type="chart" sz="quarter" idx="19"/>
          </p:nvPr>
        </p:nvSpPr>
        <p:spPr>
          <a:xfrm>
            <a:off x="3227388" y="2051999"/>
            <a:ext cx="2671212" cy="4069014"/>
          </a:xfrm>
          <a:prstGeom prst="rect">
            <a:avLst/>
          </a:prstGeom>
        </p:spPr>
        <p:txBody>
          <a:bodyPr/>
          <a:lstStyle/>
          <a:p>
            <a:r>
              <a:rPr lang="en-US" noProof="0"/>
              <a:t>Click icon to add chart</a:t>
            </a:r>
            <a:endParaRPr lang="en-US" noProof="0" dirty="0"/>
          </a:p>
        </p:txBody>
      </p:sp>
      <p:sp>
        <p:nvSpPr>
          <p:cNvPr id="8" name="Text Placeholder 8"/>
          <p:cNvSpPr>
            <a:spLocks noGrp="1"/>
          </p:cNvSpPr>
          <p:nvPr>
            <p:ph type="body" sz="quarter" idx="20"/>
          </p:nvPr>
        </p:nvSpPr>
        <p:spPr>
          <a:xfrm>
            <a:off x="3227388" y="1665289"/>
            <a:ext cx="2671211" cy="392112"/>
          </a:xfrm>
        </p:spPr>
        <p:txBody>
          <a:bodyPr/>
          <a:lstStyle/>
          <a:p>
            <a:pPr lvl="0"/>
            <a:r>
              <a:rPr lang="en-US" noProof="0"/>
              <a:t>Click to edit Master text styles</a:t>
            </a:r>
          </a:p>
        </p:txBody>
      </p:sp>
      <p:sp>
        <p:nvSpPr>
          <p:cNvPr id="9" name="Chart Placeholder 3"/>
          <p:cNvSpPr>
            <a:spLocks noGrp="1"/>
          </p:cNvSpPr>
          <p:nvPr>
            <p:ph type="chart" sz="quarter" idx="21"/>
          </p:nvPr>
        </p:nvSpPr>
        <p:spPr>
          <a:xfrm>
            <a:off x="6094797" y="2051999"/>
            <a:ext cx="2672965" cy="4069014"/>
          </a:xfrm>
          <a:prstGeom prst="rect">
            <a:avLst/>
          </a:prstGeom>
        </p:spPr>
        <p:txBody>
          <a:bodyPr/>
          <a:lstStyle/>
          <a:p>
            <a:r>
              <a:rPr lang="en-US" noProof="0"/>
              <a:t>Click icon to add chart</a:t>
            </a:r>
            <a:endParaRPr lang="en-US" noProof="0" dirty="0"/>
          </a:p>
        </p:txBody>
      </p:sp>
      <p:sp>
        <p:nvSpPr>
          <p:cNvPr id="10" name="Text Placeholder 8"/>
          <p:cNvSpPr>
            <a:spLocks noGrp="1"/>
          </p:cNvSpPr>
          <p:nvPr>
            <p:ph type="body" sz="quarter" idx="22"/>
          </p:nvPr>
        </p:nvSpPr>
        <p:spPr>
          <a:xfrm>
            <a:off x="6094797" y="1659145"/>
            <a:ext cx="2672966" cy="398256"/>
          </a:xfrm>
        </p:spPr>
        <p:txBody>
          <a:bodyPr/>
          <a:lstStyle/>
          <a:p>
            <a:pPr lvl="0"/>
            <a:r>
              <a:rPr lang="en-US" noProof="0"/>
              <a:t>Click to edit Master text styles</a:t>
            </a:r>
          </a:p>
        </p:txBody>
      </p:sp>
      <p:sp>
        <p:nvSpPr>
          <p:cNvPr id="12" name="Text Placeholder 7"/>
          <p:cNvSpPr>
            <a:spLocks noGrp="1"/>
          </p:cNvSpPr>
          <p:nvPr>
            <p:ph type="body" sz="quarter" idx="23"/>
          </p:nvPr>
        </p:nvSpPr>
        <p:spPr>
          <a:xfrm>
            <a:off x="376237" y="6121013"/>
            <a:ext cx="8374064" cy="260737"/>
          </a:xfrm>
        </p:spPr>
        <p:txBody>
          <a:bodyPr>
            <a:noAutofit/>
          </a:bodyPr>
          <a:lstStyle>
            <a:lvl1pPr>
              <a:spcAft>
                <a:spcPts val="0"/>
              </a:spcAft>
              <a:defRPr sz="900"/>
            </a:lvl1pPr>
          </a:lstStyle>
          <a:p>
            <a:pPr lvl="0"/>
            <a:r>
              <a:rPr lang="en-US" noProof="0"/>
              <a:t>Click to edit Master text styles</a:t>
            </a:r>
          </a:p>
        </p:txBody>
      </p:sp>
    </p:spTree>
    <p:extLst>
      <p:ext uri="{BB962C8B-B14F-4D97-AF65-F5344CB8AC3E}">
        <p14:creationId xmlns:p14="http://schemas.microsoft.com/office/powerpoint/2010/main" val="221508164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columns of text">
    <p:spTree>
      <p:nvGrpSpPr>
        <p:cNvPr id="1" name=""/>
        <p:cNvGrpSpPr/>
        <p:nvPr/>
      </p:nvGrpSpPr>
      <p:grpSpPr>
        <a:xfrm>
          <a:off x="0" y="0"/>
          <a:ext cx="0" cy="0"/>
          <a:chOff x="0" y="0"/>
          <a:chExt cx="0" cy="0"/>
        </a:xfrm>
      </p:grpSpPr>
      <p:sp>
        <p:nvSpPr>
          <p:cNvPr id="14" name="Title Placeholder 1"/>
          <p:cNvSpPr>
            <a:spLocks noGrp="1"/>
          </p:cNvSpPr>
          <p:nvPr>
            <p:ph type="title" hasCustomPrompt="1"/>
          </p:nvPr>
        </p:nvSpPr>
        <p:spPr>
          <a:xfrm>
            <a:off x="376238" y="317499"/>
            <a:ext cx="8402002" cy="334101"/>
          </a:xfrm>
          <a:prstGeom prst="rect">
            <a:avLst/>
          </a:prstGeom>
        </p:spPr>
        <p:txBody>
          <a:bodyPr vert="horz" lIns="0" tIns="0" rIns="0" bIns="0" rtlCol="0" anchor="t" anchorCtr="0">
            <a:noAutofit/>
          </a:bodyPr>
          <a:lstStyle>
            <a:lvl1pPr>
              <a:defRPr/>
            </a:lvl1pPr>
          </a:lstStyle>
          <a:p>
            <a:r>
              <a:rPr lang="en-US" noProof="0" dirty="0"/>
              <a:t>Click to add title</a:t>
            </a:r>
          </a:p>
        </p:txBody>
      </p:sp>
      <p:sp>
        <p:nvSpPr>
          <p:cNvPr id="9" name="Text Placeholder 8"/>
          <p:cNvSpPr>
            <a:spLocks noGrp="1"/>
          </p:cNvSpPr>
          <p:nvPr>
            <p:ph type="body" sz="quarter" idx="13" hasCustomPrompt="1"/>
          </p:nvPr>
        </p:nvSpPr>
        <p:spPr>
          <a:xfrm>
            <a:off x="376238" y="651600"/>
            <a:ext cx="8402002"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3" name="Content Placeholder 3"/>
          <p:cNvSpPr>
            <a:spLocks noGrp="1"/>
          </p:cNvSpPr>
          <p:nvPr>
            <p:ph sz="quarter" idx="10"/>
          </p:nvPr>
        </p:nvSpPr>
        <p:spPr>
          <a:xfrm>
            <a:off x="376238" y="1665288"/>
            <a:ext cx="3979184" cy="4716461"/>
          </a:xfrm>
          <a:prstGeom prst="rect">
            <a:avLst/>
          </a:prstGeom>
        </p:spPr>
        <p:txBody>
          <a:bodyPr/>
          <a:lstStyle>
            <a:lvl1pPr>
              <a:tabLst>
                <a:tab pos="5029200" algn="r"/>
              </a:tabLst>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Content Placeholder 3"/>
          <p:cNvSpPr>
            <a:spLocks noGrp="1"/>
          </p:cNvSpPr>
          <p:nvPr>
            <p:ph sz="quarter" idx="20"/>
          </p:nvPr>
        </p:nvSpPr>
        <p:spPr>
          <a:xfrm>
            <a:off x="4786154" y="1665288"/>
            <a:ext cx="3992086" cy="4716461"/>
          </a:xfrm>
          <a:prstGeom prst="rect">
            <a:avLst/>
          </a:prstGeom>
        </p:spPr>
        <p:txBody>
          <a:bodyPr/>
          <a:lstStyle>
            <a:lvl1pPr>
              <a:tabLst>
                <a:tab pos="5029200" algn="r"/>
              </a:tabLst>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1842891208"/>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columns - large">
    <p:spTree>
      <p:nvGrpSpPr>
        <p:cNvPr id="1" name=""/>
        <p:cNvGrpSpPr/>
        <p:nvPr/>
      </p:nvGrpSpPr>
      <p:grpSpPr>
        <a:xfrm>
          <a:off x="0" y="0"/>
          <a:ext cx="0" cy="0"/>
          <a:chOff x="0" y="0"/>
          <a:chExt cx="0" cy="0"/>
        </a:xfrm>
      </p:grpSpPr>
      <p:sp>
        <p:nvSpPr>
          <p:cNvPr id="7" name="Text Placeholder 8"/>
          <p:cNvSpPr>
            <a:spLocks noGrp="1"/>
          </p:cNvSpPr>
          <p:nvPr>
            <p:ph type="body" sz="quarter" idx="13" hasCustomPrompt="1"/>
          </p:nvPr>
        </p:nvSpPr>
        <p:spPr>
          <a:xfrm>
            <a:off x="376237" y="651600"/>
            <a:ext cx="8391525"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8" name="Title Placeholder 1"/>
          <p:cNvSpPr>
            <a:spLocks noGrp="1"/>
          </p:cNvSpPr>
          <p:nvPr>
            <p:ph type="title" hasCustomPrompt="1"/>
          </p:nvPr>
        </p:nvSpPr>
        <p:spPr>
          <a:xfrm>
            <a:off x="376237" y="317500"/>
            <a:ext cx="8391525" cy="334100"/>
          </a:xfrm>
          <a:prstGeom prst="rect">
            <a:avLst/>
          </a:prstGeom>
        </p:spPr>
        <p:txBody>
          <a:bodyPr vert="horz" lIns="0" tIns="0" rIns="0" bIns="0" rtlCol="0" anchor="t" anchorCtr="0">
            <a:noAutofit/>
          </a:bodyPr>
          <a:lstStyle>
            <a:lvl1pPr>
              <a:defRPr/>
            </a:lvl1pPr>
          </a:lstStyle>
          <a:p>
            <a:r>
              <a:rPr lang="en-US" noProof="0" dirty="0"/>
              <a:t>Click to add title</a:t>
            </a:r>
          </a:p>
        </p:txBody>
      </p:sp>
      <p:sp>
        <p:nvSpPr>
          <p:cNvPr id="11" name="Content Placeholder 3"/>
          <p:cNvSpPr>
            <a:spLocks noGrp="1"/>
          </p:cNvSpPr>
          <p:nvPr>
            <p:ph sz="quarter" idx="10"/>
          </p:nvPr>
        </p:nvSpPr>
        <p:spPr>
          <a:xfrm>
            <a:off x="376237" y="1665288"/>
            <a:ext cx="3979185" cy="4716461"/>
          </a:xfrm>
          <a:prstGeom prst="rect">
            <a:avLst/>
          </a:prstGeom>
        </p:spPr>
        <p:txBody>
          <a:bodyPr>
            <a:noAutofit/>
          </a:bodyPr>
          <a:lstStyle>
            <a:lvl1pPr>
              <a:tabLst>
                <a:tab pos="5029200" algn="r"/>
              </a:tabLst>
              <a:defRPr sz="1600"/>
            </a:lvl1pPr>
            <a:lvl2pPr>
              <a:tabLst>
                <a:tab pos="5029200" algn="r"/>
              </a:tabLst>
              <a:defRPr sz="1600"/>
            </a:lvl2pPr>
            <a:lvl3pPr>
              <a:tabLst>
                <a:tab pos="5029200" algn="r"/>
              </a:tabLst>
              <a:defRPr sz="1600"/>
            </a:lvl3pPr>
            <a:lvl4pPr>
              <a:tabLst>
                <a:tab pos="5029200" algn="r"/>
              </a:tabLst>
              <a:defRPr sz="1600"/>
            </a:lvl4pPr>
            <a:lvl5pPr>
              <a:tabLst>
                <a:tab pos="5029200" algn="r"/>
              </a:tabLst>
              <a:defRPr baseline="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3" name="Content Placeholder 3"/>
          <p:cNvSpPr>
            <a:spLocks noGrp="1"/>
          </p:cNvSpPr>
          <p:nvPr>
            <p:ph sz="quarter" idx="20"/>
          </p:nvPr>
        </p:nvSpPr>
        <p:spPr>
          <a:xfrm>
            <a:off x="4787999" y="1665288"/>
            <a:ext cx="3979763" cy="4716461"/>
          </a:xfrm>
          <a:prstGeom prst="rect">
            <a:avLst/>
          </a:prstGeom>
        </p:spPr>
        <p:txBody>
          <a:bodyPr>
            <a:noAutofit/>
          </a:bodyPr>
          <a:lstStyle>
            <a:lvl1pPr>
              <a:tabLst>
                <a:tab pos="5029200" algn="r"/>
              </a:tabLst>
              <a:defRPr sz="1600"/>
            </a:lvl1pPr>
            <a:lvl2pPr>
              <a:tabLst>
                <a:tab pos="5029200" algn="r"/>
              </a:tabLst>
              <a:defRPr sz="1600"/>
            </a:lvl2pPr>
            <a:lvl3pPr>
              <a:tabLst>
                <a:tab pos="5029200" algn="r"/>
              </a:tabLst>
              <a:defRPr sz="1600"/>
            </a:lvl3pPr>
            <a:lvl4pPr>
              <a:tabLst>
                <a:tab pos="5029200" algn="r"/>
              </a:tabLst>
              <a:defRPr sz="1600"/>
            </a:lvl4pPr>
            <a:lvl5pPr>
              <a:tabLst>
                <a:tab pos="5029200" algn="r"/>
              </a:tabLst>
              <a:defRPr baseline="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103103631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376239" y="1665288"/>
            <a:ext cx="4016374" cy="4455725"/>
          </a:xfrm>
          <a:prstGeom prst="rect">
            <a:avLst/>
          </a:prstGeom>
        </p:spPr>
        <p:txBody>
          <a:bodyPr/>
          <a:lstStyle>
            <a:lvl1pPr>
              <a:tabLst>
                <a:tab pos="5029200" algn="r"/>
              </a:tabLst>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3" name="Chart Placeholder 2"/>
          <p:cNvSpPr>
            <a:spLocks noGrp="1"/>
          </p:cNvSpPr>
          <p:nvPr>
            <p:ph type="chart" sz="quarter" idx="21"/>
          </p:nvPr>
        </p:nvSpPr>
        <p:spPr>
          <a:xfrm>
            <a:off x="4755917" y="2125013"/>
            <a:ext cx="4011846" cy="3996000"/>
          </a:xfrm>
        </p:spPr>
        <p:txBody>
          <a:bodyPr/>
          <a:lstStyle/>
          <a:p>
            <a:r>
              <a:rPr lang="en-US" noProof="0"/>
              <a:t>Click icon to add chart</a:t>
            </a:r>
            <a:endParaRPr lang="en-US" noProof="0" dirty="0"/>
          </a:p>
        </p:txBody>
      </p:sp>
      <p:sp>
        <p:nvSpPr>
          <p:cNvPr id="6" name="Text Placeholder 5"/>
          <p:cNvSpPr>
            <a:spLocks noGrp="1"/>
          </p:cNvSpPr>
          <p:nvPr>
            <p:ph type="body" sz="quarter" idx="22"/>
          </p:nvPr>
        </p:nvSpPr>
        <p:spPr>
          <a:xfrm>
            <a:off x="4755917" y="1665288"/>
            <a:ext cx="4011846" cy="420687"/>
          </a:xfrm>
        </p:spPr>
        <p:txBody>
          <a:bodyPr/>
          <a:lstStyle/>
          <a:p>
            <a:pPr lvl="0"/>
            <a:r>
              <a:rPr lang="en-US" noProof="0"/>
              <a:t>Click to edit Master text styles</a:t>
            </a:r>
          </a:p>
        </p:txBody>
      </p:sp>
      <p:sp>
        <p:nvSpPr>
          <p:cNvPr id="11" name="Text Placeholder 8"/>
          <p:cNvSpPr>
            <a:spLocks noGrp="1"/>
          </p:cNvSpPr>
          <p:nvPr>
            <p:ph type="body" sz="quarter" idx="13" hasCustomPrompt="1"/>
          </p:nvPr>
        </p:nvSpPr>
        <p:spPr>
          <a:xfrm>
            <a:off x="376237" y="651600"/>
            <a:ext cx="8391525"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3" name="Title Placeholder 1"/>
          <p:cNvSpPr>
            <a:spLocks noGrp="1"/>
          </p:cNvSpPr>
          <p:nvPr>
            <p:ph type="title" hasCustomPrompt="1"/>
          </p:nvPr>
        </p:nvSpPr>
        <p:spPr>
          <a:xfrm>
            <a:off x="376237" y="317499"/>
            <a:ext cx="8391525" cy="334101"/>
          </a:xfrm>
          <a:prstGeom prst="rect">
            <a:avLst/>
          </a:prstGeom>
        </p:spPr>
        <p:txBody>
          <a:bodyPr vert="horz" lIns="0" tIns="0" rIns="0" bIns="0" rtlCol="0" anchor="t" anchorCtr="0">
            <a:noAutofit/>
          </a:bodyPr>
          <a:lstStyle>
            <a:lvl1pPr>
              <a:defRPr/>
            </a:lvl1pPr>
          </a:lstStyle>
          <a:p>
            <a:r>
              <a:rPr lang="en-US" noProof="0" dirty="0"/>
              <a:t>Click to add title</a:t>
            </a:r>
          </a:p>
        </p:txBody>
      </p:sp>
      <p:sp>
        <p:nvSpPr>
          <p:cNvPr id="15" name="Text Placeholder 7"/>
          <p:cNvSpPr>
            <a:spLocks noGrp="1"/>
          </p:cNvSpPr>
          <p:nvPr>
            <p:ph type="body" sz="quarter" idx="23"/>
          </p:nvPr>
        </p:nvSpPr>
        <p:spPr>
          <a:xfrm>
            <a:off x="376237" y="6121013"/>
            <a:ext cx="8391525" cy="260737"/>
          </a:xfrm>
        </p:spPr>
        <p:txBody>
          <a:bodyPr>
            <a:normAutofit/>
          </a:bodyPr>
          <a:lstStyle>
            <a:lvl1pPr>
              <a:spcAft>
                <a:spcPts val="0"/>
              </a:spcAft>
              <a:defRPr sz="900"/>
            </a:lvl1pPr>
          </a:lstStyle>
          <a:p>
            <a:pPr lvl="0"/>
            <a:r>
              <a:rPr lang="en-US" noProof="0"/>
              <a:t>Click to edit Master text styles</a:t>
            </a:r>
          </a:p>
        </p:txBody>
      </p:sp>
    </p:spTree>
    <p:extLst>
      <p:ext uri="{BB962C8B-B14F-4D97-AF65-F5344CB8AC3E}">
        <p14:creationId xmlns:p14="http://schemas.microsoft.com/office/powerpoint/2010/main" val="2179466235"/>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4755915" y="2125013"/>
            <a:ext cx="4011847" cy="3996000"/>
          </a:xfrm>
        </p:spPr>
        <p:txBody>
          <a:bodyPr/>
          <a:lstStyle/>
          <a:p>
            <a:r>
              <a:rPr lang="en-US" noProof="0"/>
              <a:t>Click icon to add chart</a:t>
            </a:r>
            <a:endParaRPr lang="en-US" noProof="0" dirty="0"/>
          </a:p>
        </p:txBody>
      </p:sp>
      <p:sp>
        <p:nvSpPr>
          <p:cNvPr id="6" name="Text Placeholder 5"/>
          <p:cNvSpPr>
            <a:spLocks noGrp="1"/>
          </p:cNvSpPr>
          <p:nvPr>
            <p:ph type="body" sz="quarter" idx="22"/>
          </p:nvPr>
        </p:nvSpPr>
        <p:spPr>
          <a:xfrm>
            <a:off x="4755916" y="1665288"/>
            <a:ext cx="4011847" cy="420687"/>
          </a:xfrm>
        </p:spPr>
        <p:txBody>
          <a:bodyPr/>
          <a:lstStyle/>
          <a:p>
            <a:pPr lvl="0"/>
            <a:r>
              <a:rPr lang="en-US" noProof="0"/>
              <a:t>Click to edit Master text styles</a:t>
            </a:r>
          </a:p>
        </p:txBody>
      </p:sp>
      <p:sp>
        <p:nvSpPr>
          <p:cNvPr id="11" name="Text Placeholder 8"/>
          <p:cNvSpPr>
            <a:spLocks noGrp="1"/>
          </p:cNvSpPr>
          <p:nvPr>
            <p:ph type="body" sz="quarter" idx="13" hasCustomPrompt="1"/>
          </p:nvPr>
        </p:nvSpPr>
        <p:spPr>
          <a:xfrm>
            <a:off x="376237" y="651600"/>
            <a:ext cx="8391525"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3" name="Title Placeholder 1"/>
          <p:cNvSpPr>
            <a:spLocks noGrp="1"/>
          </p:cNvSpPr>
          <p:nvPr>
            <p:ph type="title" hasCustomPrompt="1"/>
          </p:nvPr>
        </p:nvSpPr>
        <p:spPr>
          <a:xfrm>
            <a:off x="376237" y="317499"/>
            <a:ext cx="8391525" cy="334101"/>
          </a:xfrm>
          <a:prstGeom prst="rect">
            <a:avLst/>
          </a:prstGeom>
        </p:spPr>
        <p:txBody>
          <a:bodyPr vert="horz" lIns="0" tIns="0" rIns="0" bIns="0" rtlCol="0" anchor="t" anchorCtr="0">
            <a:noAutofit/>
          </a:bodyPr>
          <a:lstStyle>
            <a:lvl1pPr>
              <a:defRPr/>
            </a:lvl1pPr>
          </a:lstStyle>
          <a:p>
            <a:r>
              <a:rPr lang="en-US" noProof="0" dirty="0"/>
              <a:t>Click to add title</a:t>
            </a:r>
          </a:p>
        </p:txBody>
      </p:sp>
      <p:sp>
        <p:nvSpPr>
          <p:cNvPr id="15" name="Text Placeholder 7"/>
          <p:cNvSpPr>
            <a:spLocks noGrp="1"/>
          </p:cNvSpPr>
          <p:nvPr>
            <p:ph type="body" sz="quarter" idx="23"/>
          </p:nvPr>
        </p:nvSpPr>
        <p:spPr>
          <a:xfrm>
            <a:off x="376237" y="6121013"/>
            <a:ext cx="8374064" cy="260737"/>
          </a:xfrm>
        </p:spPr>
        <p:txBody>
          <a:bodyPr>
            <a:normAutofit/>
          </a:bodyPr>
          <a:lstStyle>
            <a:lvl1pPr>
              <a:spcAft>
                <a:spcPts val="0"/>
              </a:spcAft>
              <a:defRPr sz="900"/>
            </a:lvl1pPr>
          </a:lstStyle>
          <a:p>
            <a:pPr lvl="0"/>
            <a:r>
              <a:rPr lang="en-US" noProof="0"/>
              <a:t>Click to edit Master text styles</a:t>
            </a:r>
          </a:p>
        </p:txBody>
      </p:sp>
      <p:sp>
        <p:nvSpPr>
          <p:cNvPr id="9" name="Chart Placeholder 2"/>
          <p:cNvSpPr>
            <a:spLocks noGrp="1"/>
          </p:cNvSpPr>
          <p:nvPr>
            <p:ph type="chart" sz="quarter" idx="24"/>
          </p:nvPr>
        </p:nvSpPr>
        <p:spPr>
          <a:xfrm>
            <a:off x="376238" y="2125013"/>
            <a:ext cx="4004297" cy="3996000"/>
          </a:xfrm>
        </p:spPr>
        <p:txBody>
          <a:bodyPr/>
          <a:lstStyle/>
          <a:p>
            <a:r>
              <a:rPr lang="en-US" noProof="0"/>
              <a:t>Click icon to add chart</a:t>
            </a:r>
            <a:endParaRPr lang="en-US" noProof="0" dirty="0"/>
          </a:p>
        </p:txBody>
      </p:sp>
      <p:sp>
        <p:nvSpPr>
          <p:cNvPr id="12" name="Text Placeholder 5"/>
          <p:cNvSpPr>
            <a:spLocks noGrp="1"/>
          </p:cNvSpPr>
          <p:nvPr>
            <p:ph type="body" sz="quarter" idx="25"/>
          </p:nvPr>
        </p:nvSpPr>
        <p:spPr>
          <a:xfrm>
            <a:off x="376237" y="1665288"/>
            <a:ext cx="4004298" cy="420687"/>
          </a:xfrm>
        </p:spPr>
        <p:txBody>
          <a:bodyPr/>
          <a:lstStyle/>
          <a:p>
            <a:pPr lvl="0"/>
            <a:r>
              <a:rPr lang="en-US" noProof="0"/>
              <a:t>Click to edit Master text styles</a:t>
            </a:r>
          </a:p>
        </p:txBody>
      </p:sp>
    </p:spTree>
    <p:extLst>
      <p:ext uri="{BB962C8B-B14F-4D97-AF65-F5344CB8AC3E}">
        <p14:creationId xmlns:p14="http://schemas.microsoft.com/office/powerpoint/2010/main" val="120028567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376239" y="317499"/>
            <a:ext cx="8391524" cy="334101"/>
          </a:xfrm>
          <a:prstGeom prst="rect">
            <a:avLst/>
          </a:prstGeom>
        </p:spPr>
        <p:txBody>
          <a:bodyPr vert="horz" lIns="0" tIns="0" rIns="0" bIns="0" rtlCol="0" anchor="t" anchorCtr="0">
            <a:noAutofit/>
          </a:bodyPr>
          <a:lstStyle>
            <a:lvl1pPr>
              <a:defRPr/>
            </a:lvl1pPr>
          </a:lstStyle>
          <a:p>
            <a:r>
              <a:rPr lang="en-US" noProof="0" dirty="0"/>
              <a:t>Click to add title</a:t>
            </a:r>
          </a:p>
        </p:txBody>
      </p:sp>
      <p:sp>
        <p:nvSpPr>
          <p:cNvPr id="6" name="Content Placeholder 3"/>
          <p:cNvSpPr>
            <a:spLocks noGrp="1"/>
          </p:cNvSpPr>
          <p:nvPr>
            <p:ph sz="quarter" idx="10"/>
          </p:nvPr>
        </p:nvSpPr>
        <p:spPr>
          <a:xfrm>
            <a:off x="376237" y="1665288"/>
            <a:ext cx="3323893" cy="4716463"/>
          </a:xfrm>
          <a:prstGeom prst="rect">
            <a:avLst/>
          </a:prstGeom>
        </p:spPr>
        <p:txBody>
          <a:bodyPr/>
          <a:lstStyle>
            <a:lvl1pPr>
              <a:tabLst>
                <a:tab pos="5029200" algn="r"/>
              </a:tabLst>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Content Placeholder 3"/>
          <p:cNvSpPr>
            <a:spLocks noGrp="1"/>
          </p:cNvSpPr>
          <p:nvPr>
            <p:ph sz="quarter" idx="16"/>
          </p:nvPr>
        </p:nvSpPr>
        <p:spPr>
          <a:xfrm>
            <a:off x="4087762" y="1700213"/>
            <a:ext cx="4680000" cy="4681537"/>
          </a:xfrm>
          <a:prstGeom prst="rect">
            <a:avLst/>
          </a:prstGeom>
        </p:spPr>
        <p:txBody>
          <a:bodyPr/>
          <a:lstStyle>
            <a:lvl1pPr>
              <a:tabLst>
                <a:tab pos="5029200" algn="r"/>
              </a:tabLst>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13" hasCustomPrompt="1"/>
          </p:nvPr>
        </p:nvSpPr>
        <p:spPr>
          <a:xfrm>
            <a:off x="376237" y="651600"/>
            <a:ext cx="8391525"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Tree>
    <p:extLst>
      <p:ext uri="{BB962C8B-B14F-4D97-AF65-F5344CB8AC3E}">
        <p14:creationId xmlns:p14="http://schemas.microsoft.com/office/powerpoint/2010/main" val="1890274777"/>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content with quote ">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376238" y="317500"/>
            <a:ext cx="8391525" cy="334100"/>
          </a:xfrm>
          <a:prstGeom prst="rect">
            <a:avLst/>
          </a:prstGeom>
        </p:spPr>
        <p:txBody>
          <a:bodyPr vert="horz" lIns="0" tIns="0" rIns="0" bIns="0" rtlCol="0" anchor="t" anchorCtr="0">
            <a:noAutofit/>
          </a:bodyPr>
          <a:lstStyle>
            <a:lvl1pPr>
              <a:defRPr/>
            </a:lvl1pPr>
          </a:lstStyle>
          <a:p>
            <a:r>
              <a:rPr lang="en-US" noProof="0" dirty="0"/>
              <a:t>Click to add title</a:t>
            </a:r>
          </a:p>
        </p:txBody>
      </p:sp>
      <p:sp>
        <p:nvSpPr>
          <p:cNvPr id="6" name="Content Placeholder 3"/>
          <p:cNvSpPr>
            <a:spLocks noGrp="1"/>
          </p:cNvSpPr>
          <p:nvPr>
            <p:ph sz="quarter" idx="10"/>
          </p:nvPr>
        </p:nvSpPr>
        <p:spPr>
          <a:xfrm>
            <a:off x="5683411" y="1658680"/>
            <a:ext cx="3084351" cy="4723072"/>
          </a:xfrm>
          <a:prstGeom prst="rect">
            <a:avLst/>
          </a:prstGeom>
        </p:spPr>
        <p:txBody>
          <a:bodyPr>
            <a:noAutofit/>
          </a:bodyPr>
          <a:lstStyle>
            <a:lvl1pPr>
              <a:tabLst>
                <a:tab pos="5029200" algn="r"/>
              </a:tabLst>
              <a:defRPr sz="2400">
                <a:solidFill>
                  <a:schemeClr val="accent3"/>
                </a:solidFill>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US" noProof="0"/>
              <a:t>Click to edit Master text styles</a:t>
            </a:r>
          </a:p>
        </p:txBody>
      </p:sp>
      <p:sp>
        <p:nvSpPr>
          <p:cNvPr id="8" name="Content Placeholder 3"/>
          <p:cNvSpPr>
            <a:spLocks noGrp="1"/>
          </p:cNvSpPr>
          <p:nvPr>
            <p:ph sz="quarter" idx="16"/>
          </p:nvPr>
        </p:nvSpPr>
        <p:spPr>
          <a:xfrm>
            <a:off x="376238" y="1665288"/>
            <a:ext cx="4879761" cy="4716462"/>
          </a:xfrm>
          <a:prstGeom prst="rect">
            <a:avLst/>
          </a:prstGeom>
        </p:spPr>
        <p:txBody>
          <a:bodyPr/>
          <a:lstStyle>
            <a:lvl1pPr>
              <a:tabLst>
                <a:tab pos="5029200" algn="r"/>
              </a:tabLst>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13" hasCustomPrompt="1"/>
          </p:nvPr>
        </p:nvSpPr>
        <p:spPr>
          <a:xfrm>
            <a:off x="376239" y="651600"/>
            <a:ext cx="8391524"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Tree>
    <p:extLst>
      <p:ext uri="{BB962C8B-B14F-4D97-AF65-F5344CB8AC3E}">
        <p14:creationId xmlns:p14="http://schemas.microsoft.com/office/powerpoint/2010/main" val="980198571"/>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am profile">
    <p:spTree>
      <p:nvGrpSpPr>
        <p:cNvPr id="1" name=""/>
        <p:cNvGrpSpPr/>
        <p:nvPr/>
      </p:nvGrpSpPr>
      <p:grpSpPr>
        <a:xfrm>
          <a:off x="0" y="0"/>
          <a:ext cx="0" cy="0"/>
          <a:chOff x="0" y="0"/>
          <a:chExt cx="0" cy="0"/>
        </a:xfrm>
      </p:grpSpPr>
      <p:sp>
        <p:nvSpPr>
          <p:cNvPr id="2" name="Title 1"/>
          <p:cNvSpPr>
            <a:spLocks noGrp="1"/>
          </p:cNvSpPr>
          <p:nvPr>
            <p:ph type="title"/>
          </p:nvPr>
        </p:nvSpPr>
        <p:spPr>
          <a:xfrm>
            <a:off x="376238" y="317500"/>
            <a:ext cx="8391525" cy="334100"/>
          </a:xfrm>
        </p:spPr>
        <p:txBody>
          <a:bodyPr/>
          <a:lstStyle/>
          <a:p>
            <a:r>
              <a:rPr lang="en-US" noProof="0"/>
              <a:t>Click to edit Master title style</a:t>
            </a:r>
            <a:endParaRPr lang="en-US" noProof="0" dirty="0"/>
          </a:p>
        </p:txBody>
      </p:sp>
      <p:sp>
        <p:nvSpPr>
          <p:cNvPr id="4" name="Picture Placeholder 6"/>
          <p:cNvSpPr>
            <a:spLocks noGrp="1"/>
          </p:cNvSpPr>
          <p:nvPr>
            <p:ph type="pic" sz="quarter" idx="13"/>
          </p:nvPr>
        </p:nvSpPr>
        <p:spPr>
          <a:xfrm>
            <a:off x="376237" y="1700213"/>
            <a:ext cx="2034000" cy="1260000"/>
          </a:xfrm>
        </p:spPr>
        <p:txBody>
          <a:bodyPr lIns="0" tIns="0" rIns="0" bIns="0">
            <a:noAutofit/>
          </a:bodyPr>
          <a:lstStyle/>
          <a:p>
            <a:r>
              <a:rPr lang="en-US" noProof="0"/>
              <a:t>Click icon to add picture</a:t>
            </a:r>
            <a:endParaRPr lang="en-US" noProof="0" dirty="0"/>
          </a:p>
        </p:txBody>
      </p:sp>
      <p:sp>
        <p:nvSpPr>
          <p:cNvPr id="5" name="Picture Placeholder 6"/>
          <p:cNvSpPr>
            <a:spLocks noGrp="1"/>
          </p:cNvSpPr>
          <p:nvPr>
            <p:ph type="pic" sz="quarter" idx="14"/>
          </p:nvPr>
        </p:nvSpPr>
        <p:spPr>
          <a:xfrm>
            <a:off x="2495412" y="1700213"/>
            <a:ext cx="2034000" cy="1260000"/>
          </a:xfrm>
        </p:spPr>
        <p:txBody>
          <a:bodyPr lIns="0" tIns="0" rIns="0" bIns="0">
            <a:noAutofit/>
          </a:bodyPr>
          <a:lstStyle/>
          <a:p>
            <a:r>
              <a:rPr lang="en-US" noProof="0"/>
              <a:t>Click icon to add picture</a:t>
            </a:r>
            <a:endParaRPr lang="en-US" noProof="0" dirty="0"/>
          </a:p>
        </p:txBody>
      </p:sp>
      <p:sp>
        <p:nvSpPr>
          <p:cNvPr id="6" name="Picture Placeholder 6"/>
          <p:cNvSpPr>
            <a:spLocks noGrp="1"/>
          </p:cNvSpPr>
          <p:nvPr>
            <p:ph type="pic" sz="quarter" idx="15"/>
          </p:nvPr>
        </p:nvSpPr>
        <p:spPr>
          <a:xfrm>
            <a:off x="4614587" y="1700213"/>
            <a:ext cx="2034000" cy="1260000"/>
          </a:xfrm>
        </p:spPr>
        <p:txBody>
          <a:bodyPr lIns="0" tIns="0" rIns="0" bIns="0">
            <a:noAutofit/>
          </a:bodyPr>
          <a:lstStyle/>
          <a:p>
            <a:r>
              <a:rPr lang="en-US" noProof="0"/>
              <a:t>Click icon to add picture</a:t>
            </a:r>
            <a:endParaRPr lang="en-US" noProof="0" dirty="0"/>
          </a:p>
        </p:txBody>
      </p:sp>
      <p:sp>
        <p:nvSpPr>
          <p:cNvPr id="7" name="Picture Placeholder 6"/>
          <p:cNvSpPr>
            <a:spLocks noGrp="1"/>
          </p:cNvSpPr>
          <p:nvPr>
            <p:ph type="pic" sz="quarter" idx="16"/>
          </p:nvPr>
        </p:nvSpPr>
        <p:spPr>
          <a:xfrm>
            <a:off x="6733763" y="1700213"/>
            <a:ext cx="2034000" cy="1260000"/>
          </a:xfrm>
        </p:spPr>
        <p:txBody>
          <a:bodyPr lIns="0" tIns="0" rIns="0" bIns="0">
            <a:noAutofit/>
          </a:bodyPr>
          <a:lstStyle/>
          <a:p>
            <a:r>
              <a:rPr lang="en-US" noProof="0"/>
              <a:t>Click icon to add picture</a:t>
            </a:r>
            <a:endParaRPr lang="en-US" noProof="0" dirty="0"/>
          </a:p>
        </p:txBody>
      </p:sp>
      <p:sp>
        <p:nvSpPr>
          <p:cNvPr id="9" name="Text Placeholder 8"/>
          <p:cNvSpPr>
            <a:spLocks noGrp="1"/>
          </p:cNvSpPr>
          <p:nvPr>
            <p:ph type="body" sz="quarter" idx="17"/>
          </p:nvPr>
        </p:nvSpPr>
        <p:spPr>
          <a:xfrm>
            <a:off x="376237" y="3124200"/>
            <a:ext cx="2040351" cy="3257548"/>
          </a:xfrm>
        </p:spPr>
        <p:txBody>
          <a:bodyPr/>
          <a:lstStyle>
            <a:lvl1pPr>
              <a:defRPr b="1">
                <a:solidFill>
                  <a:schemeClr val="accent1"/>
                </a:solidFill>
              </a:defRPr>
            </a:lvl1pPr>
            <a:lvl2pPr>
              <a:spcAft>
                <a:spcPts val="0"/>
              </a:spcAft>
              <a:defRPr/>
            </a:lvl2pPr>
            <a:lvl3pPr marL="0" indent="0">
              <a:spcAft>
                <a:spcPts val="0"/>
              </a:spcAft>
              <a:buNone/>
              <a:defRPr/>
            </a:lvl3pPr>
            <a:lvl4pPr marL="176400" indent="-176400">
              <a:spcAft>
                <a:spcPts val="0"/>
              </a:spcAft>
              <a:buFont typeface="Arial" panose="020B0604020202020204" pitchFamily="34" charset="0"/>
              <a:buChar char="•"/>
              <a:defRPr/>
            </a:lvl4pPr>
            <a:lvl5pPr marL="356400" indent="-176400">
              <a:spcAft>
                <a:spcPts val="0"/>
              </a:spcAft>
              <a:defRPr baseline="0"/>
            </a:lvl5pPr>
            <a:lvl6pPr marL="356400" indent="-176400">
              <a:spcAft>
                <a:spcPts val="0"/>
              </a:spcAft>
              <a:buFont typeface="Verdana" panose="020B0604030504040204" pitchFamily="34" charset="0"/>
              <a:buChar char="−"/>
              <a:defRPr/>
            </a:lvl6pPr>
            <a:lvl7pPr marL="356400" indent="-176400">
              <a:spcAft>
                <a:spcPts val="0"/>
              </a:spcAft>
              <a:defRPr/>
            </a:lvl7pPr>
            <a:lvl8pPr marL="356400" indent="-176400">
              <a:spcAft>
                <a:spcPts val="0"/>
              </a:spcAft>
              <a:defRPr/>
            </a:lvl8pPr>
            <a:lvl9pPr marL="356400" indent="-176400">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ext Placeholder 8"/>
          <p:cNvSpPr>
            <a:spLocks noGrp="1"/>
          </p:cNvSpPr>
          <p:nvPr>
            <p:ph type="body" sz="quarter" idx="18"/>
          </p:nvPr>
        </p:nvSpPr>
        <p:spPr>
          <a:xfrm>
            <a:off x="4612472" y="3120550"/>
            <a:ext cx="2034000" cy="3261199"/>
          </a:xfrm>
        </p:spPr>
        <p:txBody>
          <a:bodyPr/>
          <a:lstStyle>
            <a:lvl1pPr>
              <a:defRPr b="1">
                <a:solidFill>
                  <a:schemeClr val="accent1"/>
                </a:solidFill>
              </a:defRPr>
            </a:lvl1pPr>
            <a:lvl2pPr>
              <a:spcAft>
                <a:spcPts val="0"/>
              </a:spcAft>
              <a:defRPr/>
            </a:lvl2pPr>
            <a:lvl3pPr marL="0" indent="0">
              <a:spcAft>
                <a:spcPts val="0"/>
              </a:spcAft>
              <a:buNone/>
              <a:defRPr/>
            </a:lvl3pPr>
            <a:lvl4pPr marL="176400" indent="-176400">
              <a:spcAft>
                <a:spcPts val="0"/>
              </a:spcAft>
              <a:buFont typeface="Arial" panose="020B0604020202020204" pitchFamily="34" charset="0"/>
              <a:buChar char="•"/>
              <a:defRPr/>
            </a:lvl4pPr>
            <a:lvl5pPr marL="356400" indent="-176400">
              <a:spcAft>
                <a:spcPts val="0"/>
              </a:spcAft>
              <a:defRPr baseline="0"/>
            </a:lvl5pPr>
            <a:lvl6pPr marL="356400" indent="-176400">
              <a:spcAft>
                <a:spcPts val="0"/>
              </a:spcAft>
              <a:buFont typeface="Verdana" panose="020B0604030504040204" pitchFamily="34" charset="0"/>
              <a:buChar char="−"/>
              <a:defRPr/>
            </a:lvl6pPr>
            <a:lvl7pPr marL="356400" indent="-176400">
              <a:spcAft>
                <a:spcPts val="0"/>
              </a:spcAft>
              <a:defRPr/>
            </a:lvl7pPr>
            <a:lvl8pPr marL="356400" indent="-176400">
              <a:spcAft>
                <a:spcPts val="0"/>
              </a:spcAft>
              <a:defRPr/>
            </a:lvl8pPr>
            <a:lvl9pPr marL="356400" indent="-176400">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19"/>
          </p:nvPr>
        </p:nvSpPr>
        <p:spPr>
          <a:xfrm>
            <a:off x="2497530" y="3124199"/>
            <a:ext cx="2034000" cy="3257549"/>
          </a:xfrm>
        </p:spPr>
        <p:txBody>
          <a:bodyPr/>
          <a:lstStyle>
            <a:lvl1pPr>
              <a:defRPr b="1">
                <a:solidFill>
                  <a:schemeClr val="accent1"/>
                </a:solidFill>
              </a:defRPr>
            </a:lvl1pPr>
            <a:lvl2pPr>
              <a:spcAft>
                <a:spcPts val="0"/>
              </a:spcAft>
              <a:defRPr/>
            </a:lvl2pPr>
            <a:lvl3pPr marL="0" indent="0">
              <a:spcAft>
                <a:spcPts val="0"/>
              </a:spcAft>
              <a:buNone/>
              <a:defRPr/>
            </a:lvl3pPr>
            <a:lvl4pPr marL="176400" indent="-176400">
              <a:spcAft>
                <a:spcPts val="0"/>
              </a:spcAft>
              <a:buFont typeface="Arial" panose="020B0604020202020204" pitchFamily="34" charset="0"/>
              <a:buChar char="•"/>
              <a:defRPr/>
            </a:lvl4pPr>
            <a:lvl5pPr marL="356400" indent="-176400">
              <a:spcAft>
                <a:spcPts val="0"/>
              </a:spcAft>
              <a:defRPr baseline="0"/>
            </a:lvl5pPr>
            <a:lvl6pPr marL="356400" indent="-176400">
              <a:spcAft>
                <a:spcPts val="0"/>
              </a:spcAft>
              <a:buFont typeface="Verdana" panose="020B0604030504040204" pitchFamily="34" charset="0"/>
              <a:buChar char="−"/>
              <a:defRPr/>
            </a:lvl6pPr>
            <a:lvl7pPr marL="356400" indent="-176400">
              <a:spcAft>
                <a:spcPts val="0"/>
              </a:spcAft>
              <a:defRPr/>
            </a:lvl7pPr>
            <a:lvl8pPr marL="356400" indent="-176400">
              <a:spcAft>
                <a:spcPts val="0"/>
              </a:spcAft>
              <a:defRPr/>
            </a:lvl8pPr>
            <a:lvl9pPr marL="356400" indent="-176400">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Text Placeholder 8"/>
          <p:cNvSpPr>
            <a:spLocks noGrp="1"/>
          </p:cNvSpPr>
          <p:nvPr>
            <p:ph type="body" sz="quarter" idx="20"/>
          </p:nvPr>
        </p:nvSpPr>
        <p:spPr>
          <a:xfrm>
            <a:off x="6744876" y="3108508"/>
            <a:ext cx="2022887" cy="3273240"/>
          </a:xfrm>
        </p:spPr>
        <p:txBody>
          <a:bodyPr/>
          <a:lstStyle>
            <a:lvl1pPr>
              <a:defRPr b="1">
                <a:solidFill>
                  <a:schemeClr val="accent1"/>
                </a:solidFill>
              </a:defRPr>
            </a:lvl1pPr>
            <a:lvl2pPr>
              <a:spcAft>
                <a:spcPts val="0"/>
              </a:spcAft>
              <a:defRPr/>
            </a:lvl2pPr>
            <a:lvl3pPr marL="0" indent="0">
              <a:spcAft>
                <a:spcPts val="0"/>
              </a:spcAft>
              <a:buNone/>
              <a:defRPr/>
            </a:lvl3pPr>
            <a:lvl4pPr marL="176400" indent="-176400">
              <a:spcAft>
                <a:spcPts val="0"/>
              </a:spcAft>
              <a:buFont typeface="Arial" panose="020B0604020202020204" pitchFamily="34" charset="0"/>
              <a:buChar char="•"/>
              <a:defRPr/>
            </a:lvl4pPr>
            <a:lvl5pPr marL="356400" indent="-176400">
              <a:spcAft>
                <a:spcPts val="0"/>
              </a:spcAft>
              <a:defRPr baseline="0"/>
            </a:lvl5pPr>
            <a:lvl6pPr marL="356400" indent="-176400">
              <a:spcAft>
                <a:spcPts val="0"/>
              </a:spcAft>
              <a:buFont typeface="Verdana" panose="020B0604030504040204" pitchFamily="34" charset="0"/>
              <a:buChar char="−"/>
              <a:defRPr/>
            </a:lvl6pPr>
            <a:lvl7pPr marL="356400" indent="-176400">
              <a:spcAft>
                <a:spcPts val="0"/>
              </a:spcAft>
              <a:defRPr/>
            </a:lvl7pPr>
            <a:lvl8pPr marL="356400" indent="-176400">
              <a:spcAft>
                <a:spcPts val="0"/>
              </a:spcAft>
              <a:defRPr/>
            </a:lvl8pPr>
            <a:lvl9pPr marL="356400" indent="-176400">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3" name="Text Placeholder 8"/>
          <p:cNvSpPr>
            <a:spLocks noGrp="1"/>
          </p:cNvSpPr>
          <p:nvPr>
            <p:ph type="body" sz="quarter" idx="21" hasCustomPrompt="1"/>
          </p:nvPr>
        </p:nvSpPr>
        <p:spPr>
          <a:xfrm>
            <a:off x="376237" y="651600"/>
            <a:ext cx="8391526"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Tree>
    <p:extLst>
      <p:ext uri="{BB962C8B-B14F-4D97-AF65-F5344CB8AC3E}">
        <p14:creationId xmlns:p14="http://schemas.microsoft.com/office/powerpoint/2010/main" val="393032526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2502000" y="1368000"/>
            <a:ext cx="4140000" cy="4140000"/>
          </a:xfrm>
          <a:prstGeom prst="ellipse">
            <a:avLst/>
          </a:prstGeom>
          <a:ln w="25400">
            <a:solidFill>
              <a:schemeClr val="accent1"/>
            </a:solidFill>
          </a:ln>
        </p:spPr>
        <p:txBody>
          <a:bodyPr lIns="108000" tIns="108000" rIns="108000" bIns="108000" anchor="ctr" anchorCtr="0">
            <a:normAutofit/>
          </a:bodyPr>
          <a:lstStyle>
            <a:lvl1pPr algn="ctr">
              <a:lnSpc>
                <a:spcPts val="4200"/>
              </a:lnSpc>
              <a:defRPr sz="3600" b="0">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Subtitle 2"/>
          <p:cNvSpPr>
            <a:spLocks noGrp="1"/>
          </p:cNvSpPr>
          <p:nvPr>
            <p:ph type="subTitle" idx="1"/>
          </p:nvPr>
        </p:nvSpPr>
        <p:spPr bwMode="gray">
          <a:xfrm>
            <a:off x="377992" y="5864229"/>
            <a:ext cx="4194008" cy="505645"/>
          </a:xfrm>
          <a:prstGeom prst="rect">
            <a:avLst/>
          </a:prstGeom>
        </p:spPr>
        <p:txBody>
          <a:bodyPr lIns="0" tIns="0" rIns="0" bIns="0" anchor="b" anchorCtr="0">
            <a:noAutofit/>
          </a:bodyPr>
          <a:lstStyle>
            <a:lvl1pPr marL="0" indent="0" algn="l">
              <a:lnSpc>
                <a:spcPct val="100000"/>
              </a:lnSpc>
              <a:spcAft>
                <a:spcPts val="0"/>
              </a:spcAft>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5" name="Text Placeholder 4"/>
          <p:cNvSpPr>
            <a:spLocks noGrp="1"/>
          </p:cNvSpPr>
          <p:nvPr>
            <p:ph type="body" sz="quarter" idx="10"/>
          </p:nvPr>
        </p:nvSpPr>
        <p:spPr>
          <a:xfrm>
            <a:off x="376238" y="6381750"/>
            <a:ext cx="4195762" cy="298450"/>
          </a:xfrm>
          <a:prstGeom prst="rect">
            <a:avLst/>
          </a:prstGeom>
        </p:spPr>
        <p:txBody>
          <a:bodyPr/>
          <a:lstStyle>
            <a:lvl1pPr>
              <a:spcAft>
                <a:spcPts val="0"/>
              </a:spcAft>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grpSp>
        <p:nvGrpSpPr>
          <p:cNvPr id="21" name="Group 20"/>
          <p:cNvGrpSpPr/>
          <p:nvPr userDrawn="1"/>
        </p:nvGrpSpPr>
        <p:grpSpPr>
          <a:xfrm>
            <a:off x="377991" y="378000"/>
            <a:ext cx="1620000" cy="307976"/>
            <a:chOff x="398463" y="404813"/>
            <a:chExt cx="1627187" cy="307976"/>
          </a:xfrm>
          <a:solidFill>
            <a:schemeClr val="bg1"/>
          </a:solidFill>
        </p:grpSpPr>
        <p:sp>
          <p:nvSpPr>
            <p:cNvPr id="11"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2"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3"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4"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5"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6"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7"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8"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9"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20"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grpSp>
    </p:spTree>
    <p:extLst>
      <p:ext uri="{BB962C8B-B14F-4D97-AF65-F5344CB8AC3E}">
        <p14:creationId xmlns:p14="http://schemas.microsoft.com/office/powerpoint/2010/main" val="1665008738"/>
      </p:ext>
    </p:extLst>
  </p:cSld>
  <p:clrMapOvr>
    <a:overrideClrMapping bg1="lt1" tx1="dk1" bg2="lt2" tx2="dk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408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am profile 2">
    <p:spTree>
      <p:nvGrpSpPr>
        <p:cNvPr id="1" name=""/>
        <p:cNvGrpSpPr/>
        <p:nvPr/>
      </p:nvGrpSpPr>
      <p:grpSpPr>
        <a:xfrm>
          <a:off x="0" y="0"/>
          <a:ext cx="0" cy="0"/>
          <a:chOff x="0" y="0"/>
          <a:chExt cx="0" cy="0"/>
        </a:xfrm>
      </p:grpSpPr>
      <p:sp>
        <p:nvSpPr>
          <p:cNvPr id="2" name="Title 1"/>
          <p:cNvSpPr>
            <a:spLocks noGrp="1"/>
          </p:cNvSpPr>
          <p:nvPr>
            <p:ph type="title"/>
          </p:nvPr>
        </p:nvSpPr>
        <p:spPr>
          <a:xfrm>
            <a:off x="376238" y="317500"/>
            <a:ext cx="8391525" cy="334100"/>
          </a:xfrm>
        </p:spPr>
        <p:txBody>
          <a:bodyPr/>
          <a:lstStyle/>
          <a:p>
            <a:r>
              <a:rPr lang="en-US" noProof="0"/>
              <a:t>Click to edit Master title style</a:t>
            </a:r>
            <a:endParaRPr lang="en-US" noProof="0" dirty="0"/>
          </a:p>
        </p:txBody>
      </p:sp>
      <p:sp>
        <p:nvSpPr>
          <p:cNvPr id="4" name="Rectangle 3"/>
          <p:cNvSpPr/>
          <p:nvPr userDrawn="1"/>
        </p:nvSpPr>
        <p:spPr>
          <a:xfrm>
            <a:off x="378000" y="1707173"/>
            <a:ext cx="4122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100" noProof="0" dirty="0">
              <a:solidFill>
                <a:schemeClr val="bg1"/>
              </a:solidFill>
            </a:endParaRPr>
          </a:p>
        </p:txBody>
      </p:sp>
      <p:sp>
        <p:nvSpPr>
          <p:cNvPr id="5" name="Rectangle 4"/>
          <p:cNvSpPr/>
          <p:nvPr userDrawn="1"/>
        </p:nvSpPr>
        <p:spPr>
          <a:xfrm>
            <a:off x="4668064" y="1700213"/>
            <a:ext cx="4106300" cy="60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100" noProof="0" dirty="0">
              <a:solidFill>
                <a:schemeClr val="bg1"/>
              </a:solidFill>
            </a:endParaRPr>
          </a:p>
        </p:txBody>
      </p:sp>
      <p:sp>
        <p:nvSpPr>
          <p:cNvPr id="6" name="Rectangle 5"/>
          <p:cNvSpPr/>
          <p:nvPr userDrawn="1"/>
        </p:nvSpPr>
        <p:spPr>
          <a:xfrm>
            <a:off x="378000" y="4065173"/>
            <a:ext cx="4122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100" noProof="0" dirty="0">
              <a:solidFill>
                <a:schemeClr val="bg1"/>
              </a:solidFill>
            </a:endParaRPr>
          </a:p>
        </p:txBody>
      </p:sp>
      <p:sp>
        <p:nvSpPr>
          <p:cNvPr id="7" name="Rectangle 6"/>
          <p:cNvSpPr/>
          <p:nvPr userDrawn="1"/>
        </p:nvSpPr>
        <p:spPr>
          <a:xfrm>
            <a:off x="4668064" y="4065173"/>
            <a:ext cx="41063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100" noProof="0" dirty="0">
              <a:solidFill>
                <a:schemeClr val="bg1"/>
              </a:solidFill>
            </a:endParaRPr>
          </a:p>
        </p:txBody>
      </p:sp>
      <p:sp>
        <p:nvSpPr>
          <p:cNvPr id="8" name="Picture Placeholder 11"/>
          <p:cNvSpPr>
            <a:spLocks noGrp="1"/>
          </p:cNvSpPr>
          <p:nvPr>
            <p:ph type="pic" sz="quarter" idx="25"/>
          </p:nvPr>
        </p:nvSpPr>
        <p:spPr>
          <a:xfrm>
            <a:off x="378000" y="1880213"/>
            <a:ext cx="1476000" cy="1476000"/>
          </a:xfrm>
        </p:spPr>
        <p:txBody>
          <a:bodyPr/>
          <a:lstStyle>
            <a:lvl1pPr algn="ctr">
              <a:defRPr/>
            </a:lvl1pPr>
          </a:lstStyle>
          <a:p>
            <a:r>
              <a:rPr lang="en-US" noProof="0"/>
              <a:t>Click icon to add picture</a:t>
            </a:r>
            <a:endParaRPr lang="en-US" noProof="0" dirty="0"/>
          </a:p>
        </p:txBody>
      </p:sp>
      <p:sp>
        <p:nvSpPr>
          <p:cNvPr id="9" name="Picture Placeholder 11"/>
          <p:cNvSpPr>
            <a:spLocks noGrp="1"/>
          </p:cNvSpPr>
          <p:nvPr>
            <p:ph type="pic" sz="quarter" idx="27"/>
          </p:nvPr>
        </p:nvSpPr>
        <p:spPr>
          <a:xfrm>
            <a:off x="4668064" y="1880213"/>
            <a:ext cx="1476000" cy="1476000"/>
          </a:xfrm>
        </p:spPr>
        <p:txBody>
          <a:bodyPr/>
          <a:lstStyle>
            <a:lvl1pPr algn="ctr">
              <a:defRPr/>
            </a:lvl1pPr>
          </a:lstStyle>
          <a:p>
            <a:r>
              <a:rPr lang="en-US" noProof="0"/>
              <a:t>Click icon to add picture</a:t>
            </a:r>
            <a:endParaRPr lang="en-US" noProof="0" dirty="0"/>
          </a:p>
        </p:txBody>
      </p:sp>
      <p:sp>
        <p:nvSpPr>
          <p:cNvPr id="10" name="Picture Placeholder 11"/>
          <p:cNvSpPr>
            <a:spLocks noGrp="1"/>
          </p:cNvSpPr>
          <p:nvPr>
            <p:ph type="pic" sz="quarter" idx="29"/>
          </p:nvPr>
        </p:nvSpPr>
        <p:spPr>
          <a:xfrm>
            <a:off x="378000" y="4256213"/>
            <a:ext cx="1476000" cy="1476000"/>
          </a:xfrm>
        </p:spPr>
        <p:txBody>
          <a:bodyPr/>
          <a:lstStyle>
            <a:lvl1pPr algn="ctr">
              <a:defRPr/>
            </a:lvl1pPr>
          </a:lstStyle>
          <a:p>
            <a:r>
              <a:rPr lang="en-US" noProof="0"/>
              <a:t>Click icon to add picture</a:t>
            </a:r>
            <a:endParaRPr lang="en-US" noProof="0" dirty="0"/>
          </a:p>
        </p:txBody>
      </p:sp>
      <p:sp>
        <p:nvSpPr>
          <p:cNvPr id="11" name="Picture Placeholder 11"/>
          <p:cNvSpPr>
            <a:spLocks noGrp="1"/>
          </p:cNvSpPr>
          <p:nvPr>
            <p:ph type="pic" sz="quarter" idx="31"/>
          </p:nvPr>
        </p:nvSpPr>
        <p:spPr>
          <a:xfrm>
            <a:off x="4668064" y="4256213"/>
            <a:ext cx="1476000" cy="1476000"/>
          </a:xfrm>
        </p:spPr>
        <p:txBody>
          <a:bodyPr/>
          <a:lstStyle>
            <a:lvl1pPr algn="ctr">
              <a:defRPr/>
            </a:lvl1pPr>
          </a:lstStyle>
          <a:p>
            <a:r>
              <a:rPr lang="en-US" noProof="0"/>
              <a:t>Click icon to add picture</a:t>
            </a:r>
            <a:endParaRPr lang="en-US" noProof="0" dirty="0"/>
          </a:p>
        </p:txBody>
      </p:sp>
      <p:sp>
        <p:nvSpPr>
          <p:cNvPr id="13" name="Text Placeholder 12"/>
          <p:cNvSpPr>
            <a:spLocks noGrp="1"/>
          </p:cNvSpPr>
          <p:nvPr>
            <p:ph type="body" sz="quarter" idx="32"/>
          </p:nvPr>
        </p:nvSpPr>
        <p:spPr>
          <a:xfrm>
            <a:off x="2012612" y="1880213"/>
            <a:ext cx="2466000" cy="1944000"/>
          </a:xfrm>
        </p:spPr>
        <p:txBody>
          <a:bodyPr/>
          <a:lstStyle>
            <a:lvl1pPr>
              <a:spcAft>
                <a:spcPts val="0"/>
              </a:spcAft>
              <a:defRPr b="1"/>
            </a:lvl1pPr>
            <a:lvl2pPr>
              <a:spcAft>
                <a:spcPts val="0"/>
              </a:spcAft>
              <a:defRPr b="0"/>
            </a:lvl2pPr>
          </a:lstStyle>
          <a:p>
            <a:pPr lvl="0"/>
            <a:r>
              <a:rPr lang="en-US" noProof="0"/>
              <a:t>Click to edit Master text styles</a:t>
            </a:r>
          </a:p>
          <a:p>
            <a:pPr lvl="1"/>
            <a:r>
              <a:rPr lang="en-US" noProof="0"/>
              <a:t>Second level</a:t>
            </a:r>
          </a:p>
        </p:txBody>
      </p:sp>
      <p:sp>
        <p:nvSpPr>
          <p:cNvPr id="14" name="Text Placeholder 12"/>
          <p:cNvSpPr>
            <a:spLocks noGrp="1"/>
          </p:cNvSpPr>
          <p:nvPr>
            <p:ph type="body" sz="quarter" idx="33"/>
          </p:nvPr>
        </p:nvSpPr>
        <p:spPr>
          <a:xfrm>
            <a:off x="6297420" y="1880213"/>
            <a:ext cx="2476944" cy="1944000"/>
          </a:xfrm>
        </p:spPr>
        <p:txBody>
          <a:bodyPr/>
          <a:lstStyle>
            <a:lvl1pPr>
              <a:spcAft>
                <a:spcPts val="0"/>
              </a:spcAft>
              <a:defRPr b="1"/>
            </a:lvl1pPr>
            <a:lvl2pPr>
              <a:spcAft>
                <a:spcPts val="0"/>
              </a:spcAft>
              <a:defRPr b="0"/>
            </a:lvl2pPr>
          </a:lstStyle>
          <a:p>
            <a:pPr lvl="0"/>
            <a:r>
              <a:rPr lang="en-US" noProof="0"/>
              <a:t>Click to edit Master text styles</a:t>
            </a:r>
          </a:p>
          <a:p>
            <a:pPr lvl="1"/>
            <a:r>
              <a:rPr lang="en-US" noProof="0"/>
              <a:t>Second level</a:t>
            </a:r>
          </a:p>
        </p:txBody>
      </p:sp>
      <p:sp>
        <p:nvSpPr>
          <p:cNvPr id="15" name="Text Placeholder 12"/>
          <p:cNvSpPr>
            <a:spLocks noGrp="1"/>
          </p:cNvSpPr>
          <p:nvPr>
            <p:ph type="body" sz="quarter" idx="34"/>
          </p:nvPr>
        </p:nvSpPr>
        <p:spPr>
          <a:xfrm>
            <a:off x="2012612" y="4256213"/>
            <a:ext cx="2466000" cy="1944000"/>
          </a:xfrm>
        </p:spPr>
        <p:txBody>
          <a:bodyPr/>
          <a:lstStyle>
            <a:lvl1pPr>
              <a:spcAft>
                <a:spcPts val="0"/>
              </a:spcAft>
              <a:defRPr b="1"/>
            </a:lvl1pPr>
            <a:lvl2pPr>
              <a:spcAft>
                <a:spcPts val="0"/>
              </a:spcAft>
              <a:defRPr b="0"/>
            </a:lvl2pPr>
          </a:lstStyle>
          <a:p>
            <a:pPr lvl="0"/>
            <a:r>
              <a:rPr lang="en-US" noProof="0"/>
              <a:t>Click to edit Master text styles</a:t>
            </a:r>
          </a:p>
          <a:p>
            <a:pPr lvl="1"/>
            <a:r>
              <a:rPr lang="en-US" noProof="0"/>
              <a:t>Second level</a:t>
            </a:r>
          </a:p>
        </p:txBody>
      </p:sp>
      <p:sp>
        <p:nvSpPr>
          <p:cNvPr id="16" name="Text Placeholder 12"/>
          <p:cNvSpPr>
            <a:spLocks noGrp="1"/>
          </p:cNvSpPr>
          <p:nvPr>
            <p:ph type="body" sz="quarter" idx="35"/>
          </p:nvPr>
        </p:nvSpPr>
        <p:spPr>
          <a:xfrm>
            <a:off x="6297420" y="4256213"/>
            <a:ext cx="2476944" cy="1944000"/>
          </a:xfrm>
        </p:spPr>
        <p:txBody>
          <a:bodyPr/>
          <a:lstStyle>
            <a:lvl1pPr>
              <a:spcAft>
                <a:spcPts val="0"/>
              </a:spcAft>
              <a:defRPr b="1"/>
            </a:lvl1pPr>
            <a:lvl2pPr>
              <a:spcAft>
                <a:spcPts val="0"/>
              </a:spcAft>
              <a:defRPr b="0"/>
            </a:lvl2pPr>
          </a:lstStyle>
          <a:p>
            <a:pPr lvl="0"/>
            <a:r>
              <a:rPr lang="en-US" noProof="0"/>
              <a:t>Click to edit Master text styles</a:t>
            </a:r>
          </a:p>
          <a:p>
            <a:pPr lvl="1"/>
            <a:r>
              <a:rPr lang="en-US" noProof="0"/>
              <a:t>Second level</a:t>
            </a:r>
          </a:p>
        </p:txBody>
      </p:sp>
      <p:sp>
        <p:nvSpPr>
          <p:cNvPr id="17" name="Text Placeholder 8"/>
          <p:cNvSpPr>
            <a:spLocks noGrp="1"/>
          </p:cNvSpPr>
          <p:nvPr>
            <p:ph type="body" sz="quarter" idx="13" hasCustomPrompt="1"/>
          </p:nvPr>
        </p:nvSpPr>
        <p:spPr>
          <a:xfrm>
            <a:off x="376238" y="651600"/>
            <a:ext cx="8371762"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Tree>
    <p:extLst>
      <p:ext uri="{BB962C8B-B14F-4D97-AF65-F5344CB8AC3E}">
        <p14:creationId xmlns:p14="http://schemas.microsoft.com/office/powerpoint/2010/main" val="3705043249"/>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picture and text">
    <p:spTree>
      <p:nvGrpSpPr>
        <p:cNvPr id="1" name=""/>
        <p:cNvGrpSpPr/>
        <p:nvPr/>
      </p:nvGrpSpPr>
      <p:grpSpPr>
        <a:xfrm>
          <a:off x="0" y="0"/>
          <a:ext cx="0" cy="0"/>
          <a:chOff x="0" y="0"/>
          <a:chExt cx="0" cy="0"/>
        </a:xfrm>
      </p:grpSpPr>
      <p:sp>
        <p:nvSpPr>
          <p:cNvPr id="2" name="Title 1"/>
          <p:cNvSpPr>
            <a:spLocks noGrp="1"/>
          </p:cNvSpPr>
          <p:nvPr>
            <p:ph type="title"/>
          </p:nvPr>
        </p:nvSpPr>
        <p:spPr>
          <a:xfrm>
            <a:off x="376238" y="317501"/>
            <a:ext cx="8391525" cy="334099"/>
          </a:xfrm>
        </p:spPr>
        <p:txBody>
          <a:bodyPr/>
          <a:lstStyle/>
          <a:p>
            <a:r>
              <a:rPr lang="en-US" noProof="0"/>
              <a:t>Click to edit Master title style</a:t>
            </a:r>
            <a:endParaRPr lang="en-US" noProof="0" dirty="0"/>
          </a:p>
        </p:txBody>
      </p:sp>
      <p:sp>
        <p:nvSpPr>
          <p:cNvPr id="4" name="Picture Placeholder 7"/>
          <p:cNvSpPr>
            <a:spLocks noGrp="1"/>
          </p:cNvSpPr>
          <p:nvPr>
            <p:ph type="pic" sz="quarter" idx="13"/>
          </p:nvPr>
        </p:nvSpPr>
        <p:spPr>
          <a:xfrm>
            <a:off x="376238" y="1700213"/>
            <a:ext cx="2771775" cy="1971675"/>
          </a:xfrm>
        </p:spPr>
        <p:txBody>
          <a:bodyPr/>
          <a:lstStyle/>
          <a:p>
            <a:r>
              <a:rPr lang="en-US" noProof="0"/>
              <a:t>Click icon to add picture</a:t>
            </a:r>
            <a:endParaRPr lang="en-US" noProof="0" dirty="0"/>
          </a:p>
        </p:txBody>
      </p:sp>
      <p:sp>
        <p:nvSpPr>
          <p:cNvPr id="5" name="Picture Placeholder 7"/>
          <p:cNvSpPr>
            <a:spLocks noGrp="1"/>
          </p:cNvSpPr>
          <p:nvPr>
            <p:ph type="pic" sz="quarter" idx="14"/>
          </p:nvPr>
        </p:nvSpPr>
        <p:spPr>
          <a:xfrm>
            <a:off x="6004798" y="1700213"/>
            <a:ext cx="2762965" cy="1971675"/>
          </a:xfrm>
        </p:spPr>
        <p:txBody>
          <a:bodyPr/>
          <a:lstStyle/>
          <a:p>
            <a:r>
              <a:rPr lang="en-US" noProof="0"/>
              <a:t>Click icon to add picture</a:t>
            </a:r>
            <a:endParaRPr lang="en-US" noProof="0" dirty="0"/>
          </a:p>
        </p:txBody>
      </p:sp>
      <p:sp>
        <p:nvSpPr>
          <p:cNvPr id="6" name="Picture Placeholder 7"/>
          <p:cNvSpPr>
            <a:spLocks noGrp="1"/>
          </p:cNvSpPr>
          <p:nvPr>
            <p:ph type="pic" sz="quarter" idx="15"/>
          </p:nvPr>
        </p:nvSpPr>
        <p:spPr>
          <a:xfrm>
            <a:off x="3204806" y="1700213"/>
            <a:ext cx="2743200" cy="1971675"/>
          </a:xfrm>
        </p:spPr>
        <p:txBody>
          <a:bodyPr/>
          <a:lstStyle/>
          <a:p>
            <a:r>
              <a:rPr lang="en-US" noProof="0"/>
              <a:t>Click icon to add picture</a:t>
            </a:r>
            <a:endParaRPr lang="en-US" noProof="0" dirty="0"/>
          </a:p>
        </p:txBody>
      </p:sp>
      <p:sp>
        <p:nvSpPr>
          <p:cNvPr id="9" name="Text Placeholder 18"/>
          <p:cNvSpPr>
            <a:spLocks noGrp="1"/>
          </p:cNvSpPr>
          <p:nvPr>
            <p:ph idx="1" hasCustomPrompt="1"/>
          </p:nvPr>
        </p:nvSpPr>
        <p:spPr>
          <a:xfrm>
            <a:off x="376238" y="3832225"/>
            <a:ext cx="2762962" cy="2095200"/>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 Placeholder 18"/>
          <p:cNvSpPr>
            <a:spLocks noGrp="1"/>
          </p:cNvSpPr>
          <p:nvPr>
            <p:ph idx="16" hasCustomPrompt="1"/>
          </p:nvPr>
        </p:nvSpPr>
        <p:spPr>
          <a:xfrm>
            <a:off x="3200400" y="3832225"/>
            <a:ext cx="2743200" cy="2095200"/>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Text Placeholder 18"/>
          <p:cNvSpPr>
            <a:spLocks noGrp="1"/>
          </p:cNvSpPr>
          <p:nvPr>
            <p:ph idx="17" hasCustomPrompt="1"/>
          </p:nvPr>
        </p:nvSpPr>
        <p:spPr>
          <a:xfrm>
            <a:off x="6004798" y="3832225"/>
            <a:ext cx="2762965" cy="2095200"/>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 Placeholder 8"/>
          <p:cNvSpPr>
            <a:spLocks noGrp="1"/>
          </p:cNvSpPr>
          <p:nvPr>
            <p:ph type="body" sz="quarter" idx="18" hasCustomPrompt="1"/>
          </p:nvPr>
        </p:nvSpPr>
        <p:spPr>
          <a:xfrm>
            <a:off x="376238" y="651600"/>
            <a:ext cx="8371762"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Tree>
    <p:extLst>
      <p:ext uri="{BB962C8B-B14F-4D97-AF65-F5344CB8AC3E}">
        <p14:creationId xmlns:p14="http://schemas.microsoft.com/office/powerpoint/2010/main" val="3395560946"/>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376237" y="651600"/>
            <a:ext cx="8391525"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hasCustomPrompt="1"/>
          </p:nvPr>
        </p:nvSpPr>
        <p:spPr>
          <a:xfrm>
            <a:off x="376237" y="317499"/>
            <a:ext cx="8391525" cy="334101"/>
          </a:xfrm>
          <a:prstGeom prst="rect">
            <a:avLst/>
          </a:prstGeom>
        </p:spPr>
        <p:txBody>
          <a:bodyPr vert="horz" lIns="0" tIns="0" rIns="0" bIns="0" rtlCol="0" anchor="t" anchorCtr="0">
            <a:noAutofit/>
          </a:bodyPr>
          <a:lstStyle>
            <a:lvl1pPr>
              <a:defRPr/>
            </a:lvl1pPr>
          </a:lstStyle>
          <a:p>
            <a:r>
              <a:rPr lang="en-US" noProof="0" dirty="0"/>
              <a:t>Click to add title</a:t>
            </a:r>
          </a:p>
        </p:txBody>
      </p:sp>
    </p:spTree>
    <p:extLst>
      <p:ext uri="{BB962C8B-B14F-4D97-AF65-F5344CB8AC3E}">
        <p14:creationId xmlns:p14="http://schemas.microsoft.com/office/powerpoint/2010/main" val="428195933"/>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alifications 2 x 1">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378000" y="1857892"/>
            <a:ext cx="4100118" cy="1695450"/>
          </a:xfrm>
        </p:spPr>
        <p:txBody>
          <a:bodyPr/>
          <a:lstStyle>
            <a:lvl1pPr>
              <a:spcAft>
                <a:spcPts val="1000"/>
              </a:spcAft>
              <a:defRPr b="1">
                <a:solidFill>
                  <a:schemeClr val="accent1"/>
                </a:solidFill>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21"/>
          </p:nvPr>
        </p:nvSpPr>
        <p:spPr>
          <a:xfrm>
            <a:off x="4684646" y="1857892"/>
            <a:ext cx="4083117" cy="1695450"/>
          </a:xfrm>
        </p:spPr>
        <p:txBody>
          <a:bodyPr/>
          <a:lstStyle>
            <a:lvl1pPr>
              <a:spcAft>
                <a:spcPts val="1000"/>
              </a:spcAft>
              <a:defRPr b="1">
                <a:solidFill>
                  <a:schemeClr val="accent1"/>
                </a:solidFill>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 name="Title 1"/>
          <p:cNvSpPr>
            <a:spLocks noGrp="1"/>
          </p:cNvSpPr>
          <p:nvPr>
            <p:ph type="title"/>
          </p:nvPr>
        </p:nvSpPr>
        <p:spPr>
          <a:xfrm>
            <a:off x="376238" y="317501"/>
            <a:ext cx="8391525" cy="334099"/>
          </a:xfrm>
        </p:spPr>
        <p:txBody>
          <a:bodyPr/>
          <a:lstStyle/>
          <a:p>
            <a:r>
              <a:rPr lang="en-US" noProof="0"/>
              <a:t>Click to edit Master title style</a:t>
            </a:r>
            <a:endParaRPr lang="en-US" noProof="0" dirty="0"/>
          </a:p>
        </p:txBody>
      </p:sp>
      <p:sp>
        <p:nvSpPr>
          <p:cNvPr id="4" name="Rectangle 3"/>
          <p:cNvSpPr/>
          <p:nvPr userDrawn="1"/>
        </p:nvSpPr>
        <p:spPr>
          <a:xfrm>
            <a:off x="378000" y="1705378"/>
            <a:ext cx="4100118"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US" sz="1100" noProof="0" dirty="0">
              <a:solidFill>
                <a:schemeClr val="bg1"/>
              </a:solidFill>
            </a:endParaRPr>
          </a:p>
        </p:txBody>
      </p:sp>
      <p:sp>
        <p:nvSpPr>
          <p:cNvPr id="5" name="Rectangle 4"/>
          <p:cNvSpPr/>
          <p:nvPr userDrawn="1"/>
        </p:nvSpPr>
        <p:spPr>
          <a:xfrm>
            <a:off x="4684646" y="1705378"/>
            <a:ext cx="4089718"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US" sz="1100" noProof="0" dirty="0">
              <a:solidFill>
                <a:schemeClr val="bg1"/>
              </a:solidFill>
            </a:endParaRPr>
          </a:p>
        </p:txBody>
      </p:sp>
      <p:sp>
        <p:nvSpPr>
          <p:cNvPr id="6" name="Picture Placeholder 29"/>
          <p:cNvSpPr>
            <a:spLocks noGrp="1"/>
          </p:cNvSpPr>
          <p:nvPr>
            <p:ph type="pic" sz="quarter" idx="19" hasCustomPrompt="1"/>
          </p:nvPr>
        </p:nvSpPr>
        <p:spPr>
          <a:xfrm>
            <a:off x="3577118" y="1863916"/>
            <a:ext cx="907655"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noProof="0" dirty="0">
                <a:solidFill>
                  <a:schemeClr val="bg1"/>
                </a:solidFill>
              </a:rPr>
              <a:t>Co-brand</a:t>
            </a:r>
            <a:br>
              <a:rPr lang="en-US" sz="1200" noProof="0" dirty="0">
                <a:solidFill>
                  <a:schemeClr val="bg1"/>
                </a:solidFill>
              </a:rPr>
            </a:br>
            <a:r>
              <a:rPr lang="en-US" sz="1200" noProof="0" dirty="0">
                <a:solidFill>
                  <a:schemeClr val="bg1"/>
                </a:solidFill>
              </a:rPr>
              <a:t>Logo</a:t>
            </a:r>
          </a:p>
          <a:p>
            <a:endParaRPr lang="en-US" noProof="0" dirty="0"/>
          </a:p>
        </p:txBody>
      </p:sp>
      <p:sp>
        <p:nvSpPr>
          <p:cNvPr id="7" name="Picture Placeholder 29"/>
          <p:cNvSpPr>
            <a:spLocks noGrp="1"/>
          </p:cNvSpPr>
          <p:nvPr>
            <p:ph type="pic" sz="quarter" idx="20" hasCustomPrompt="1"/>
          </p:nvPr>
        </p:nvSpPr>
        <p:spPr>
          <a:xfrm>
            <a:off x="7818462" y="1857892"/>
            <a:ext cx="933121"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noProof="0" dirty="0">
                <a:solidFill>
                  <a:schemeClr val="bg1"/>
                </a:solidFill>
              </a:rPr>
              <a:t>Co-brand</a:t>
            </a:r>
            <a:br>
              <a:rPr lang="en-US" sz="1200" noProof="0" dirty="0">
                <a:solidFill>
                  <a:schemeClr val="bg1"/>
                </a:solidFill>
              </a:rPr>
            </a:br>
            <a:r>
              <a:rPr lang="en-US" sz="1200" noProof="0" dirty="0">
                <a:solidFill>
                  <a:schemeClr val="bg1"/>
                </a:solidFill>
              </a:rPr>
              <a:t>Logo</a:t>
            </a:r>
          </a:p>
          <a:p>
            <a:endParaRPr lang="en-US" noProof="0" dirty="0"/>
          </a:p>
        </p:txBody>
      </p:sp>
      <p:sp>
        <p:nvSpPr>
          <p:cNvPr id="16" name="Text Placeholder 8"/>
          <p:cNvSpPr>
            <a:spLocks noGrp="1"/>
          </p:cNvSpPr>
          <p:nvPr>
            <p:ph type="body" sz="quarter" idx="13" hasCustomPrompt="1"/>
          </p:nvPr>
        </p:nvSpPr>
        <p:spPr>
          <a:xfrm>
            <a:off x="376237" y="651600"/>
            <a:ext cx="8391525"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Tree>
    <p:extLst>
      <p:ext uri="{BB962C8B-B14F-4D97-AF65-F5344CB8AC3E}">
        <p14:creationId xmlns:p14="http://schemas.microsoft.com/office/powerpoint/2010/main" val="4239408974"/>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alifications 2 x 2">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378000" y="1857892"/>
            <a:ext cx="4101706" cy="1695450"/>
          </a:xfrm>
        </p:spPr>
        <p:txBody>
          <a:bodyPr/>
          <a:lstStyle>
            <a:lvl1pPr>
              <a:spcAft>
                <a:spcPts val="1000"/>
              </a:spcAft>
              <a:defRPr b="1">
                <a:solidFill>
                  <a:schemeClr val="accent1"/>
                </a:solidFill>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21"/>
          </p:nvPr>
        </p:nvSpPr>
        <p:spPr>
          <a:xfrm>
            <a:off x="4684646" y="1857892"/>
            <a:ext cx="4091001" cy="1695450"/>
          </a:xfrm>
        </p:spPr>
        <p:txBody>
          <a:bodyPr/>
          <a:lstStyle>
            <a:lvl1pPr>
              <a:spcAft>
                <a:spcPts val="1000"/>
              </a:spcAft>
              <a:defRPr b="1">
                <a:solidFill>
                  <a:schemeClr val="accent1"/>
                </a:solidFill>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 name="Title 1"/>
          <p:cNvSpPr>
            <a:spLocks noGrp="1"/>
          </p:cNvSpPr>
          <p:nvPr>
            <p:ph type="title"/>
          </p:nvPr>
        </p:nvSpPr>
        <p:spPr>
          <a:xfrm>
            <a:off x="376238" y="317501"/>
            <a:ext cx="8391525" cy="334099"/>
          </a:xfrm>
        </p:spPr>
        <p:txBody>
          <a:bodyPr/>
          <a:lstStyle/>
          <a:p>
            <a:r>
              <a:rPr lang="en-US" noProof="0"/>
              <a:t>Click to edit Master title style</a:t>
            </a:r>
            <a:endParaRPr lang="en-US" noProof="0" dirty="0"/>
          </a:p>
        </p:txBody>
      </p:sp>
      <p:sp>
        <p:nvSpPr>
          <p:cNvPr id="4" name="Rectangle 3"/>
          <p:cNvSpPr/>
          <p:nvPr userDrawn="1"/>
        </p:nvSpPr>
        <p:spPr>
          <a:xfrm>
            <a:off x="378000" y="1705378"/>
            <a:ext cx="4100118"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US" sz="1100" noProof="0" dirty="0">
              <a:solidFill>
                <a:schemeClr val="bg1"/>
              </a:solidFill>
            </a:endParaRPr>
          </a:p>
        </p:txBody>
      </p:sp>
      <p:sp>
        <p:nvSpPr>
          <p:cNvPr id="5" name="Rectangle 4"/>
          <p:cNvSpPr/>
          <p:nvPr userDrawn="1"/>
        </p:nvSpPr>
        <p:spPr>
          <a:xfrm>
            <a:off x="4684646" y="1705378"/>
            <a:ext cx="4089718"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US" sz="1100" noProof="0" dirty="0">
              <a:solidFill>
                <a:schemeClr val="bg1"/>
              </a:solidFill>
            </a:endParaRPr>
          </a:p>
        </p:txBody>
      </p:sp>
      <p:sp>
        <p:nvSpPr>
          <p:cNvPr id="7" name="Picture Placeholder 29"/>
          <p:cNvSpPr>
            <a:spLocks noGrp="1"/>
          </p:cNvSpPr>
          <p:nvPr>
            <p:ph type="pic" sz="quarter" idx="20" hasCustomPrompt="1"/>
          </p:nvPr>
        </p:nvSpPr>
        <p:spPr>
          <a:xfrm>
            <a:off x="7818462" y="1857892"/>
            <a:ext cx="933121"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noProof="0" dirty="0">
                <a:solidFill>
                  <a:schemeClr val="bg1"/>
                </a:solidFill>
              </a:rPr>
              <a:t>Co-brand</a:t>
            </a:r>
            <a:br>
              <a:rPr lang="en-US" sz="1200" noProof="0" dirty="0">
                <a:solidFill>
                  <a:schemeClr val="bg1"/>
                </a:solidFill>
              </a:rPr>
            </a:br>
            <a:r>
              <a:rPr lang="en-US" sz="1200" noProof="0" dirty="0">
                <a:solidFill>
                  <a:schemeClr val="bg1"/>
                </a:solidFill>
              </a:rPr>
              <a:t>Logo</a:t>
            </a:r>
          </a:p>
          <a:p>
            <a:endParaRPr lang="en-US" noProof="0" dirty="0"/>
          </a:p>
        </p:txBody>
      </p:sp>
      <p:sp>
        <p:nvSpPr>
          <p:cNvPr id="10" name="Text Placeholder 8"/>
          <p:cNvSpPr>
            <a:spLocks noGrp="1"/>
          </p:cNvSpPr>
          <p:nvPr>
            <p:ph type="body" sz="quarter" idx="22"/>
          </p:nvPr>
        </p:nvSpPr>
        <p:spPr>
          <a:xfrm>
            <a:off x="378000" y="4249682"/>
            <a:ext cx="4100118" cy="1695450"/>
          </a:xfrm>
        </p:spPr>
        <p:txBody>
          <a:bodyPr/>
          <a:lstStyle>
            <a:lvl1pPr>
              <a:spcAft>
                <a:spcPts val="1000"/>
              </a:spcAft>
              <a:defRPr b="1">
                <a:solidFill>
                  <a:schemeClr val="accent1"/>
                </a:solidFill>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23"/>
          </p:nvPr>
        </p:nvSpPr>
        <p:spPr>
          <a:xfrm>
            <a:off x="4684645" y="4249682"/>
            <a:ext cx="4089719" cy="1695450"/>
          </a:xfrm>
        </p:spPr>
        <p:txBody>
          <a:bodyPr/>
          <a:lstStyle>
            <a:lvl1pPr>
              <a:spcAft>
                <a:spcPts val="1000"/>
              </a:spcAft>
              <a:defRPr b="1">
                <a:solidFill>
                  <a:schemeClr val="accent1"/>
                </a:solidFill>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Rectangle 11"/>
          <p:cNvSpPr/>
          <p:nvPr userDrawn="1"/>
        </p:nvSpPr>
        <p:spPr>
          <a:xfrm>
            <a:off x="378000" y="4103518"/>
            <a:ext cx="4101707"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US" sz="1100" noProof="0" dirty="0">
              <a:solidFill>
                <a:schemeClr val="bg1"/>
              </a:solidFill>
            </a:endParaRPr>
          </a:p>
        </p:txBody>
      </p:sp>
      <p:sp>
        <p:nvSpPr>
          <p:cNvPr id="13" name="Rectangle 12"/>
          <p:cNvSpPr/>
          <p:nvPr userDrawn="1"/>
        </p:nvSpPr>
        <p:spPr>
          <a:xfrm>
            <a:off x="4684645" y="4103518"/>
            <a:ext cx="4083537"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US" sz="1100" noProof="0" dirty="0">
              <a:solidFill>
                <a:schemeClr val="bg1"/>
              </a:solidFill>
            </a:endParaRPr>
          </a:p>
        </p:txBody>
      </p:sp>
      <p:sp>
        <p:nvSpPr>
          <p:cNvPr id="14" name="Picture Placeholder 29"/>
          <p:cNvSpPr>
            <a:spLocks noGrp="1"/>
          </p:cNvSpPr>
          <p:nvPr>
            <p:ph type="pic" sz="quarter" idx="24" hasCustomPrompt="1"/>
          </p:nvPr>
        </p:nvSpPr>
        <p:spPr>
          <a:xfrm>
            <a:off x="3565870" y="4255706"/>
            <a:ext cx="929536"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noProof="0" dirty="0">
                <a:solidFill>
                  <a:schemeClr val="bg1"/>
                </a:solidFill>
              </a:rPr>
              <a:t>Co-brand</a:t>
            </a:r>
            <a:br>
              <a:rPr lang="en-US" sz="1200" noProof="0" dirty="0">
                <a:solidFill>
                  <a:schemeClr val="bg1"/>
                </a:solidFill>
              </a:rPr>
            </a:br>
            <a:r>
              <a:rPr lang="en-US" sz="1200" noProof="0" dirty="0">
                <a:solidFill>
                  <a:schemeClr val="bg1"/>
                </a:solidFill>
              </a:rPr>
              <a:t>Logo</a:t>
            </a:r>
          </a:p>
          <a:p>
            <a:endParaRPr lang="en-US" noProof="0" dirty="0"/>
          </a:p>
        </p:txBody>
      </p:sp>
      <p:sp>
        <p:nvSpPr>
          <p:cNvPr id="15" name="Picture Placeholder 29"/>
          <p:cNvSpPr>
            <a:spLocks noGrp="1"/>
          </p:cNvSpPr>
          <p:nvPr>
            <p:ph type="pic" sz="quarter" idx="25" hasCustomPrompt="1"/>
          </p:nvPr>
        </p:nvSpPr>
        <p:spPr>
          <a:xfrm>
            <a:off x="7818463" y="4249682"/>
            <a:ext cx="933120"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noProof="0" dirty="0">
                <a:solidFill>
                  <a:schemeClr val="bg1"/>
                </a:solidFill>
              </a:rPr>
              <a:t>Co-brand</a:t>
            </a:r>
            <a:br>
              <a:rPr lang="en-US" sz="1200" noProof="0" dirty="0">
                <a:solidFill>
                  <a:schemeClr val="bg1"/>
                </a:solidFill>
              </a:rPr>
            </a:br>
            <a:r>
              <a:rPr lang="en-US" sz="1200" noProof="0" dirty="0">
                <a:solidFill>
                  <a:schemeClr val="bg1"/>
                </a:solidFill>
              </a:rPr>
              <a:t>Logo</a:t>
            </a:r>
          </a:p>
          <a:p>
            <a:endParaRPr lang="en-US" noProof="0" dirty="0"/>
          </a:p>
        </p:txBody>
      </p:sp>
      <p:sp>
        <p:nvSpPr>
          <p:cNvPr id="16" name="Text Placeholder 8"/>
          <p:cNvSpPr>
            <a:spLocks noGrp="1"/>
          </p:cNvSpPr>
          <p:nvPr>
            <p:ph type="body" sz="quarter" idx="13" hasCustomPrompt="1"/>
          </p:nvPr>
        </p:nvSpPr>
        <p:spPr>
          <a:xfrm>
            <a:off x="376238" y="651600"/>
            <a:ext cx="8398126"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7" name="Picture Placeholder 29"/>
          <p:cNvSpPr>
            <a:spLocks noGrp="1"/>
          </p:cNvSpPr>
          <p:nvPr>
            <p:ph type="pic" sz="quarter" idx="19" hasCustomPrompt="1"/>
          </p:nvPr>
        </p:nvSpPr>
        <p:spPr>
          <a:xfrm>
            <a:off x="3577118" y="1863916"/>
            <a:ext cx="907655" cy="549275"/>
          </a:xfrm>
        </p:spPr>
        <p:txBody>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US" sz="1200" noProof="0" dirty="0">
                <a:solidFill>
                  <a:schemeClr val="bg1"/>
                </a:solidFill>
              </a:rPr>
              <a:t>Co-brand</a:t>
            </a:r>
            <a:br>
              <a:rPr lang="en-US" sz="1200" noProof="0" dirty="0">
                <a:solidFill>
                  <a:schemeClr val="bg1"/>
                </a:solidFill>
              </a:rPr>
            </a:br>
            <a:r>
              <a:rPr lang="en-US" sz="1200" noProof="0" dirty="0">
                <a:solidFill>
                  <a:schemeClr val="bg1"/>
                </a:solidFill>
              </a:rPr>
              <a:t>Logo</a:t>
            </a:r>
          </a:p>
          <a:p>
            <a:endParaRPr lang="en-US" noProof="0" dirty="0"/>
          </a:p>
        </p:txBody>
      </p:sp>
    </p:spTree>
    <p:extLst>
      <p:ext uri="{BB962C8B-B14F-4D97-AF65-F5344CB8AC3E}">
        <p14:creationId xmlns:p14="http://schemas.microsoft.com/office/powerpoint/2010/main" val="3897561385"/>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column green line">
    <p:spTree>
      <p:nvGrpSpPr>
        <p:cNvPr id="1" name=""/>
        <p:cNvGrpSpPr/>
        <p:nvPr/>
      </p:nvGrpSpPr>
      <p:grpSpPr>
        <a:xfrm>
          <a:off x="0" y="0"/>
          <a:ext cx="0" cy="0"/>
          <a:chOff x="0" y="0"/>
          <a:chExt cx="0" cy="0"/>
        </a:xfrm>
      </p:grpSpPr>
      <p:sp>
        <p:nvSpPr>
          <p:cNvPr id="2" name="Title 1"/>
          <p:cNvSpPr>
            <a:spLocks noGrp="1"/>
          </p:cNvSpPr>
          <p:nvPr>
            <p:ph type="title"/>
          </p:nvPr>
        </p:nvSpPr>
        <p:spPr>
          <a:xfrm>
            <a:off x="376238" y="317501"/>
            <a:ext cx="8391525" cy="334099"/>
          </a:xfrm>
        </p:spPr>
        <p:txBody>
          <a:bodyPr/>
          <a:lstStyle/>
          <a:p>
            <a:r>
              <a:rPr lang="en-US" noProof="0"/>
              <a:t>Click to edit Master title style</a:t>
            </a:r>
            <a:endParaRPr lang="en-US" noProof="0" dirty="0"/>
          </a:p>
        </p:txBody>
      </p:sp>
      <p:sp>
        <p:nvSpPr>
          <p:cNvPr id="4" name="Rectangle 3"/>
          <p:cNvSpPr/>
          <p:nvPr userDrawn="1"/>
        </p:nvSpPr>
        <p:spPr>
          <a:xfrm>
            <a:off x="3240000" y="1705968"/>
            <a:ext cx="2667088"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100" noProof="0" dirty="0">
              <a:solidFill>
                <a:schemeClr val="bg1"/>
              </a:solidFill>
            </a:endParaRPr>
          </a:p>
        </p:txBody>
      </p:sp>
      <p:sp>
        <p:nvSpPr>
          <p:cNvPr id="5" name="Rectangle 4"/>
          <p:cNvSpPr/>
          <p:nvPr userDrawn="1"/>
        </p:nvSpPr>
        <p:spPr>
          <a:xfrm>
            <a:off x="378000" y="1700213"/>
            <a:ext cx="2670000" cy="597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100" noProof="0" dirty="0">
              <a:solidFill>
                <a:schemeClr val="bg1"/>
              </a:solidFill>
            </a:endParaRPr>
          </a:p>
        </p:txBody>
      </p:sp>
      <p:sp>
        <p:nvSpPr>
          <p:cNvPr id="6" name="Rectangle 5"/>
          <p:cNvSpPr/>
          <p:nvPr userDrawn="1"/>
        </p:nvSpPr>
        <p:spPr>
          <a:xfrm>
            <a:off x="6086475" y="1705968"/>
            <a:ext cx="268789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100" noProof="0" dirty="0">
              <a:solidFill>
                <a:schemeClr val="bg1"/>
              </a:solidFill>
            </a:endParaRPr>
          </a:p>
        </p:txBody>
      </p:sp>
      <p:sp>
        <p:nvSpPr>
          <p:cNvPr id="7" name="Text Placeholder 8"/>
          <p:cNvSpPr>
            <a:spLocks noGrp="1"/>
          </p:cNvSpPr>
          <p:nvPr>
            <p:ph type="body" sz="quarter" idx="17"/>
          </p:nvPr>
        </p:nvSpPr>
        <p:spPr>
          <a:xfrm>
            <a:off x="3244283" y="1851441"/>
            <a:ext cx="2655433" cy="3845754"/>
          </a:xfrm>
        </p:spPr>
        <p:txBody>
          <a:bodyPr/>
          <a:lstStyle>
            <a:lvl1pPr>
              <a:defRPr b="1">
                <a:solidFill>
                  <a:schemeClr val="accent1"/>
                </a:solidFill>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ext Placeholder 8"/>
          <p:cNvSpPr>
            <a:spLocks noGrp="1"/>
          </p:cNvSpPr>
          <p:nvPr>
            <p:ph type="body" sz="quarter" idx="18"/>
          </p:nvPr>
        </p:nvSpPr>
        <p:spPr>
          <a:xfrm>
            <a:off x="378000" y="1851441"/>
            <a:ext cx="2670000" cy="3845754"/>
          </a:xfrm>
        </p:spPr>
        <p:txBody>
          <a:bodyPr/>
          <a:lstStyle>
            <a:lvl1pPr>
              <a:defRPr b="1">
                <a:solidFill>
                  <a:schemeClr val="accent1"/>
                </a:solidFill>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19"/>
          </p:nvPr>
        </p:nvSpPr>
        <p:spPr>
          <a:xfrm>
            <a:off x="6095999" y="1851441"/>
            <a:ext cx="2678365" cy="3845754"/>
          </a:xfrm>
        </p:spPr>
        <p:txBody>
          <a:bodyPr/>
          <a:lstStyle>
            <a:lvl1pPr>
              <a:defRPr b="1">
                <a:solidFill>
                  <a:schemeClr val="accent1"/>
                </a:solidFill>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ext Placeholder 8"/>
          <p:cNvSpPr>
            <a:spLocks noGrp="1"/>
          </p:cNvSpPr>
          <p:nvPr>
            <p:ph type="body" sz="quarter" idx="13" hasCustomPrompt="1"/>
          </p:nvPr>
        </p:nvSpPr>
        <p:spPr>
          <a:xfrm>
            <a:off x="376238" y="651600"/>
            <a:ext cx="8371762"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Tree>
    <p:extLst>
      <p:ext uri="{BB962C8B-B14F-4D97-AF65-F5344CB8AC3E}">
        <p14:creationId xmlns:p14="http://schemas.microsoft.com/office/powerpoint/2010/main" val="1735867472"/>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column icon">
    <p:spTree>
      <p:nvGrpSpPr>
        <p:cNvPr id="1" name=""/>
        <p:cNvGrpSpPr/>
        <p:nvPr/>
      </p:nvGrpSpPr>
      <p:grpSpPr>
        <a:xfrm>
          <a:off x="0" y="0"/>
          <a:ext cx="0" cy="0"/>
          <a:chOff x="0" y="0"/>
          <a:chExt cx="0" cy="0"/>
        </a:xfrm>
      </p:grpSpPr>
      <p:sp>
        <p:nvSpPr>
          <p:cNvPr id="2" name="Title 1"/>
          <p:cNvSpPr>
            <a:spLocks noGrp="1"/>
          </p:cNvSpPr>
          <p:nvPr>
            <p:ph type="title"/>
          </p:nvPr>
        </p:nvSpPr>
        <p:spPr>
          <a:xfrm>
            <a:off x="376238" y="317501"/>
            <a:ext cx="8391525" cy="334099"/>
          </a:xfrm>
        </p:spPr>
        <p:txBody>
          <a:bodyPr/>
          <a:lstStyle/>
          <a:p>
            <a:r>
              <a:rPr lang="en-US" noProof="0"/>
              <a:t>Click to edit Master title style</a:t>
            </a:r>
            <a:endParaRPr lang="en-US" noProof="0" dirty="0"/>
          </a:p>
        </p:txBody>
      </p:sp>
      <p:sp>
        <p:nvSpPr>
          <p:cNvPr id="4" name="Text Placeholder 8"/>
          <p:cNvSpPr>
            <a:spLocks noGrp="1"/>
          </p:cNvSpPr>
          <p:nvPr>
            <p:ph type="body" sz="quarter" idx="17"/>
          </p:nvPr>
        </p:nvSpPr>
        <p:spPr>
          <a:xfrm>
            <a:off x="378000" y="2556000"/>
            <a:ext cx="1944000" cy="3394800"/>
          </a:xfrm>
        </p:spPr>
        <p:txBody>
          <a:bodyPr/>
          <a:lstStyle>
            <a:lvl1pPr>
              <a:defRPr b="1">
                <a:solidFill>
                  <a:schemeClr val="accent1"/>
                </a:solidFill>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8"/>
          </p:nvPr>
        </p:nvSpPr>
        <p:spPr>
          <a:xfrm>
            <a:off x="6822627" y="2556000"/>
            <a:ext cx="1944000" cy="3394800"/>
          </a:xfrm>
        </p:spPr>
        <p:txBody>
          <a:bodyPr/>
          <a:lstStyle>
            <a:lvl1pPr>
              <a:defRPr b="1">
                <a:solidFill>
                  <a:schemeClr val="accent1"/>
                </a:solidFill>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9"/>
          </p:nvPr>
        </p:nvSpPr>
        <p:spPr>
          <a:xfrm>
            <a:off x="2526209" y="2556000"/>
            <a:ext cx="1944000" cy="3394800"/>
          </a:xfrm>
        </p:spPr>
        <p:txBody>
          <a:bodyPr/>
          <a:lstStyle>
            <a:lvl1pPr>
              <a:defRPr b="1">
                <a:solidFill>
                  <a:schemeClr val="accent1"/>
                </a:solidFill>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Text Placeholder 8"/>
          <p:cNvSpPr>
            <a:spLocks noGrp="1"/>
          </p:cNvSpPr>
          <p:nvPr>
            <p:ph type="body" sz="quarter" idx="20"/>
          </p:nvPr>
        </p:nvSpPr>
        <p:spPr>
          <a:xfrm>
            <a:off x="4674418" y="2556000"/>
            <a:ext cx="1944000" cy="3394800"/>
          </a:xfrm>
        </p:spPr>
        <p:txBody>
          <a:bodyPr/>
          <a:lstStyle>
            <a:lvl1pPr>
              <a:defRPr b="1">
                <a:solidFill>
                  <a:schemeClr val="accent1"/>
                </a:solidFill>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ext Placeholder 8"/>
          <p:cNvSpPr>
            <a:spLocks noGrp="1"/>
          </p:cNvSpPr>
          <p:nvPr>
            <p:ph type="body" sz="quarter" idx="13" hasCustomPrompt="1"/>
          </p:nvPr>
        </p:nvSpPr>
        <p:spPr>
          <a:xfrm>
            <a:off x="376237" y="651600"/>
            <a:ext cx="8391525"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Tree>
    <p:extLst>
      <p:ext uri="{BB962C8B-B14F-4D97-AF65-F5344CB8AC3E}">
        <p14:creationId xmlns:p14="http://schemas.microsoft.com/office/powerpoint/2010/main" val="2912430734"/>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4 column icon green">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6237" y="317500"/>
            <a:ext cx="8391526" cy="370193"/>
          </a:xfrm>
        </p:spPr>
        <p:txBody>
          <a:bodyPr/>
          <a:lstStyle>
            <a:lvl1pPr>
              <a:defRPr>
                <a:solidFill>
                  <a:schemeClr val="bg1"/>
                </a:solidFill>
              </a:defRPr>
            </a:lvl1pPr>
          </a:lstStyle>
          <a:p>
            <a:r>
              <a:rPr lang="en-US" noProof="0"/>
              <a:t>Click to edit Master title style</a:t>
            </a:r>
            <a:endParaRPr lang="en-US" noProof="0" dirty="0"/>
          </a:p>
        </p:txBody>
      </p:sp>
      <p:sp>
        <p:nvSpPr>
          <p:cNvPr id="4" name="Text Placeholder 8"/>
          <p:cNvSpPr>
            <a:spLocks noGrp="1"/>
          </p:cNvSpPr>
          <p:nvPr>
            <p:ph type="body" sz="quarter" idx="17"/>
          </p:nvPr>
        </p:nvSpPr>
        <p:spPr>
          <a:xfrm>
            <a:off x="378000" y="2556000"/>
            <a:ext cx="1944000" cy="3394800"/>
          </a:xfrm>
        </p:spPr>
        <p:txBody>
          <a:bodyPr/>
          <a:lstStyle>
            <a:lvl1pPr>
              <a:defRPr b="1">
                <a:solidFill>
                  <a:schemeClr val="bg1"/>
                </a:solidFill>
              </a:defRPr>
            </a:lvl1pPr>
            <a:lvl2pPr>
              <a:spcAft>
                <a:spcPts val="1000"/>
              </a:spcAft>
              <a:defRPr>
                <a:solidFill>
                  <a:schemeClr val="bg1"/>
                </a:solidFill>
              </a:defRPr>
            </a:lvl2pPr>
            <a:lvl3pPr marL="0" indent="0">
              <a:spcAft>
                <a:spcPts val="1000"/>
              </a:spcAft>
              <a:buNone/>
              <a:defRPr>
                <a:solidFill>
                  <a:schemeClr val="bg1"/>
                </a:solidFill>
              </a:defRPr>
            </a:lvl3pPr>
            <a:lvl4pPr marL="176400" indent="-176400">
              <a:spcAft>
                <a:spcPts val="1000"/>
              </a:spcAft>
              <a:buFont typeface="Arial" panose="020B0604020202020204" pitchFamily="34" charset="0"/>
              <a:buChar char="•"/>
              <a:defRPr>
                <a:solidFill>
                  <a:schemeClr val="bg1"/>
                </a:solidFill>
              </a:defRPr>
            </a:lvl4pPr>
            <a:lvl5pPr marL="356400" indent="-176400">
              <a:spcAft>
                <a:spcPts val="1000"/>
              </a:spcAft>
              <a:defRPr baseline="0">
                <a:solidFill>
                  <a:schemeClr val="bg1"/>
                </a:solidFill>
              </a:defRPr>
            </a:lvl5pPr>
            <a:lvl6pPr marL="356400" indent="-176400">
              <a:spcAft>
                <a:spcPts val="1000"/>
              </a:spcAft>
              <a:buFont typeface="Verdana" panose="020B0604030504040204" pitchFamily="34" charset="0"/>
              <a:buChar char="−"/>
              <a:defRPr>
                <a:solidFill>
                  <a:schemeClr val="bg1"/>
                </a:solidFill>
              </a:defRPr>
            </a:lvl6pPr>
            <a:lvl7pPr marL="356400" indent="-176400">
              <a:spcAft>
                <a:spcPts val="1000"/>
              </a:spcAft>
              <a:defRPr>
                <a:solidFill>
                  <a:schemeClr val="bg1"/>
                </a:solidFill>
              </a:defRPr>
            </a:lvl7pPr>
            <a:lvl8pPr marL="356400" indent="-176400">
              <a:spcAft>
                <a:spcPts val="1000"/>
              </a:spcAft>
              <a:defRPr>
                <a:solidFill>
                  <a:schemeClr val="bg1"/>
                </a:solidFill>
              </a:defRPr>
            </a:lvl8pPr>
            <a:lvl9pPr marL="356400" indent="-176400">
              <a:spcAft>
                <a:spcPts val="1000"/>
              </a:spcAft>
              <a:defRPr>
                <a:solidFill>
                  <a:schemeClr val="bg1"/>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8"/>
          </p:nvPr>
        </p:nvSpPr>
        <p:spPr>
          <a:xfrm>
            <a:off x="6825564" y="2556000"/>
            <a:ext cx="1944000" cy="3394800"/>
          </a:xfrm>
        </p:spPr>
        <p:txBody>
          <a:bodyPr/>
          <a:lstStyle>
            <a:lvl1pPr>
              <a:defRPr b="1">
                <a:solidFill>
                  <a:schemeClr val="bg1"/>
                </a:solidFill>
              </a:defRPr>
            </a:lvl1pPr>
            <a:lvl2pPr>
              <a:spcAft>
                <a:spcPts val="1000"/>
              </a:spcAft>
              <a:defRPr>
                <a:solidFill>
                  <a:schemeClr val="bg1"/>
                </a:solidFill>
              </a:defRPr>
            </a:lvl2pPr>
            <a:lvl3pPr marL="0" indent="0">
              <a:spcAft>
                <a:spcPts val="1000"/>
              </a:spcAft>
              <a:buNone/>
              <a:defRPr>
                <a:solidFill>
                  <a:schemeClr val="bg1"/>
                </a:solidFill>
              </a:defRPr>
            </a:lvl3pPr>
            <a:lvl4pPr marL="176400" indent="-176400">
              <a:spcAft>
                <a:spcPts val="1000"/>
              </a:spcAft>
              <a:buFont typeface="Arial" panose="020B0604020202020204" pitchFamily="34" charset="0"/>
              <a:buChar char="•"/>
              <a:defRPr>
                <a:solidFill>
                  <a:schemeClr val="bg1"/>
                </a:solidFill>
              </a:defRPr>
            </a:lvl4pPr>
            <a:lvl5pPr marL="356400" indent="-176400">
              <a:spcAft>
                <a:spcPts val="1000"/>
              </a:spcAft>
              <a:defRPr baseline="0">
                <a:solidFill>
                  <a:schemeClr val="bg1"/>
                </a:solidFill>
              </a:defRPr>
            </a:lvl5pPr>
            <a:lvl6pPr marL="356400" indent="-176400">
              <a:spcAft>
                <a:spcPts val="1000"/>
              </a:spcAft>
              <a:buFont typeface="Verdana" panose="020B0604030504040204" pitchFamily="34" charset="0"/>
              <a:buChar char="−"/>
              <a:defRPr>
                <a:solidFill>
                  <a:schemeClr val="bg1"/>
                </a:solidFill>
              </a:defRPr>
            </a:lvl6pPr>
            <a:lvl7pPr marL="356400" indent="-176400">
              <a:spcAft>
                <a:spcPts val="1000"/>
              </a:spcAft>
              <a:defRPr>
                <a:solidFill>
                  <a:schemeClr val="bg1"/>
                </a:solidFill>
              </a:defRPr>
            </a:lvl7pPr>
            <a:lvl8pPr marL="356400" indent="-176400">
              <a:spcAft>
                <a:spcPts val="1000"/>
              </a:spcAft>
              <a:defRPr>
                <a:solidFill>
                  <a:schemeClr val="bg1"/>
                </a:solidFill>
              </a:defRPr>
            </a:lvl8pPr>
            <a:lvl9pPr marL="356400" indent="-176400">
              <a:spcAft>
                <a:spcPts val="1000"/>
              </a:spcAft>
              <a:defRPr>
                <a:solidFill>
                  <a:schemeClr val="bg1"/>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9"/>
          </p:nvPr>
        </p:nvSpPr>
        <p:spPr>
          <a:xfrm>
            <a:off x="2527188" y="2556000"/>
            <a:ext cx="1944000" cy="3394800"/>
          </a:xfrm>
        </p:spPr>
        <p:txBody>
          <a:bodyPr/>
          <a:lstStyle>
            <a:lvl1pPr>
              <a:defRPr b="1">
                <a:solidFill>
                  <a:schemeClr val="bg1"/>
                </a:solidFill>
              </a:defRPr>
            </a:lvl1pPr>
            <a:lvl2pPr>
              <a:spcAft>
                <a:spcPts val="1000"/>
              </a:spcAft>
              <a:defRPr>
                <a:solidFill>
                  <a:schemeClr val="bg1"/>
                </a:solidFill>
              </a:defRPr>
            </a:lvl2pPr>
            <a:lvl3pPr marL="0" indent="0">
              <a:spcAft>
                <a:spcPts val="1000"/>
              </a:spcAft>
              <a:buNone/>
              <a:defRPr>
                <a:solidFill>
                  <a:schemeClr val="bg1"/>
                </a:solidFill>
              </a:defRPr>
            </a:lvl3pPr>
            <a:lvl4pPr marL="176400" indent="-176400">
              <a:spcAft>
                <a:spcPts val="1000"/>
              </a:spcAft>
              <a:buFont typeface="Arial" panose="020B0604020202020204" pitchFamily="34" charset="0"/>
              <a:buChar char="•"/>
              <a:defRPr>
                <a:solidFill>
                  <a:schemeClr val="bg1"/>
                </a:solidFill>
              </a:defRPr>
            </a:lvl4pPr>
            <a:lvl5pPr marL="356400" indent="-176400">
              <a:spcAft>
                <a:spcPts val="1000"/>
              </a:spcAft>
              <a:defRPr baseline="0">
                <a:solidFill>
                  <a:schemeClr val="bg1"/>
                </a:solidFill>
              </a:defRPr>
            </a:lvl5pPr>
            <a:lvl6pPr marL="356400" indent="-176400">
              <a:spcAft>
                <a:spcPts val="1000"/>
              </a:spcAft>
              <a:buFont typeface="Verdana" panose="020B0604030504040204" pitchFamily="34" charset="0"/>
              <a:buChar char="−"/>
              <a:defRPr>
                <a:solidFill>
                  <a:schemeClr val="bg1"/>
                </a:solidFill>
              </a:defRPr>
            </a:lvl6pPr>
            <a:lvl7pPr marL="356400" indent="-176400">
              <a:spcAft>
                <a:spcPts val="1000"/>
              </a:spcAft>
              <a:defRPr>
                <a:solidFill>
                  <a:schemeClr val="bg1"/>
                </a:solidFill>
              </a:defRPr>
            </a:lvl7pPr>
            <a:lvl8pPr marL="356400" indent="-176400">
              <a:spcAft>
                <a:spcPts val="1000"/>
              </a:spcAft>
              <a:defRPr>
                <a:solidFill>
                  <a:schemeClr val="bg1"/>
                </a:solidFill>
              </a:defRPr>
            </a:lvl8pPr>
            <a:lvl9pPr marL="356400" indent="-176400">
              <a:spcAft>
                <a:spcPts val="1000"/>
              </a:spcAft>
              <a:defRPr>
                <a:solidFill>
                  <a:schemeClr val="bg1"/>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Text Placeholder 8"/>
          <p:cNvSpPr>
            <a:spLocks noGrp="1"/>
          </p:cNvSpPr>
          <p:nvPr>
            <p:ph type="body" sz="quarter" idx="20"/>
          </p:nvPr>
        </p:nvSpPr>
        <p:spPr>
          <a:xfrm>
            <a:off x="4676376" y="2556000"/>
            <a:ext cx="1944000" cy="3394800"/>
          </a:xfrm>
        </p:spPr>
        <p:txBody>
          <a:bodyPr/>
          <a:lstStyle>
            <a:lvl1pPr>
              <a:defRPr b="1">
                <a:solidFill>
                  <a:schemeClr val="bg1"/>
                </a:solidFill>
              </a:defRPr>
            </a:lvl1pPr>
            <a:lvl2pPr>
              <a:spcAft>
                <a:spcPts val="1000"/>
              </a:spcAft>
              <a:defRPr>
                <a:solidFill>
                  <a:schemeClr val="bg1"/>
                </a:solidFill>
              </a:defRPr>
            </a:lvl2pPr>
            <a:lvl3pPr marL="0" indent="0">
              <a:spcAft>
                <a:spcPts val="1000"/>
              </a:spcAft>
              <a:buNone/>
              <a:defRPr>
                <a:solidFill>
                  <a:schemeClr val="bg1"/>
                </a:solidFill>
              </a:defRPr>
            </a:lvl3pPr>
            <a:lvl4pPr marL="176400" indent="-176400">
              <a:spcAft>
                <a:spcPts val="1000"/>
              </a:spcAft>
              <a:buFont typeface="Arial" panose="020B0604020202020204" pitchFamily="34" charset="0"/>
              <a:buChar char="•"/>
              <a:defRPr>
                <a:solidFill>
                  <a:schemeClr val="bg1"/>
                </a:solidFill>
              </a:defRPr>
            </a:lvl4pPr>
            <a:lvl5pPr marL="356400" indent="-176400">
              <a:spcAft>
                <a:spcPts val="1000"/>
              </a:spcAft>
              <a:defRPr baseline="0">
                <a:solidFill>
                  <a:schemeClr val="bg1"/>
                </a:solidFill>
              </a:defRPr>
            </a:lvl5pPr>
            <a:lvl6pPr marL="356400" indent="-176400">
              <a:spcAft>
                <a:spcPts val="1000"/>
              </a:spcAft>
              <a:buFont typeface="Verdana" panose="020B0604030504040204" pitchFamily="34" charset="0"/>
              <a:buChar char="−"/>
              <a:defRPr>
                <a:solidFill>
                  <a:schemeClr val="bg1"/>
                </a:solidFill>
              </a:defRPr>
            </a:lvl6pPr>
            <a:lvl7pPr marL="356400" indent="-176400">
              <a:spcAft>
                <a:spcPts val="1000"/>
              </a:spcAft>
              <a:defRPr>
                <a:solidFill>
                  <a:schemeClr val="bg1"/>
                </a:solidFill>
              </a:defRPr>
            </a:lvl7pPr>
            <a:lvl8pPr marL="356400" indent="-176400">
              <a:spcAft>
                <a:spcPts val="1000"/>
              </a:spcAft>
              <a:defRPr>
                <a:solidFill>
                  <a:schemeClr val="bg1"/>
                </a:solidFill>
              </a:defRPr>
            </a:lvl8pPr>
            <a:lvl9pPr marL="356400" indent="-176400">
              <a:spcAft>
                <a:spcPts val="1000"/>
              </a:spcAft>
              <a:defRPr>
                <a:solidFill>
                  <a:schemeClr val="bg1"/>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ext Placeholder 8"/>
          <p:cNvSpPr>
            <a:spLocks noGrp="1"/>
          </p:cNvSpPr>
          <p:nvPr>
            <p:ph type="body" sz="quarter" idx="13" hasCustomPrompt="1"/>
          </p:nvPr>
        </p:nvSpPr>
        <p:spPr>
          <a:xfrm>
            <a:off x="376237" y="687694"/>
            <a:ext cx="8391526" cy="757255"/>
          </a:xfrm>
          <a:prstGeom prst="rect">
            <a:avLst/>
          </a:prstGeom>
        </p:spPr>
        <p:txBody>
          <a:bodyPr lIns="0" tIns="0" rIns="0" bIns="0">
            <a:noAutofit/>
          </a:bodyPr>
          <a:lstStyle>
            <a:lvl1pPr marL="0" indent="0">
              <a:buNone/>
              <a:defRPr sz="2000" b="0">
                <a:solidFill>
                  <a:schemeClr val="bg1"/>
                </a:solidFill>
              </a:defRPr>
            </a:lvl1pPr>
          </a:lstStyle>
          <a:p>
            <a:pPr lvl="0"/>
            <a:r>
              <a:rPr lang="en-US" noProof="0" dirty="0"/>
              <a:t>Click to add subtitle</a:t>
            </a:r>
          </a:p>
        </p:txBody>
      </p:sp>
      <p:sp>
        <p:nvSpPr>
          <p:cNvPr id="13" name="TextBox 12"/>
          <p:cNvSpPr txBox="1"/>
          <p:nvPr userDrawn="1"/>
        </p:nvSpPr>
        <p:spPr>
          <a:xfrm>
            <a:off x="4751388" y="6477000"/>
            <a:ext cx="367242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US" sz="650" noProof="0" dirty="0">
                <a:solidFill>
                  <a:schemeClr val="bg1"/>
                </a:solidFill>
              </a:rPr>
              <a:t>Presentation title</a:t>
            </a:r>
            <a:br>
              <a:rPr lang="en-US" sz="650" noProof="0" dirty="0">
                <a:solidFill>
                  <a:schemeClr val="bg1"/>
                </a:solidFill>
              </a:rPr>
            </a:br>
            <a:r>
              <a:rPr lang="en-US" sz="650" noProof="0" dirty="0">
                <a:solidFill>
                  <a:schemeClr val="bg1"/>
                </a:solidFill>
              </a:rPr>
              <a:t>[To edit, click View &gt; Slide Master &gt; Slide Master]</a:t>
            </a:r>
          </a:p>
        </p:txBody>
      </p:sp>
      <p:sp>
        <p:nvSpPr>
          <p:cNvPr id="14" name="TextBox 13"/>
          <p:cNvSpPr txBox="1"/>
          <p:nvPr userDrawn="1"/>
        </p:nvSpPr>
        <p:spPr>
          <a:xfrm>
            <a:off x="376238" y="6477000"/>
            <a:ext cx="4016375" cy="201260"/>
          </a:xfrm>
          <a:prstGeom prst="rect">
            <a:avLst/>
          </a:prstGeom>
          <a:noFill/>
        </p:spPr>
        <p:txBody>
          <a:bodyPr wrap="square" lIns="0" tIns="0" rIns="0" bIns="0" rtlCol="0">
            <a:spAutoFit/>
          </a:bodyPr>
          <a:lstStyle/>
          <a:p>
            <a:pPr marL="0" indent="0">
              <a:spcBef>
                <a:spcPts val="600"/>
              </a:spcBef>
              <a:buSzPct val="100000"/>
              <a:buFont typeface="Arial"/>
              <a:buNone/>
            </a:pPr>
            <a:r>
              <a:rPr lang="en-US" sz="650" noProof="0" dirty="0">
                <a:solidFill>
                  <a:schemeClr val="bg1"/>
                </a:solidFill>
              </a:rPr>
              <a:t>Member firms and DTTL: Insert appropriate copyright</a:t>
            </a:r>
            <a:br>
              <a:rPr lang="en-US" sz="650" noProof="0" dirty="0">
                <a:solidFill>
                  <a:schemeClr val="bg1"/>
                </a:solidFill>
              </a:rPr>
            </a:br>
            <a:r>
              <a:rPr lang="en-US" sz="650" noProof="0" dirty="0">
                <a:solidFill>
                  <a:schemeClr val="bg1"/>
                </a:solidFill>
              </a:rPr>
              <a:t>[To edit, click View &gt; Slide Master &gt; Slide Master]</a:t>
            </a:r>
          </a:p>
        </p:txBody>
      </p:sp>
      <p:sp>
        <p:nvSpPr>
          <p:cNvPr id="15" name="TextBox 14"/>
          <p:cNvSpPr txBox="1"/>
          <p:nvPr userDrawn="1"/>
        </p:nvSpPr>
        <p:spPr>
          <a:xfrm>
            <a:off x="8536782" y="6477000"/>
            <a:ext cx="230981" cy="100027"/>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650" noProof="0" smtClean="0">
                <a:solidFill>
                  <a:schemeClr val="bg1"/>
                </a:solidFill>
              </a:rPr>
              <a:pPr marL="0" indent="0" algn="r">
                <a:spcBef>
                  <a:spcPts val="6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val="4044370876"/>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ubtitle, 1 column text with charts">
    <p:spTree>
      <p:nvGrpSpPr>
        <p:cNvPr id="1" name=""/>
        <p:cNvGrpSpPr/>
        <p:nvPr/>
      </p:nvGrpSpPr>
      <p:grpSpPr>
        <a:xfrm>
          <a:off x="0" y="0"/>
          <a:ext cx="0" cy="0"/>
          <a:chOff x="0" y="0"/>
          <a:chExt cx="0" cy="0"/>
        </a:xfrm>
      </p:grpSpPr>
      <p:sp>
        <p:nvSpPr>
          <p:cNvPr id="8" name="Text Placeholder 8"/>
          <p:cNvSpPr>
            <a:spLocks noGrp="1"/>
          </p:cNvSpPr>
          <p:nvPr>
            <p:ph type="body" sz="quarter" idx="13" hasCustomPrompt="1"/>
          </p:nvPr>
        </p:nvSpPr>
        <p:spPr>
          <a:xfrm>
            <a:off x="376237" y="651600"/>
            <a:ext cx="8391525"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9" name="Title Placeholder 1"/>
          <p:cNvSpPr>
            <a:spLocks noGrp="1"/>
          </p:cNvSpPr>
          <p:nvPr>
            <p:ph type="title" hasCustomPrompt="1"/>
          </p:nvPr>
        </p:nvSpPr>
        <p:spPr>
          <a:xfrm>
            <a:off x="376237" y="317499"/>
            <a:ext cx="8391525" cy="334101"/>
          </a:xfrm>
          <a:prstGeom prst="rect">
            <a:avLst/>
          </a:prstGeom>
        </p:spPr>
        <p:txBody>
          <a:bodyPr vert="horz" lIns="0" tIns="0" rIns="0" bIns="0" rtlCol="0" anchor="t" anchorCtr="0">
            <a:noAutofit/>
          </a:bodyPr>
          <a:lstStyle>
            <a:lvl1pPr>
              <a:defRPr/>
            </a:lvl1pPr>
          </a:lstStyle>
          <a:p>
            <a:r>
              <a:rPr lang="en-US" noProof="0" dirty="0"/>
              <a:t>Click to add title</a:t>
            </a:r>
          </a:p>
        </p:txBody>
      </p:sp>
      <p:sp>
        <p:nvSpPr>
          <p:cNvPr id="10" name="Text Placeholder 18"/>
          <p:cNvSpPr>
            <a:spLocks noGrp="1"/>
          </p:cNvSpPr>
          <p:nvPr>
            <p:ph idx="1"/>
          </p:nvPr>
        </p:nvSpPr>
        <p:spPr>
          <a:xfrm>
            <a:off x="376237" y="1665288"/>
            <a:ext cx="4195763" cy="4716463"/>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4167089491"/>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Tree>
    <p:extLst>
      <p:ext uri="{BB962C8B-B14F-4D97-AF65-F5344CB8AC3E}">
        <p14:creationId xmlns:p14="http://schemas.microsoft.com/office/powerpoint/2010/main" val="324227870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2502000" y="1368000"/>
            <a:ext cx="4140000" cy="4140000"/>
          </a:xfrm>
          <a:prstGeom prst="ellipse">
            <a:avLst/>
          </a:prstGeom>
          <a:ln w="25400">
            <a:solidFill>
              <a:schemeClr val="accent1"/>
            </a:solidFill>
          </a:ln>
        </p:spPr>
        <p:txBody>
          <a:bodyPr lIns="108000" tIns="108000" rIns="108000" bIns="108000" anchor="ctr" anchorCtr="0">
            <a:normAutofit/>
          </a:bodyPr>
          <a:lstStyle>
            <a:lvl1pPr algn="ctr">
              <a:lnSpc>
                <a:spcPts val="4200"/>
              </a:lnSpc>
              <a:defRPr sz="3600" b="0">
                <a:solidFill>
                  <a:schemeClr val="tx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Subtitle 2"/>
          <p:cNvSpPr>
            <a:spLocks noGrp="1"/>
          </p:cNvSpPr>
          <p:nvPr>
            <p:ph type="subTitle" idx="1"/>
          </p:nvPr>
        </p:nvSpPr>
        <p:spPr bwMode="gray">
          <a:xfrm>
            <a:off x="376238" y="5864229"/>
            <a:ext cx="4195761" cy="505645"/>
          </a:xfrm>
          <a:prstGeom prst="rect">
            <a:avLst/>
          </a:prstGeom>
        </p:spPr>
        <p:txBody>
          <a:bodyPr lIns="0" tIns="0" rIns="0" bIns="0" anchor="b" anchorCtr="0">
            <a:noAutofit/>
          </a:bodyPr>
          <a:lstStyle>
            <a:lvl1pPr marL="0" indent="0" algn="l">
              <a:lnSpc>
                <a:spcPct val="100000"/>
              </a:lnSpc>
              <a:spcAft>
                <a:spcPts val="0"/>
              </a:spcAft>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5" name="Text Placeholder 4"/>
          <p:cNvSpPr>
            <a:spLocks noGrp="1"/>
          </p:cNvSpPr>
          <p:nvPr>
            <p:ph type="body" sz="quarter" idx="10"/>
          </p:nvPr>
        </p:nvSpPr>
        <p:spPr>
          <a:xfrm>
            <a:off x="376238" y="6381750"/>
            <a:ext cx="4195762" cy="298450"/>
          </a:xfrm>
          <a:prstGeom prst="rect">
            <a:avLst/>
          </a:prstGeom>
        </p:spPr>
        <p:txBody>
          <a:bodyPr/>
          <a:lstStyle>
            <a:lvl1pPr>
              <a:spcAft>
                <a:spcPts val="0"/>
              </a:spcAft>
              <a:defRPr sz="1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grpSp>
        <p:nvGrpSpPr>
          <p:cNvPr id="7" name="Group 6"/>
          <p:cNvGrpSpPr/>
          <p:nvPr userDrawn="1"/>
        </p:nvGrpSpPr>
        <p:grpSpPr>
          <a:xfrm>
            <a:off x="377991" y="378000"/>
            <a:ext cx="1620000" cy="307976"/>
            <a:chOff x="398463" y="404813"/>
            <a:chExt cx="1627187" cy="307976"/>
          </a:xfrm>
          <a:solidFill>
            <a:schemeClr val="tx1"/>
          </a:solidFill>
        </p:grpSpPr>
        <p:sp>
          <p:nvSpPr>
            <p:cNvPr id="8"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0"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1"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2"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3"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4"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5"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6"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7"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8"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grpSp>
    </p:spTree>
    <p:extLst>
      <p:ext uri="{BB962C8B-B14F-4D97-AF65-F5344CB8AC3E}">
        <p14:creationId xmlns:p14="http://schemas.microsoft.com/office/powerpoint/2010/main" val="3258162802"/>
      </p:ext>
    </p:extLst>
  </p:cSld>
  <p:clrMapOvr>
    <a:masterClrMapping/>
  </p:clrMapOvr>
  <p:transition>
    <p:fade/>
  </p:transition>
  <p:extLst mod="1">
    <p:ext uri="{DCECCB84-F9BA-43D5-87BE-67443E8EF086}">
      <p15:sldGuideLst xmlns:p15="http://schemas.microsoft.com/office/powerpoint/2012/main">
        <p15:guide id="1" orient="horz" pos="408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2393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 Deloitte green">
    <p:bg bwMode="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76238" y="1705669"/>
            <a:ext cx="7905750"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376238" y="3429000"/>
            <a:ext cx="7905750" cy="1566532"/>
          </a:xfrm>
        </p:spPr>
        <p:txBody>
          <a:bodyPr lIns="0" tIns="0" rIns="0" bIns="0">
            <a:noAutofit/>
          </a:bodyPr>
          <a:lstStyle>
            <a:lvl1pPr marL="0" indent="0">
              <a:lnSpc>
                <a:spcPct val="95000"/>
              </a:lnSpc>
              <a:spcAft>
                <a:spcPts val="0"/>
              </a:spcAft>
              <a:buNone/>
              <a:defRPr sz="385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5" name="TextBox 4"/>
          <p:cNvSpPr txBox="1"/>
          <p:nvPr userDrawn="1"/>
        </p:nvSpPr>
        <p:spPr>
          <a:xfrm>
            <a:off x="4751388" y="6477000"/>
            <a:ext cx="367242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US" sz="650" noProof="0" dirty="0">
                <a:solidFill>
                  <a:schemeClr val="bg1"/>
                </a:solidFill>
              </a:rPr>
              <a:t>Presentation title</a:t>
            </a:r>
            <a:br>
              <a:rPr lang="en-US" sz="650" noProof="0" dirty="0">
                <a:solidFill>
                  <a:schemeClr val="bg1"/>
                </a:solidFill>
              </a:rPr>
            </a:br>
            <a:r>
              <a:rPr lang="en-US" sz="650" noProof="0" dirty="0">
                <a:solidFill>
                  <a:schemeClr val="bg1"/>
                </a:solidFill>
              </a:rPr>
              <a:t>[To edit, click View &gt; Slide Master &gt; Slide Master]</a:t>
            </a:r>
          </a:p>
        </p:txBody>
      </p:sp>
      <p:sp>
        <p:nvSpPr>
          <p:cNvPr id="7" name="TextBox 6"/>
          <p:cNvSpPr txBox="1"/>
          <p:nvPr userDrawn="1"/>
        </p:nvSpPr>
        <p:spPr>
          <a:xfrm>
            <a:off x="376238" y="6477000"/>
            <a:ext cx="4016375" cy="201260"/>
          </a:xfrm>
          <a:prstGeom prst="rect">
            <a:avLst/>
          </a:prstGeom>
          <a:noFill/>
        </p:spPr>
        <p:txBody>
          <a:bodyPr wrap="square" lIns="0" tIns="0" rIns="0" bIns="0" rtlCol="0">
            <a:spAutoFit/>
          </a:bodyPr>
          <a:lstStyle/>
          <a:p>
            <a:pPr marL="0" indent="0">
              <a:spcBef>
                <a:spcPts val="600"/>
              </a:spcBef>
              <a:buSzPct val="100000"/>
              <a:buFont typeface="Arial"/>
              <a:buNone/>
            </a:pPr>
            <a:r>
              <a:rPr lang="en-US" sz="650" noProof="0" dirty="0">
                <a:solidFill>
                  <a:schemeClr val="bg1"/>
                </a:solidFill>
              </a:rPr>
              <a:t>Member firms and DTTL: Insert appropriate copyright</a:t>
            </a:r>
            <a:br>
              <a:rPr lang="en-US" sz="650" noProof="0" dirty="0">
                <a:solidFill>
                  <a:schemeClr val="bg1"/>
                </a:solidFill>
              </a:rPr>
            </a:br>
            <a:r>
              <a:rPr lang="en-US" sz="650" noProof="0" dirty="0">
                <a:solidFill>
                  <a:schemeClr val="bg1"/>
                </a:solidFill>
              </a:rPr>
              <a:t>[To edit, click View &gt; Slide Master &gt; Slide Master]</a:t>
            </a:r>
          </a:p>
        </p:txBody>
      </p:sp>
      <p:sp>
        <p:nvSpPr>
          <p:cNvPr id="8" name="TextBox 7"/>
          <p:cNvSpPr txBox="1"/>
          <p:nvPr userDrawn="1"/>
        </p:nvSpPr>
        <p:spPr>
          <a:xfrm>
            <a:off x="8536782" y="6477000"/>
            <a:ext cx="230981" cy="100027"/>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650" noProof="0" smtClean="0">
                <a:solidFill>
                  <a:schemeClr val="bg1"/>
                </a:solidFill>
              </a:rPr>
              <a:pPr marL="0" indent="0" algn="r">
                <a:spcBef>
                  <a:spcPts val="6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val="2104574128"/>
      </p:ext>
    </p:extLst>
  </p:cSld>
  <p:clrMapOvr>
    <a:masterClrMapping/>
  </p:clrMapOvr>
  <p:transition>
    <p:fade/>
  </p:transition>
  <p:extLst mod="1">
    <p:ext uri="{DCECCB84-F9BA-43D5-87BE-67443E8EF086}">
      <p15:sldGuideLst xmlns:p15="http://schemas.microsoft.com/office/powerpoint/2012/main">
        <p15:guide id="1" orient="horz" pos="21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 Deloitte dark green">
    <p:bg bwMode="gray">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76238" y="1705669"/>
            <a:ext cx="7905750"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376238" y="3429000"/>
            <a:ext cx="7908050" cy="1566532"/>
          </a:xfrm>
        </p:spPr>
        <p:txBody>
          <a:bodyPr lIns="0" tIns="0" rIns="0" bIns="0">
            <a:noAutofit/>
          </a:bodyPr>
          <a:lstStyle>
            <a:lvl1pPr marL="0" indent="0">
              <a:lnSpc>
                <a:spcPct val="95000"/>
              </a:lnSpc>
              <a:spcAft>
                <a:spcPts val="0"/>
              </a:spcAft>
              <a:buNone/>
              <a:defRPr sz="385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13" name="TextBox 12"/>
          <p:cNvSpPr txBox="1"/>
          <p:nvPr userDrawn="1"/>
        </p:nvSpPr>
        <p:spPr>
          <a:xfrm>
            <a:off x="4751388" y="6477000"/>
            <a:ext cx="367242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US" sz="650" noProof="0" dirty="0">
                <a:solidFill>
                  <a:schemeClr val="bg1"/>
                </a:solidFill>
              </a:rPr>
              <a:t>Presentation title</a:t>
            </a:r>
            <a:br>
              <a:rPr lang="en-US" sz="650" noProof="0" dirty="0">
                <a:solidFill>
                  <a:schemeClr val="bg1"/>
                </a:solidFill>
              </a:rPr>
            </a:br>
            <a:r>
              <a:rPr lang="en-US" sz="650" noProof="0" dirty="0">
                <a:solidFill>
                  <a:schemeClr val="bg1"/>
                </a:solidFill>
              </a:rPr>
              <a:t>[To edit, click View &gt; Slide Master &gt; Slide Master]</a:t>
            </a:r>
          </a:p>
        </p:txBody>
      </p:sp>
      <p:sp>
        <p:nvSpPr>
          <p:cNvPr id="14" name="TextBox 13"/>
          <p:cNvSpPr txBox="1"/>
          <p:nvPr userDrawn="1"/>
        </p:nvSpPr>
        <p:spPr>
          <a:xfrm>
            <a:off x="376238" y="6477000"/>
            <a:ext cx="4016375" cy="201260"/>
          </a:xfrm>
          <a:prstGeom prst="rect">
            <a:avLst/>
          </a:prstGeom>
          <a:noFill/>
        </p:spPr>
        <p:txBody>
          <a:bodyPr wrap="square" lIns="0" tIns="0" rIns="0" bIns="0" rtlCol="0">
            <a:spAutoFit/>
          </a:bodyPr>
          <a:lstStyle/>
          <a:p>
            <a:pPr marL="0" indent="0">
              <a:spcBef>
                <a:spcPts val="600"/>
              </a:spcBef>
              <a:buSzPct val="100000"/>
              <a:buFont typeface="Arial"/>
              <a:buNone/>
            </a:pPr>
            <a:r>
              <a:rPr lang="en-US" sz="650" noProof="0" dirty="0">
                <a:solidFill>
                  <a:schemeClr val="bg1"/>
                </a:solidFill>
              </a:rPr>
              <a:t>Member firms and DTTL: Insert appropriate copyright</a:t>
            </a:r>
            <a:br>
              <a:rPr lang="en-US" sz="650" noProof="0" dirty="0">
                <a:solidFill>
                  <a:schemeClr val="bg1"/>
                </a:solidFill>
              </a:rPr>
            </a:br>
            <a:r>
              <a:rPr lang="en-US" sz="650" noProof="0" dirty="0">
                <a:solidFill>
                  <a:schemeClr val="bg1"/>
                </a:solidFill>
              </a:rPr>
              <a:t>[To edit, click View &gt; Slide Master &gt; Slide Master]</a:t>
            </a:r>
          </a:p>
        </p:txBody>
      </p:sp>
      <p:sp>
        <p:nvSpPr>
          <p:cNvPr id="15" name="TextBox 14"/>
          <p:cNvSpPr txBox="1"/>
          <p:nvPr userDrawn="1"/>
        </p:nvSpPr>
        <p:spPr>
          <a:xfrm>
            <a:off x="8536782" y="6477000"/>
            <a:ext cx="230981" cy="100027"/>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650" noProof="0" smtClean="0">
                <a:solidFill>
                  <a:schemeClr val="bg1"/>
                </a:solidFill>
              </a:rPr>
              <a:pPr marL="0" indent="0" algn="r">
                <a:spcBef>
                  <a:spcPts val="6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val="1976482637"/>
      </p:ext>
    </p:extLst>
  </p:cSld>
  <p:clrMapOvr>
    <a:masterClrMapping/>
  </p:clrMapOvr>
  <p:transition>
    <p:fade/>
  </p:transition>
  <p:extLst mod="1">
    <p:ext uri="{DCECCB84-F9BA-43D5-87BE-67443E8EF086}">
      <p15:sldGuideLst xmlns:p15="http://schemas.microsoft.com/office/powerpoint/2012/main">
        <p15:guide id="1"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 Deloitte blue">
    <p:bg bwMode="gray">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76238" y="1705669"/>
            <a:ext cx="7905750"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376238" y="3429000"/>
            <a:ext cx="7905750" cy="1566532"/>
          </a:xfrm>
        </p:spPr>
        <p:txBody>
          <a:bodyPr lIns="0" tIns="0" rIns="0" bIns="0">
            <a:noAutofit/>
          </a:bodyPr>
          <a:lstStyle>
            <a:lvl1pPr marL="0" indent="0">
              <a:lnSpc>
                <a:spcPct val="95000"/>
              </a:lnSpc>
              <a:spcAft>
                <a:spcPts val="0"/>
              </a:spcAft>
              <a:buNone/>
              <a:defRPr sz="385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10" name="TextBox 9"/>
          <p:cNvSpPr txBox="1"/>
          <p:nvPr userDrawn="1"/>
        </p:nvSpPr>
        <p:spPr>
          <a:xfrm>
            <a:off x="4751388" y="6477000"/>
            <a:ext cx="367242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US" sz="650" noProof="0" dirty="0">
                <a:solidFill>
                  <a:schemeClr val="bg1"/>
                </a:solidFill>
              </a:rPr>
              <a:t>Presentation title</a:t>
            </a:r>
            <a:br>
              <a:rPr lang="en-US" sz="650" noProof="0" dirty="0">
                <a:solidFill>
                  <a:schemeClr val="bg1"/>
                </a:solidFill>
              </a:rPr>
            </a:br>
            <a:r>
              <a:rPr lang="en-US" sz="650" noProof="0" dirty="0">
                <a:solidFill>
                  <a:schemeClr val="bg1"/>
                </a:solidFill>
              </a:rPr>
              <a:t>[To edit, click View &gt; Slide Master &gt; Slide Master]</a:t>
            </a:r>
          </a:p>
        </p:txBody>
      </p:sp>
      <p:sp>
        <p:nvSpPr>
          <p:cNvPr id="11" name="TextBox 10"/>
          <p:cNvSpPr txBox="1"/>
          <p:nvPr userDrawn="1"/>
        </p:nvSpPr>
        <p:spPr>
          <a:xfrm>
            <a:off x="376238" y="6477000"/>
            <a:ext cx="4016375" cy="201260"/>
          </a:xfrm>
          <a:prstGeom prst="rect">
            <a:avLst/>
          </a:prstGeom>
          <a:noFill/>
        </p:spPr>
        <p:txBody>
          <a:bodyPr wrap="square" lIns="0" tIns="0" rIns="0" bIns="0" rtlCol="0">
            <a:spAutoFit/>
          </a:bodyPr>
          <a:lstStyle/>
          <a:p>
            <a:pPr marL="0" indent="0">
              <a:spcBef>
                <a:spcPts val="600"/>
              </a:spcBef>
              <a:buSzPct val="100000"/>
              <a:buFont typeface="Arial"/>
              <a:buNone/>
            </a:pPr>
            <a:r>
              <a:rPr lang="en-US" sz="650" noProof="0" dirty="0">
                <a:solidFill>
                  <a:schemeClr val="bg1"/>
                </a:solidFill>
              </a:rPr>
              <a:t>Member firms and DTTL: Insert appropriate copyright</a:t>
            </a:r>
            <a:br>
              <a:rPr lang="en-US" sz="650" noProof="0" dirty="0">
                <a:solidFill>
                  <a:schemeClr val="bg1"/>
                </a:solidFill>
              </a:rPr>
            </a:br>
            <a:r>
              <a:rPr lang="en-US" sz="650" noProof="0" dirty="0">
                <a:solidFill>
                  <a:schemeClr val="bg1"/>
                </a:solidFill>
              </a:rPr>
              <a:t>[To edit, click View &gt; Slide Master &gt; Slide Master]</a:t>
            </a:r>
          </a:p>
        </p:txBody>
      </p:sp>
      <p:sp>
        <p:nvSpPr>
          <p:cNvPr id="12" name="TextBox 11"/>
          <p:cNvSpPr txBox="1"/>
          <p:nvPr userDrawn="1"/>
        </p:nvSpPr>
        <p:spPr>
          <a:xfrm>
            <a:off x="8536782" y="6477000"/>
            <a:ext cx="230981" cy="100027"/>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650" noProof="0" smtClean="0">
                <a:solidFill>
                  <a:schemeClr val="bg1"/>
                </a:solidFill>
              </a:rPr>
              <a:pPr marL="0" indent="0" algn="r">
                <a:spcBef>
                  <a:spcPts val="6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val="1654021458"/>
      </p:ext>
    </p:extLst>
  </p:cSld>
  <p:clrMapOvr>
    <a:masterClrMapping/>
  </p:clrMapOvr>
  <p:transition>
    <p:fade/>
  </p:transition>
  <p:extLst mod="1">
    <p:ext uri="{DCECCB84-F9BA-43D5-87BE-67443E8EF086}">
      <p15:sldGuideLst xmlns:p15="http://schemas.microsoft.com/office/powerpoint/2012/main">
        <p15:guide id="1"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 Deloitte dark blue">
    <p:bg bwMode="gray">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76238" y="1705669"/>
            <a:ext cx="7905750"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376238" y="3429000"/>
            <a:ext cx="7905750" cy="1566532"/>
          </a:xfrm>
        </p:spPr>
        <p:txBody>
          <a:bodyPr lIns="0" tIns="0" rIns="0" bIns="0">
            <a:noAutofit/>
          </a:bodyPr>
          <a:lstStyle>
            <a:lvl1pPr marL="0" indent="0">
              <a:lnSpc>
                <a:spcPct val="95000"/>
              </a:lnSpc>
              <a:spcAft>
                <a:spcPts val="0"/>
              </a:spcAft>
              <a:buNone/>
              <a:defRPr sz="385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10" name="TextBox 9"/>
          <p:cNvSpPr txBox="1"/>
          <p:nvPr userDrawn="1"/>
        </p:nvSpPr>
        <p:spPr>
          <a:xfrm>
            <a:off x="4751388" y="6477000"/>
            <a:ext cx="367242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US" sz="650" noProof="0" dirty="0">
                <a:solidFill>
                  <a:schemeClr val="bg1"/>
                </a:solidFill>
              </a:rPr>
              <a:t>Presentation title</a:t>
            </a:r>
            <a:br>
              <a:rPr lang="en-US" sz="650" noProof="0" dirty="0">
                <a:solidFill>
                  <a:schemeClr val="bg1"/>
                </a:solidFill>
              </a:rPr>
            </a:br>
            <a:r>
              <a:rPr lang="en-US" sz="650" noProof="0" dirty="0">
                <a:solidFill>
                  <a:schemeClr val="bg1"/>
                </a:solidFill>
              </a:rPr>
              <a:t>[To edit, click View &gt; Slide Master &gt; Slide Master]</a:t>
            </a:r>
          </a:p>
        </p:txBody>
      </p:sp>
      <p:sp>
        <p:nvSpPr>
          <p:cNvPr id="11" name="TextBox 10"/>
          <p:cNvSpPr txBox="1"/>
          <p:nvPr userDrawn="1"/>
        </p:nvSpPr>
        <p:spPr>
          <a:xfrm>
            <a:off x="376238" y="6477000"/>
            <a:ext cx="4016375" cy="201260"/>
          </a:xfrm>
          <a:prstGeom prst="rect">
            <a:avLst/>
          </a:prstGeom>
          <a:noFill/>
        </p:spPr>
        <p:txBody>
          <a:bodyPr wrap="square" lIns="0" tIns="0" rIns="0" bIns="0" rtlCol="0">
            <a:spAutoFit/>
          </a:bodyPr>
          <a:lstStyle/>
          <a:p>
            <a:pPr marL="0" indent="0">
              <a:spcBef>
                <a:spcPts val="600"/>
              </a:spcBef>
              <a:buSzPct val="100000"/>
              <a:buFont typeface="Arial"/>
              <a:buNone/>
            </a:pPr>
            <a:r>
              <a:rPr lang="en-US" sz="650" noProof="0" dirty="0">
                <a:solidFill>
                  <a:schemeClr val="bg1"/>
                </a:solidFill>
              </a:rPr>
              <a:t>Member firms and DTTL: Insert appropriate copyright</a:t>
            </a:r>
            <a:br>
              <a:rPr lang="en-US" sz="650" noProof="0" dirty="0">
                <a:solidFill>
                  <a:schemeClr val="bg1"/>
                </a:solidFill>
              </a:rPr>
            </a:br>
            <a:r>
              <a:rPr lang="en-US" sz="650" noProof="0" dirty="0">
                <a:solidFill>
                  <a:schemeClr val="bg1"/>
                </a:solidFill>
              </a:rPr>
              <a:t>[To edit, click View &gt; Slide Master &gt; Slide Master]</a:t>
            </a:r>
          </a:p>
        </p:txBody>
      </p:sp>
      <p:sp>
        <p:nvSpPr>
          <p:cNvPr id="12" name="TextBox 11"/>
          <p:cNvSpPr txBox="1"/>
          <p:nvPr userDrawn="1"/>
        </p:nvSpPr>
        <p:spPr>
          <a:xfrm>
            <a:off x="8536782" y="6477000"/>
            <a:ext cx="230981" cy="100027"/>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650" noProof="0" smtClean="0">
                <a:solidFill>
                  <a:schemeClr val="bg1"/>
                </a:solidFill>
              </a:rPr>
              <a:pPr marL="0" indent="0" algn="r">
                <a:spcBef>
                  <a:spcPts val="6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val="1272371442"/>
      </p:ext>
    </p:extLst>
  </p:cSld>
  <p:clrMapOvr>
    <a:masterClrMapping/>
  </p:clrMapOvr>
  <p:transition>
    <p:fade/>
  </p:transition>
  <p:extLst mod="1">
    <p:ext uri="{DCECCB84-F9BA-43D5-87BE-67443E8EF086}">
      <p15:sldGuideLst xmlns:p15="http://schemas.microsoft.com/office/powerpoint/2012/main">
        <p15:guide id="1"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 Deloitte black">
    <p:bg bwMode="gray">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76238" y="1705669"/>
            <a:ext cx="7905750"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376238" y="3429000"/>
            <a:ext cx="7905750" cy="1566532"/>
          </a:xfrm>
        </p:spPr>
        <p:txBody>
          <a:bodyPr lIns="0" tIns="0" rIns="0" bIns="0">
            <a:noAutofit/>
          </a:bodyPr>
          <a:lstStyle>
            <a:lvl1pPr marL="0" indent="0">
              <a:lnSpc>
                <a:spcPct val="95000"/>
              </a:lnSpc>
              <a:spcAft>
                <a:spcPts val="0"/>
              </a:spcAft>
              <a:buNone/>
              <a:defRPr sz="385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10" name="TextBox 9"/>
          <p:cNvSpPr txBox="1"/>
          <p:nvPr userDrawn="1"/>
        </p:nvSpPr>
        <p:spPr>
          <a:xfrm>
            <a:off x="4751388" y="6477000"/>
            <a:ext cx="367242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US" sz="650" noProof="0" dirty="0">
                <a:solidFill>
                  <a:schemeClr val="bg1"/>
                </a:solidFill>
              </a:rPr>
              <a:t>Presentation title</a:t>
            </a:r>
            <a:br>
              <a:rPr lang="en-US" sz="650" noProof="0" dirty="0">
                <a:solidFill>
                  <a:schemeClr val="bg1"/>
                </a:solidFill>
              </a:rPr>
            </a:br>
            <a:r>
              <a:rPr lang="en-US" sz="650" noProof="0" dirty="0">
                <a:solidFill>
                  <a:schemeClr val="bg1"/>
                </a:solidFill>
              </a:rPr>
              <a:t>[To edit, click View &gt; Slide Master &gt; Slide Master]</a:t>
            </a:r>
          </a:p>
        </p:txBody>
      </p:sp>
      <p:sp>
        <p:nvSpPr>
          <p:cNvPr id="11" name="TextBox 10"/>
          <p:cNvSpPr txBox="1"/>
          <p:nvPr userDrawn="1"/>
        </p:nvSpPr>
        <p:spPr>
          <a:xfrm>
            <a:off x="376238" y="6477000"/>
            <a:ext cx="4016375" cy="201260"/>
          </a:xfrm>
          <a:prstGeom prst="rect">
            <a:avLst/>
          </a:prstGeom>
          <a:noFill/>
        </p:spPr>
        <p:txBody>
          <a:bodyPr wrap="square" lIns="0" tIns="0" rIns="0" bIns="0" rtlCol="0">
            <a:spAutoFit/>
          </a:bodyPr>
          <a:lstStyle/>
          <a:p>
            <a:pPr marL="0" indent="0">
              <a:spcBef>
                <a:spcPts val="600"/>
              </a:spcBef>
              <a:buSzPct val="100000"/>
              <a:buFont typeface="Arial"/>
              <a:buNone/>
            </a:pPr>
            <a:r>
              <a:rPr lang="en-US" sz="650" noProof="0" dirty="0">
                <a:solidFill>
                  <a:schemeClr val="bg1"/>
                </a:solidFill>
              </a:rPr>
              <a:t>Member firms and DTTL: Insert appropriate copyright</a:t>
            </a:r>
            <a:br>
              <a:rPr lang="en-US" sz="650" noProof="0" dirty="0">
                <a:solidFill>
                  <a:schemeClr val="bg1"/>
                </a:solidFill>
              </a:rPr>
            </a:br>
            <a:r>
              <a:rPr lang="en-US" sz="650" noProof="0" dirty="0">
                <a:solidFill>
                  <a:schemeClr val="bg1"/>
                </a:solidFill>
              </a:rPr>
              <a:t>[To edit, click View &gt; Slide Master &gt; Slide Master]</a:t>
            </a:r>
          </a:p>
        </p:txBody>
      </p:sp>
      <p:sp>
        <p:nvSpPr>
          <p:cNvPr id="12" name="TextBox 11"/>
          <p:cNvSpPr txBox="1"/>
          <p:nvPr userDrawn="1"/>
        </p:nvSpPr>
        <p:spPr>
          <a:xfrm>
            <a:off x="8536782" y="6477000"/>
            <a:ext cx="230981" cy="100027"/>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US" sz="650" noProof="0" smtClean="0">
                <a:solidFill>
                  <a:schemeClr val="bg1"/>
                </a:solidFill>
              </a:rPr>
              <a:pPr marL="0" indent="0" algn="r">
                <a:spcBef>
                  <a:spcPts val="6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val="1936978992"/>
      </p:ext>
    </p:extLst>
  </p:cSld>
  <p:clrMapOvr>
    <a:masterClrMapping/>
  </p:clrMapOvr>
  <p:transition>
    <p:fade/>
  </p:transition>
  <p:extLst mod="1">
    <p:ext uri="{DCECCB84-F9BA-43D5-87BE-67443E8EF086}">
      <p15:sldGuideLst xmlns:p15="http://schemas.microsoft.com/office/powerpoint/2012/main">
        <p15:guide id="1"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vmlDrawing" Target="../drawings/vmlDrawing1.v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43"/>
            </p:custDataLst>
            <p:extLst>
              <p:ext uri="{D42A27DB-BD31-4B8C-83A1-F6EECF244321}">
                <p14:modId xmlns:p14="http://schemas.microsoft.com/office/powerpoint/2010/main" val="16689181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26" name="think-cell Slide" r:id="rId44" imgW="270" imgH="270" progId="TCLayout.ActiveDocument.1">
                  <p:embed/>
                </p:oleObj>
              </mc:Choice>
              <mc:Fallback>
                <p:oleObj name="think-cell Slide" r:id="rId44" imgW="270" imgH="270" progId="TCLayout.ActiveDocument.1">
                  <p:embed/>
                  <p:pic>
                    <p:nvPicPr>
                      <p:cNvPr id="4" name="Object 3" hidden="1"/>
                      <p:cNvPicPr/>
                      <p:nvPr/>
                    </p:nvPicPr>
                    <p:blipFill>
                      <a:blip r:embed="rId45"/>
                      <a:stretch>
                        <a:fillRect/>
                      </a:stretch>
                    </p:blipFill>
                    <p:spPr>
                      <a:xfrm>
                        <a:off x="1588" y="1588"/>
                        <a:ext cx="1587" cy="1587"/>
                      </a:xfrm>
                      <a:prstGeom prst="rect">
                        <a:avLst/>
                      </a:prstGeom>
                    </p:spPr>
                  </p:pic>
                </p:oleObj>
              </mc:Fallback>
            </mc:AlternateContent>
          </a:graphicData>
        </a:graphic>
      </p:graphicFrame>
      <p:sp>
        <p:nvSpPr>
          <p:cNvPr id="2" name="Title Placeholder 1"/>
          <p:cNvSpPr>
            <a:spLocks noGrp="1"/>
          </p:cNvSpPr>
          <p:nvPr>
            <p:ph type="title"/>
          </p:nvPr>
        </p:nvSpPr>
        <p:spPr bwMode="gray">
          <a:xfrm>
            <a:off x="376238" y="317501"/>
            <a:ext cx="8391525" cy="692150"/>
          </a:xfrm>
          <a:prstGeom prst="rect">
            <a:avLst/>
          </a:prstGeom>
        </p:spPr>
        <p:txBody>
          <a:bodyPr vert="horz" lIns="0" tIns="0" rIns="0" bIns="0" rtlCol="0" anchor="t" anchorCtr="0">
            <a:noAutofit/>
          </a:bodyPr>
          <a:lstStyle/>
          <a:p>
            <a:r>
              <a:rPr lang="en-US" noProof="0"/>
              <a:t>Click to edit Master title style</a:t>
            </a:r>
            <a:endParaRPr lang="en-US" noProof="0" dirty="0"/>
          </a:p>
        </p:txBody>
      </p:sp>
      <p:sp>
        <p:nvSpPr>
          <p:cNvPr id="15" name="TextBox 14"/>
          <p:cNvSpPr txBox="1"/>
          <p:nvPr userDrawn="1"/>
        </p:nvSpPr>
        <p:spPr>
          <a:xfrm>
            <a:off x="4751388" y="6476999"/>
            <a:ext cx="3672420" cy="200055"/>
          </a:xfrm>
          <a:prstGeom prst="rect">
            <a:avLst/>
          </a:prstGeom>
          <a:noFill/>
        </p:spPr>
        <p:txBody>
          <a:bodyPr wrap="square" lIns="0" tIns="0" rIns="0" bIns="0" rtlCol="0">
            <a:noAutofit/>
          </a:bodyPr>
          <a:lstStyle/>
          <a:p>
            <a:pPr marL="0" indent="0" algn="r">
              <a:spcBef>
                <a:spcPts val="0"/>
              </a:spcBef>
              <a:buSzPct val="100000"/>
              <a:buFont typeface="Arial"/>
              <a:buNone/>
            </a:pPr>
            <a:r>
              <a:rPr lang="es-CO" sz="650" noProof="0" dirty="0">
                <a:solidFill>
                  <a:schemeClr val="tx1"/>
                </a:solidFill>
              </a:rPr>
              <a:t>Desafíos y oportunidades</a:t>
            </a:r>
          </a:p>
          <a:p>
            <a:pPr marL="0" indent="0" algn="r">
              <a:spcBef>
                <a:spcPts val="0"/>
              </a:spcBef>
              <a:buSzPct val="100000"/>
              <a:buFont typeface="Arial"/>
              <a:buNone/>
            </a:pPr>
            <a:r>
              <a:rPr lang="es-CO" sz="650" noProof="0" dirty="0">
                <a:solidFill>
                  <a:schemeClr val="tx1"/>
                </a:solidFill>
              </a:rPr>
              <a:t>en infraestructura para la integración regional</a:t>
            </a:r>
          </a:p>
          <a:p>
            <a:pPr marL="0" indent="0" algn="r">
              <a:spcBef>
                <a:spcPts val="0"/>
              </a:spcBef>
              <a:buSzPct val="100000"/>
              <a:buFont typeface="Arial"/>
              <a:buNone/>
            </a:pPr>
            <a:r>
              <a:rPr lang="es-CO" sz="650" noProof="0" dirty="0">
                <a:solidFill>
                  <a:schemeClr val="tx1"/>
                </a:solidFill>
              </a:rPr>
              <a:t>de América Latina y el Caribe</a:t>
            </a:r>
            <a:endParaRPr lang="en-US" sz="650" noProof="0" dirty="0">
              <a:solidFill>
                <a:schemeClr val="tx1"/>
              </a:solidFill>
            </a:endParaRPr>
          </a:p>
        </p:txBody>
      </p:sp>
      <p:sp>
        <p:nvSpPr>
          <p:cNvPr id="18" name="TextBox 17"/>
          <p:cNvSpPr txBox="1"/>
          <p:nvPr userDrawn="1"/>
        </p:nvSpPr>
        <p:spPr>
          <a:xfrm>
            <a:off x="376237" y="6477000"/>
            <a:ext cx="4016376" cy="201260"/>
          </a:xfrm>
          <a:prstGeom prst="rect">
            <a:avLst/>
          </a:prstGeom>
          <a:noFill/>
        </p:spPr>
        <p:txBody>
          <a:bodyPr wrap="square" lIns="0" tIns="0" rIns="0" bIns="0" rtlCol="0">
            <a:noAutofit/>
          </a:bodyPr>
          <a:lstStyle/>
          <a:p>
            <a:pPr marL="0" indent="0">
              <a:spcBef>
                <a:spcPts val="600"/>
              </a:spcBef>
              <a:buSzPct val="100000"/>
              <a:buFont typeface="Arial"/>
              <a:buNone/>
            </a:pPr>
            <a:r>
              <a:rPr lang="en-US" sz="650" noProof="0" dirty="0">
                <a:solidFill>
                  <a:schemeClr val="tx1"/>
                </a:solidFill>
              </a:rPr>
              <a:t>Deloitte 2017</a:t>
            </a:r>
          </a:p>
        </p:txBody>
      </p:sp>
      <p:sp>
        <p:nvSpPr>
          <p:cNvPr id="19" name="Text Placeholder 18"/>
          <p:cNvSpPr>
            <a:spLocks noGrp="1"/>
          </p:cNvSpPr>
          <p:nvPr>
            <p:ph type="body" idx="1"/>
          </p:nvPr>
        </p:nvSpPr>
        <p:spPr>
          <a:xfrm>
            <a:off x="376237" y="1665289"/>
            <a:ext cx="8391525" cy="4716462"/>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3" name="TextBox 2"/>
          <p:cNvSpPr txBox="1"/>
          <p:nvPr userDrawn="1"/>
        </p:nvSpPr>
        <p:spPr>
          <a:xfrm>
            <a:off x="8536782" y="6477000"/>
            <a:ext cx="230981" cy="100027"/>
          </a:xfrm>
          <a:prstGeom prst="rect">
            <a:avLst/>
          </a:prstGeom>
          <a:noFill/>
        </p:spPr>
        <p:txBody>
          <a:bodyPr wrap="square" lIns="0" tIns="0" rIns="0" bIns="0" rtlCol="0">
            <a:noAutofit/>
          </a:bodyPr>
          <a:lstStyle/>
          <a:p>
            <a:pPr marL="0" indent="0" algn="r">
              <a:spcBef>
                <a:spcPts val="600"/>
              </a:spcBef>
              <a:buSzPct val="100000"/>
              <a:buFont typeface="Arial"/>
              <a:buNone/>
            </a:pPr>
            <a:fld id="{C58DF478-B544-4ED8-9ED4-6A2648E2D233}" type="slidenum">
              <a:rPr lang="en-US" sz="650" noProof="0" smtClean="0">
                <a:solidFill>
                  <a:schemeClr val="tx1"/>
                </a:solidFill>
              </a:rPr>
              <a:pPr marL="0" indent="0" algn="r">
                <a:spcBef>
                  <a:spcPts val="600"/>
                </a:spcBef>
                <a:buSzPct val="100000"/>
                <a:buFont typeface="Arial"/>
                <a:buNone/>
              </a:pPr>
              <a:t>‹#›</a:t>
            </a:fld>
            <a:endParaRPr lang="en-US" sz="650" noProof="0" dirty="0">
              <a:solidFill>
                <a:schemeClr val="tx1"/>
              </a:solidFill>
            </a:endParaRP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56" r:id="rId3"/>
    <p:sldLayoutId id="2147483755" r:id="rId4"/>
    <p:sldLayoutId id="2147483703" r:id="rId5"/>
    <p:sldLayoutId id="2147483704" r:id="rId6"/>
    <p:sldLayoutId id="2147483705" r:id="rId7"/>
    <p:sldLayoutId id="2147483706" r:id="rId8"/>
    <p:sldLayoutId id="2147483707" r:id="rId9"/>
    <p:sldLayoutId id="2147483713" r:id="rId10"/>
    <p:sldLayoutId id="2147483708" r:id="rId11"/>
    <p:sldLayoutId id="2147483710" r:id="rId12"/>
    <p:sldLayoutId id="2147483754" r:id="rId13"/>
    <p:sldLayoutId id="2147483711" r:id="rId14"/>
    <p:sldLayoutId id="2147483753" r:id="rId15"/>
    <p:sldLayoutId id="2147483679" r:id="rId16"/>
    <p:sldLayoutId id="2147483712" r:id="rId17"/>
    <p:sldLayoutId id="2147483678" r:id="rId18"/>
    <p:sldLayoutId id="2147483681" r:id="rId19"/>
    <p:sldLayoutId id="2147483735" r:id="rId20"/>
    <p:sldLayoutId id="2147483699" r:id="rId21"/>
    <p:sldLayoutId id="2147483714" r:id="rId22"/>
    <p:sldLayoutId id="2147483697" r:id="rId23"/>
    <p:sldLayoutId id="2147483715" r:id="rId24"/>
    <p:sldLayoutId id="2147483716" r:id="rId25"/>
    <p:sldLayoutId id="2147483717" r:id="rId26"/>
    <p:sldLayoutId id="2147483718" r:id="rId27"/>
    <p:sldLayoutId id="2147483728" r:id="rId28"/>
    <p:sldLayoutId id="2147483720" r:id="rId29"/>
    <p:sldLayoutId id="2147483721" r:id="rId30"/>
    <p:sldLayoutId id="2147483722" r:id="rId31"/>
    <p:sldLayoutId id="2147483695" r:id="rId32"/>
    <p:sldLayoutId id="2147483751" r:id="rId33"/>
    <p:sldLayoutId id="2147483724" r:id="rId34"/>
    <p:sldLayoutId id="2147483725" r:id="rId35"/>
    <p:sldLayoutId id="2147483726" r:id="rId36"/>
    <p:sldLayoutId id="2147483727" r:id="rId37"/>
    <p:sldLayoutId id="2147483698" r:id="rId38"/>
    <p:sldLayoutId id="2147483752" r:id="rId39"/>
    <p:sldLayoutId id="2147483696" r:id="rId40"/>
  </p:sldLayoutIdLst>
  <p:transition>
    <p:fade/>
  </p:transition>
  <p:hf hdr="0" dt="0"/>
  <p:txStyles>
    <p:titleStyle>
      <a:lvl1pPr algn="l" defTabSz="914400" rtl="0" eaLnBrk="1" latinLnBrk="0" hangingPunct="1">
        <a:spcBef>
          <a:spcPct val="0"/>
        </a:spcBef>
        <a:buNone/>
        <a:defRPr sz="2000" kern="1200">
          <a:solidFill>
            <a:schemeClr val="tx1"/>
          </a:solidFill>
          <a:latin typeface="+mj-lt"/>
          <a:ea typeface="+mj-ea"/>
          <a:cs typeface="+mj-cs"/>
        </a:defRPr>
      </a:lvl1pPr>
    </p:titleStyle>
    <p:bodyStyle>
      <a:lvl1pPr marL="0" indent="0" algn="l" defTabSz="914400" rtl="0" eaLnBrk="1" latinLnBrk="0" hangingPunct="1">
        <a:spcBef>
          <a:spcPts val="0"/>
        </a:spcBef>
        <a:spcAft>
          <a:spcPts val="1000"/>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914400" rtl="0" eaLnBrk="1" latinLnBrk="0" hangingPunct="1">
        <a:spcBef>
          <a:spcPts val="0"/>
        </a:spcBef>
        <a:spcAft>
          <a:spcPts val="1000"/>
        </a:spcAft>
        <a:buClrTx/>
        <a:buSzPct val="100000"/>
        <a:buFont typeface="Arial"/>
        <a:buNone/>
        <a:defRPr lang="en-US" sz="1200" b="1" kern="1200" dirty="0" smtClean="0">
          <a:solidFill>
            <a:schemeClr val="tx1"/>
          </a:solidFill>
          <a:latin typeface="+mn-lt"/>
          <a:ea typeface="+mn-ea"/>
          <a:cs typeface="+mn-cs"/>
        </a:defRPr>
      </a:lvl2pPr>
      <a:lvl3pPr marL="176400" indent="-176400" algn="l" defTabSz="914400" rtl="0" eaLnBrk="1" latinLnBrk="0" hangingPunct="1">
        <a:spcBef>
          <a:spcPts val="0"/>
        </a:spcBef>
        <a:spcAft>
          <a:spcPts val="1000"/>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356400" indent="-176400" algn="l" defTabSz="914400" rtl="0" eaLnBrk="1" latinLnBrk="0" hangingPunct="1">
        <a:spcBef>
          <a:spcPts val="0"/>
        </a:spcBef>
        <a:spcAft>
          <a:spcPts val="1000"/>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532800" indent="-176400" algn="l" defTabSz="798513" rtl="0" eaLnBrk="1" latinLnBrk="0" hangingPunct="1">
        <a:spcBef>
          <a:spcPts val="0"/>
        </a:spcBef>
        <a:spcAft>
          <a:spcPts val="1000"/>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34" userDrawn="1">
          <p15:clr>
            <a:srgbClr val="F26B43"/>
          </p15:clr>
        </p15:guide>
        <p15:guide id="2" orient="horz" pos="2160" userDrawn="1">
          <p15:clr>
            <a:srgbClr val="F26B43"/>
          </p15:clr>
        </p15:guide>
        <p15:guide id="3" orient="horz" pos="4020" userDrawn="1">
          <p15:clr>
            <a:srgbClr val="F26B43"/>
          </p15:clr>
        </p15:guide>
        <p15:guide id="4" pos="237" userDrawn="1">
          <p15:clr>
            <a:srgbClr val="F26B43"/>
          </p15:clr>
        </p15:guide>
        <p15:guide id="5" pos="5523" userDrawn="1">
          <p15:clr>
            <a:srgbClr val="F26B43"/>
          </p15:clr>
        </p15:guide>
        <p15:guide id="6" orient="horz" pos="1071" userDrawn="1">
          <p15:clr>
            <a:srgbClr val="F26B43"/>
          </p15:clr>
        </p15:guide>
        <p15:guide id="7" orient="horz" pos="200" userDrawn="1">
          <p15:clr>
            <a:srgbClr val="F26B43"/>
          </p15:clr>
        </p15:guide>
        <p15:guide id="8" orient="horz" pos="4080" userDrawn="1">
          <p15:clr>
            <a:srgbClr val="F26B43"/>
          </p15:clr>
        </p15:guide>
        <p15:guide id="10" pos="3721" userDrawn="1">
          <p15:clr>
            <a:srgbClr val="F26B43"/>
          </p15:clr>
        </p15:guide>
        <p15:guide id="11" orient="horz" pos="236" userDrawn="1">
          <p15:clr>
            <a:srgbClr val="F26B43"/>
          </p15:clr>
        </p15:guide>
        <p15:guide id="12" pos="1022" userDrawn="1">
          <p15:clr>
            <a:srgbClr val="F26B43"/>
          </p15:clr>
        </p15:guide>
        <p15:guide id="13" pos="1137" userDrawn="1">
          <p15:clr>
            <a:srgbClr val="F26B43"/>
          </p15:clr>
        </p15:guide>
        <p15:guide id="14" pos="1920" userDrawn="1">
          <p15:clr>
            <a:srgbClr val="F26B43"/>
          </p15:clr>
        </p15:guide>
        <p15:guide id="15" pos="2033" userDrawn="1">
          <p15:clr>
            <a:srgbClr val="F26B43"/>
          </p15:clr>
        </p15:guide>
        <p15:guide id="16" pos="4620" userDrawn="1">
          <p15:clr>
            <a:srgbClr val="F26B43"/>
          </p15:clr>
        </p15:guide>
        <p15:guide id="17" pos="2823" userDrawn="1">
          <p15:clr>
            <a:srgbClr val="F26B43"/>
          </p15:clr>
        </p15:guide>
        <p15:guide id="18" pos="2937" userDrawn="1">
          <p15:clr>
            <a:srgbClr val="F26B43"/>
          </p15:clr>
        </p15:guide>
        <p15:guide id="19" pos="2880" userDrawn="1">
          <p15:clr>
            <a:srgbClr val="F26B43"/>
          </p15:clr>
        </p15:guide>
        <p15:guide id="20" pos="4734" userDrawn="1">
          <p15:clr>
            <a:srgbClr val="F26B43"/>
          </p15:clr>
        </p15:guide>
        <p15:guide id="21" orient="horz" pos="1049" userDrawn="1">
          <p15:clr>
            <a:srgbClr val="F26B43"/>
          </p15:clr>
        </p15:guide>
        <p15:guide id="22" orient="horz" pos="6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7.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7.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7.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8" Type="http://schemas.openxmlformats.org/officeDocument/2006/relationships/image" Target="../media/image34.tiff"/><Relationship Id="rId3" Type="http://schemas.openxmlformats.org/officeDocument/2006/relationships/image" Target="../media/image29.tiff"/><Relationship Id="rId7" Type="http://schemas.openxmlformats.org/officeDocument/2006/relationships/image" Target="../media/image33.tiff"/><Relationship Id="rId2" Type="http://schemas.openxmlformats.org/officeDocument/2006/relationships/image" Target="../media/image28.tiff"/><Relationship Id="rId1" Type="http://schemas.openxmlformats.org/officeDocument/2006/relationships/slideLayout" Target="../slideLayouts/slideLayout32.xml"/><Relationship Id="rId6" Type="http://schemas.openxmlformats.org/officeDocument/2006/relationships/image" Target="../media/image32.tiff"/><Relationship Id="rId5" Type="http://schemas.openxmlformats.org/officeDocument/2006/relationships/image" Target="../media/image31.tiff"/><Relationship Id="rId10" Type="http://schemas.openxmlformats.org/officeDocument/2006/relationships/image" Target="../media/image36.tiff"/><Relationship Id="rId4" Type="http://schemas.openxmlformats.org/officeDocument/2006/relationships/image" Target="../media/image30.tiff"/><Relationship Id="rId9" Type="http://schemas.openxmlformats.org/officeDocument/2006/relationships/image" Target="../media/image35.tiff"/></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32.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image" Target="../media/image39.pn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32.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hyperlink" Target="mailto:ppuigpeyc@deloitte.com" TargetMode="Externa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7.xml"/><Relationship Id="rId5" Type="http://schemas.openxmlformats.org/officeDocument/2006/relationships/image" Target="../media/image12.emf"/><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7.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7.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7.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p:txBody>
          <a:bodyPr/>
          <a:lstStyle/>
          <a:p>
            <a:r>
              <a:rPr lang="en-US" dirty="0"/>
              <a:t>El </a:t>
            </a:r>
            <a:r>
              <a:rPr lang="en-US" dirty="0" err="1"/>
              <a:t>Caso</a:t>
            </a:r>
            <a:r>
              <a:rPr lang="en-US" dirty="0"/>
              <a:t> del Sistema </a:t>
            </a:r>
            <a:r>
              <a:rPr lang="en-US" dirty="0" err="1"/>
              <a:t>Integrado</a:t>
            </a:r>
            <a:r>
              <a:rPr lang="en-US" dirty="0"/>
              <a:t> de </a:t>
            </a:r>
            <a:r>
              <a:rPr lang="en-US" dirty="0" err="1"/>
              <a:t>Transporte</a:t>
            </a:r>
            <a:r>
              <a:rPr lang="en-US" dirty="0"/>
              <a:t> </a:t>
            </a:r>
            <a:r>
              <a:rPr lang="en-US" dirty="0" err="1"/>
              <a:t>Público</a:t>
            </a:r>
            <a:r>
              <a:rPr lang="en-US" dirty="0"/>
              <a:t> (SITP) de Bogotá</a:t>
            </a:r>
          </a:p>
          <a:p>
            <a:pPr lvl="1">
              <a:spcAft>
                <a:spcPts val="0"/>
              </a:spcAft>
            </a:pPr>
            <a:r>
              <a:rPr lang="es-ES" dirty="0"/>
              <a:t>Taller sobre financiamiento del transporte público</a:t>
            </a:r>
          </a:p>
          <a:p>
            <a:pPr lvl="1">
              <a:spcAft>
                <a:spcPts val="0"/>
              </a:spcAft>
            </a:pPr>
            <a:r>
              <a:rPr lang="en-US" dirty="0" err="1"/>
              <a:t>Retos</a:t>
            </a:r>
            <a:r>
              <a:rPr lang="en-US" dirty="0"/>
              <a:t> y </a:t>
            </a:r>
            <a:r>
              <a:rPr lang="en-US" dirty="0" err="1"/>
              <a:t>oportunidades</a:t>
            </a:r>
            <a:endParaRPr lang="en-US" noProof="0" dirty="0"/>
          </a:p>
        </p:txBody>
      </p:sp>
      <p:sp>
        <p:nvSpPr>
          <p:cNvPr id="5" name="Text Placeholder 4"/>
          <p:cNvSpPr>
            <a:spLocks noGrp="1"/>
          </p:cNvSpPr>
          <p:nvPr>
            <p:ph type="body" sz="quarter" idx="10"/>
          </p:nvPr>
        </p:nvSpPr>
        <p:spPr/>
        <p:txBody>
          <a:bodyPr/>
          <a:lstStyle/>
          <a:p>
            <a:r>
              <a:rPr lang="en-US" noProof="0" dirty="0"/>
              <a:t>Pedro Puig-Pey / DELOITTE </a:t>
            </a:r>
          </a:p>
          <a:p>
            <a:r>
              <a:rPr lang="en-US" noProof="0" dirty="0"/>
              <a:t>Panama 4-5 de Mayo 2017</a:t>
            </a:r>
          </a:p>
        </p:txBody>
      </p:sp>
      <p:pic>
        <p:nvPicPr>
          <p:cNvPr id="10" name="Picture 9"/>
          <p:cNvPicPr>
            <a:picLocks noChangeAspect="1"/>
          </p:cNvPicPr>
          <p:nvPr/>
        </p:nvPicPr>
        <p:blipFill>
          <a:blip r:embed="rId3"/>
          <a:stretch>
            <a:fillRect/>
          </a:stretch>
        </p:blipFill>
        <p:spPr>
          <a:xfrm>
            <a:off x="2474118" y="224468"/>
            <a:ext cx="4419601" cy="4504703"/>
          </a:xfrm>
          <a:prstGeom prst="rect">
            <a:avLst/>
          </a:prstGeom>
        </p:spPr>
      </p:pic>
      <p:pic>
        <p:nvPicPr>
          <p:cNvPr id="2" name="Picture 1"/>
          <p:cNvPicPr>
            <a:picLocks noChangeAspect="1"/>
          </p:cNvPicPr>
          <p:nvPr/>
        </p:nvPicPr>
        <p:blipFill>
          <a:blip r:embed="rId4"/>
          <a:stretch>
            <a:fillRect/>
          </a:stretch>
        </p:blipFill>
        <p:spPr>
          <a:xfrm>
            <a:off x="6551804" y="3720483"/>
            <a:ext cx="2057143" cy="428571"/>
          </a:xfrm>
          <a:prstGeom prst="rect">
            <a:avLst/>
          </a:prstGeom>
        </p:spPr>
      </p:pic>
      <p:pic>
        <p:nvPicPr>
          <p:cNvPr id="3" name="Picture 2"/>
          <p:cNvPicPr>
            <a:picLocks noChangeAspect="1"/>
          </p:cNvPicPr>
          <p:nvPr/>
        </p:nvPicPr>
        <p:blipFill>
          <a:blip r:embed="rId5"/>
          <a:stretch>
            <a:fillRect/>
          </a:stretch>
        </p:blipFill>
        <p:spPr>
          <a:xfrm>
            <a:off x="6551804" y="4241136"/>
            <a:ext cx="2371429" cy="400000"/>
          </a:xfrm>
          <a:prstGeom prst="rect">
            <a:avLst/>
          </a:prstGeom>
        </p:spPr>
      </p:pic>
      <p:pic>
        <p:nvPicPr>
          <p:cNvPr id="6" name="Picture 5"/>
          <p:cNvPicPr>
            <a:picLocks noChangeAspect="1"/>
          </p:cNvPicPr>
          <p:nvPr/>
        </p:nvPicPr>
        <p:blipFill>
          <a:blip r:embed="rId6"/>
          <a:stretch>
            <a:fillRect/>
          </a:stretch>
        </p:blipFill>
        <p:spPr>
          <a:xfrm>
            <a:off x="6551804" y="4733218"/>
            <a:ext cx="1952381" cy="438095"/>
          </a:xfrm>
          <a:prstGeom prst="rect">
            <a:avLst/>
          </a:prstGeom>
        </p:spPr>
      </p:pic>
      <p:pic>
        <p:nvPicPr>
          <p:cNvPr id="7" name="Picture 6"/>
          <p:cNvPicPr>
            <a:picLocks noChangeAspect="1"/>
          </p:cNvPicPr>
          <p:nvPr/>
        </p:nvPicPr>
        <p:blipFill>
          <a:blip r:embed="rId7"/>
          <a:stretch>
            <a:fillRect/>
          </a:stretch>
        </p:blipFill>
        <p:spPr>
          <a:xfrm>
            <a:off x="6551804" y="5263395"/>
            <a:ext cx="1314286" cy="752381"/>
          </a:xfrm>
          <a:prstGeom prst="rect">
            <a:avLst/>
          </a:prstGeom>
        </p:spPr>
      </p:pic>
      <p:pic>
        <p:nvPicPr>
          <p:cNvPr id="8" name="Picture 7"/>
          <p:cNvPicPr>
            <a:picLocks noChangeAspect="1"/>
          </p:cNvPicPr>
          <p:nvPr/>
        </p:nvPicPr>
        <p:blipFill>
          <a:blip r:embed="rId8"/>
          <a:stretch>
            <a:fillRect/>
          </a:stretch>
        </p:blipFill>
        <p:spPr>
          <a:xfrm>
            <a:off x="6551803" y="6107858"/>
            <a:ext cx="1077351" cy="572342"/>
          </a:xfrm>
          <a:prstGeom prst="rect">
            <a:avLst/>
          </a:prstGeom>
        </p:spPr>
      </p:pic>
    </p:spTree>
    <p:extLst>
      <p:ext uri="{BB962C8B-B14F-4D97-AF65-F5344CB8AC3E}">
        <p14:creationId xmlns:p14="http://schemas.microsoft.com/office/powerpoint/2010/main" val="2667182231"/>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err="1"/>
              <a:t>Transmilenio</a:t>
            </a:r>
            <a:r>
              <a:rPr lang="en-US" noProof="0" dirty="0"/>
              <a:t> y el SITP</a:t>
            </a:r>
          </a:p>
        </p:txBody>
      </p:sp>
      <p:sp>
        <p:nvSpPr>
          <p:cNvPr id="25" name="Text Placeholder 24"/>
          <p:cNvSpPr>
            <a:spLocks noGrp="1"/>
          </p:cNvSpPr>
          <p:nvPr>
            <p:ph type="body" sz="quarter" idx="13"/>
          </p:nvPr>
        </p:nvSpPr>
        <p:spPr/>
        <p:txBody>
          <a:bodyPr/>
          <a:lstStyle/>
          <a:p>
            <a:r>
              <a:rPr lang="en-US" noProof="0" dirty="0" err="1"/>
              <a:t>Tarifa</a:t>
            </a:r>
            <a:r>
              <a:rPr lang="en-US" noProof="0" dirty="0"/>
              <a:t> al Usuario y </a:t>
            </a:r>
            <a:r>
              <a:rPr lang="en-US" noProof="0" dirty="0" err="1"/>
              <a:t>tarifa</a:t>
            </a:r>
            <a:r>
              <a:rPr lang="en-US" noProof="0" dirty="0"/>
              <a:t> </a:t>
            </a:r>
            <a:r>
              <a:rPr lang="en-US" noProof="0" dirty="0" err="1"/>
              <a:t>técnica</a:t>
            </a:r>
            <a:endParaRPr lang="en-US" noProof="0" dirty="0"/>
          </a:p>
        </p:txBody>
      </p:sp>
      <p:pic>
        <p:nvPicPr>
          <p:cNvPr id="4" name="Picture 3"/>
          <p:cNvPicPr>
            <a:picLocks noChangeAspect="1"/>
          </p:cNvPicPr>
          <p:nvPr/>
        </p:nvPicPr>
        <p:blipFill>
          <a:blip r:embed="rId3"/>
          <a:stretch>
            <a:fillRect/>
          </a:stretch>
        </p:blipFill>
        <p:spPr>
          <a:xfrm>
            <a:off x="376235" y="3727857"/>
            <a:ext cx="4608439" cy="2133382"/>
          </a:xfrm>
          <a:prstGeom prst="rect">
            <a:avLst/>
          </a:prstGeom>
        </p:spPr>
      </p:pic>
      <p:sp>
        <p:nvSpPr>
          <p:cNvPr id="8" name="TextBox 7"/>
          <p:cNvSpPr txBox="1"/>
          <p:nvPr/>
        </p:nvSpPr>
        <p:spPr>
          <a:xfrm>
            <a:off x="376235" y="3493264"/>
            <a:ext cx="2228343" cy="169277"/>
          </a:xfrm>
          <a:prstGeom prst="rect">
            <a:avLst/>
          </a:prstGeom>
          <a:noFill/>
        </p:spPr>
        <p:txBody>
          <a:bodyPr wrap="square" lIns="0" tIns="0" rIns="0" bIns="0" rtlCol="0">
            <a:spAutoFit/>
          </a:bodyPr>
          <a:lstStyle/>
          <a:p>
            <a:pPr>
              <a:spcBef>
                <a:spcPts val="600"/>
              </a:spcBef>
              <a:buSzPct val="100000"/>
            </a:pPr>
            <a:r>
              <a:rPr lang="es-CO" sz="1100" b="1" dirty="0">
                <a:solidFill>
                  <a:srgbClr val="313131"/>
                </a:solidFill>
              </a:rPr>
              <a:t>Servicio zonal</a:t>
            </a:r>
          </a:p>
        </p:txBody>
      </p:sp>
      <p:sp>
        <p:nvSpPr>
          <p:cNvPr id="10" name="TextBox 9"/>
          <p:cNvSpPr txBox="1"/>
          <p:nvPr/>
        </p:nvSpPr>
        <p:spPr>
          <a:xfrm>
            <a:off x="376236" y="1135345"/>
            <a:ext cx="2228343" cy="169277"/>
          </a:xfrm>
          <a:prstGeom prst="rect">
            <a:avLst/>
          </a:prstGeom>
          <a:noFill/>
        </p:spPr>
        <p:txBody>
          <a:bodyPr wrap="square" lIns="0" tIns="0" rIns="0" bIns="0" rtlCol="0">
            <a:spAutoFit/>
          </a:bodyPr>
          <a:lstStyle/>
          <a:p>
            <a:pPr>
              <a:spcBef>
                <a:spcPts val="600"/>
              </a:spcBef>
              <a:buSzPct val="100000"/>
            </a:pPr>
            <a:r>
              <a:rPr lang="es-CO" sz="1100" b="1" dirty="0">
                <a:solidFill>
                  <a:srgbClr val="313131"/>
                </a:solidFill>
              </a:rPr>
              <a:t>Servicio troncal Fase III</a:t>
            </a:r>
          </a:p>
        </p:txBody>
      </p:sp>
      <p:pic>
        <p:nvPicPr>
          <p:cNvPr id="3" name="Picture 2"/>
          <p:cNvPicPr>
            <a:picLocks noChangeAspect="1"/>
          </p:cNvPicPr>
          <p:nvPr/>
        </p:nvPicPr>
        <p:blipFill>
          <a:blip r:embed="rId4"/>
          <a:stretch>
            <a:fillRect/>
          </a:stretch>
        </p:blipFill>
        <p:spPr>
          <a:xfrm>
            <a:off x="376235" y="1408735"/>
            <a:ext cx="4779499" cy="1895778"/>
          </a:xfrm>
          <a:prstGeom prst="rect">
            <a:avLst/>
          </a:prstGeom>
        </p:spPr>
      </p:pic>
      <p:sp>
        <p:nvSpPr>
          <p:cNvPr id="9" name="TextBox 8"/>
          <p:cNvSpPr txBox="1"/>
          <p:nvPr/>
        </p:nvSpPr>
        <p:spPr>
          <a:xfrm>
            <a:off x="376235" y="6031160"/>
            <a:ext cx="1252728" cy="138499"/>
          </a:xfrm>
          <a:prstGeom prst="rect">
            <a:avLst/>
          </a:prstGeom>
          <a:noFill/>
          <a:ln>
            <a:solidFill>
              <a:srgbClr val="C00000"/>
            </a:solidFill>
          </a:ln>
        </p:spPr>
        <p:txBody>
          <a:bodyPr wrap="square" lIns="0" tIns="0" rIns="0" bIns="0" rtlCol="0">
            <a:spAutoFit/>
          </a:bodyPr>
          <a:lstStyle/>
          <a:p>
            <a:pPr>
              <a:spcBef>
                <a:spcPts val="600"/>
              </a:spcBef>
              <a:buSzPct val="100000"/>
            </a:pPr>
            <a:r>
              <a:rPr lang="en-GB" sz="900" dirty="0">
                <a:solidFill>
                  <a:srgbClr val="C00000"/>
                </a:solidFill>
              </a:rPr>
              <a:t>3.000 COP = 1 USD</a:t>
            </a:r>
            <a:endParaRPr lang="es-ES" sz="900" dirty="0">
              <a:solidFill>
                <a:srgbClr val="C00000"/>
              </a:solidFill>
            </a:endParaRPr>
          </a:p>
        </p:txBody>
      </p:sp>
    </p:spTree>
    <p:extLst>
      <p:ext uri="{BB962C8B-B14F-4D97-AF65-F5344CB8AC3E}">
        <p14:creationId xmlns:p14="http://schemas.microsoft.com/office/powerpoint/2010/main" val="1636028212"/>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err="1"/>
              <a:t>Transmilenio</a:t>
            </a:r>
            <a:r>
              <a:rPr lang="en-US" noProof="0" dirty="0"/>
              <a:t> y el SITP</a:t>
            </a:r>
          </a:p>
        </p:txBody>
      </p:sp>
      <p:sp>
        <p:nvSpPr>
          <p:cNvPr id="25" name="Text Placeholder 24"/>
          <p:cNvSpPr>
            <a:spLocks noGrp="1"/>
          </p:cNvSpPr>
          <p:nvPr>
            <p:ph type="body" sz="quarter" idx="13"/>
          </p:nvPr>
        </p:nvSpPr>
        <p:spPr>
          <a:xfrm>
            <a:off x="376237" y="651601"/>
            <a:ext cx="8391525" cy="409104"/>
          </a:xfrm>
        </p:spPr>
        <p:txBody>
          <a:bodyPr/>
          <a:lstStyle/>
          <a:p>
            <a:r>
              <a:rPr lang="en-US" noProof="0" dirty="0" err="1"/>
              <a:t>Conclusiones</a:t>
            </a:r>
            <a:r>
              <a:rPr lang="en-US" noProof="0" dirty="0"/>
              <a:t> </a:t>
            </a:r>
            <a:r>
              <a:rPr lang="en-US" noProof="0" dirty="0" err="1"/>
              <a:t>sobre</a:t>
            </a:r>
            <a:r>
              <a:rPr lang="en-US" noProof="0" dirty="0"/>
              <a:t> la </a:t>
            </a:r>
            <a:r>
              <a:rPr lang="en-US" noProof="0" dirty="0" err="1"/>
              <a:t>sostenibilidad</a:t>
            </a:r>
            <a:r>
              <a:rPr lang="en-US" noProof="0" dirty="0"/>
              <a:t> del </a:t>
            </a:r>
            <a:r>
              <a:rPr lang="en-US" noProof="0" dirty="0" err="1"/>
              <a:t>sistema</a:t>
            </a:r>
            <a:endParaRPr lang="en-US" noProof="0" dirty="0"/>
          </a:p>
        </p:txBody>
      </p:sp>
      <p:sp>
        <p:nvSpPr>
          <p:cNvPr id="7" name="Content Placeholder 2"/>
          <p:cNvSpPr>
            <a:spLocks noGrp="1"/>
          </p:cNvSpPr>
          <p:nvPr>
            <p:ph sz="quarter" idx="10"/>
          </p:nvPr>
        </p:nvSpPr>
        <p:spPr>
          <a:xfrm>
            <a:off x="376237" y="1261029"/>
            <a:ext cx="7396163" cy="4716463"/>
          </a:xfrm>
        </p:spPr>
        <p:txBody>
          <a:bodyPr/>
          <a:lstStyle/>
          <a:p>
            <a:r>
              <a:rPr lang="en-US" b="1" dirty="0" err="1"/>
              <a:t>Sobre</a:t>
            </a:r>
            <a:r>
              <a:rPr lang="en-US" b="1" dirty="0"/>
              <a:t> el SITP</a:t>
            </a:r>
            <a:r>
              <a:rPr lang="en-US" noProof="0" dirty="0"/>
              <a:t>:</a:t>
            </a:r>
          </a:p>
          <a:p>
            <a:pPr marL="171450" indent="-171450">
              <a:buFont typeface="Arial" panose="020B0604020202020204" pitchFamily="34" charset="0"/>
              <a:buChar char="•"/>
            </a:pPr>
            <a:r>
              <a:rPr lang="es-ES" dirty="0"/>
              <a:t>Descompensación entre ingresos y costos del sistema (retribuciones), que se va ampliando con el tiempo.</a:t>
            </a:r>
          </a:p>
          <a:p>
            <a:pPr marL="171450" indent="-171450">
              <a:buFont typeface="Arial" panose="020B0604020202020204" pitchFamily="34" charset="0"/>
              <a:buChar char="•"/>
            </a:pPr>
            <a:r>
              <a:rPr lang="es-ES" dirty="0"/>
              <a:t>Esta descompensación no responde a las previsiones financieras iniciales del Distrito tenía para sostener económicamente el sistema (400.000 MCOP/año)  y en la utilización del Fondo de Estabilización de Tarifas -FET como fondo de compensación.</a:t>
            </a:r>
          </a:p>
          <a:p>
            <a:r>
              <a:rPr lang="en-US" b="1" dirty="0" err="1"/>
              <a:t>Sobre</a:t>
            </a:r>
            <a:r>
              <a:rPr lang="en-US" b="1" dirty="0"/>
              <a:t> el </a:t>
            </a:r>
            <a:r>
              <a:rPr lang="en-US" b="1" dirty="0" err="1"/>
              <a:t>servicio</a:t>
            </a:r>
            <a:r>
              <a:rPr lang="en-US" b="1" dirty="0"/>
              <a:t> </a:t>
            </a:r>
            <a:r>
              <a:rPr lang="en-US" b="1" dirty="0" err="1"/>
              <a:t>Troncal</a:t>
            </a:r>
            <a:r>
              <a:rPr lang="en-US" dirty="0"/>
              <a:t>:</a:t>
            </a:r>
          </a:p>
          <a:p>
            <a:pPr marL="171450" indent="-171450">
              <a:buFont typeface="Arial" panose="020B0604020202020204" pitchFamily="34" charset="0"/>
              <a:buChar char="•"/>
            </a:pPr>
            <a:r>
              <a:rPr lang="en-US" noProof="0" dirty="0" err="1"/>
              <a:t>Cobertura</a:t>
            </a:r>
            <a:r>
              <a:rPr lang="en-US" noProof="0" dirty="0"/>
              <a:t> </a:t>
            </a:r>
            <a:r>
              <a:rPr lang="en-US" noProof="0" dirty="0" err="1"/>
              <a:t>por</a:t>
            </a:r>
            <a:r>
              <a:rPr lang="en-US" noProof="0" dirty="0"/>
              <a:t> </a:t>
            </a:r>
            <a:r>
              <a:rPr lang="en-US" noProof="0" dirty="0" err="1"/>
              <a:t>encima</a:t>
            </a:r>
            <a:r>
              <a:rPr lang="en-US" noProof="0" dirty="0"/>
              <a:t> del 100%, </a:t>
            </a:r>
            <a:r>
              <a:rPr lang="en-US" noProof="0" dirty="0" err="1"/>
              <a:t>en</a:t>
            </a:r>
            <a:r>
              <a:rPr lang="en-US" noProof="0" dirty="0"/>
              <a:t> </a:t>
            </a:r>
            <a:r>
              <a:rPr lang="en-US" noProof="0" dirty="0" err="1"/>
              <a:t>descenso</a:t>
            </a:r>
            <a:r>
              <a:rPr lang="en-US" noProof="0" dirty="0"/>
              <a:t> (</a:t>
            </a:r>
            <a:r>
              <a:rPr lang="en-US" noProof="0" dirty="0" err="1"/>
              <a:t>Fase</a:t>
            </a:r>
            <a:r>
              <a:rPr lang="en-US" noProof="0" dirty="0"/>
              <a:t> III </a:t>
            </a:r>
            <a:r>
              <a:rPr lang="en-US" noProof="0" dirty="0" err="1"/>
              <a:t>tiene</a:t>
            </a:r>
            <a:r>
              <a:rPr lang="en-US" noProof="0" dirty="0"/>
              <a:t> </a:t>
            </a:r>
            <a:r>
              <a:rPr lang="en-US" noProof="0" dirty="0" err="1"/>
              <a:t>cobertura</a:t>
            </a:r>
            <a:r>
              <a:rPr lang="en-US" noProof="0" dirty="0"/>
              <a:t> </a:t>
            </a:r>
            <a:r>
              <a:rPr lang="en-US" noProof="0" dirty="0" err="1"/>
              <a:t>por</a:t>
            </a:r>
            <a:r>
              <a:rPr lang="en-US" noProof="0" dirty="0"/>
              <a:t> </a:t>
            </a:r>
            <a:r>
              <a:rPr lang="en-US" noProof="0" dirty="0" err="1"/>
              <a:t>debajo</a:t>
            </a:r>
            <a:r>
              <a:rPr lang="en-US" noProof="0" dirty="0"/>
              <a:t> del 100%)</a:t>
            </a:r>
          </a:p>
          <a:p>
            <a:pPr marL="171450" indent="-171450">
              <a:buFont typeface="Arial" panose="020B0604020202020204" pitchFamily="34" charset="0"/>
              <a:buChar char="•"/>
            </a:pPr>
            <a:r>
              <a:rPr lang="en-US" noProof="0" dirty="0"/>
              <a:t>IPK </a:t>
            </a:r>
            <a:r>
              <a:rPr lang="en-US" noProof="0" dirty="0" err="1"/>
              <a:t>medios</a:t>
            </a:r>
            <a:r>
              <a:rPr lang="en-US" noProof="0" dirty="0"/>
              <a:t> (5 </a:t>
            </a:r>
            <a:r>
              <a:rPr lang="en-US" noProof="0" dirty="0" err="1"/>
              <a:t>pax</a:t>
            </a:r>
            <a:r>
              <a:rPr lang="en-US" dirty="0"/>
              <a:t> x km) </a:t>
            </a:r>
            <a:r>
              <a:rPr lang="en-US" dirty="0" err="1"/>
              <a:t>pero</a:t>
            </a:r>
            <a:r>
              <a:rPr lang="en-US" dirty="0"/>
              <a:t> con </a:t>
            </a:r>
            <a:r>
              <a:rPr lang="en-US" dirty="0" err="1"/>
              <a:t>alta</a:t>
            </a:r>
            <a:r>
              <a:rPr lang="en-US" dirty="0"/>
              <a:t> </a:t>
            </a:r>
            <a:r>
              <a:rPr lang="en-US" dirty="0" err="1"/>
              <a:t>congestión</a:t>
            </a:r>
            <a:r>
              <a:rPr lang="en-US" dirty="0"/>
              <a:t> y </a:t>
            </a:r>
            <a:r>
              <a:rPr lang="en-US" dirty="0" err="1"/>
              <a:t>degradación</a:t>
            </a:r>
            <a:r>
              <a:rPr lang="en-US" dirty="0"/>
              <a:t> del </a:t>
            </a:r>
            <a:r>
              <a:rPr lang="en-US" dirty="0" err="1"/>
              <a:t>servicio</a:t>
            </a:r>
            <a:r>
              <a:rPr lang="en-US" dirty="0"/>
              <a:t> </a:t>
            </a:r>
            <a:r>
              <a:rPr lang="en-US" dirty="0" err="1"/>
              <a:t>en</a:t>
            </a:r>
            <a:r>
              <a:rPr lang="en-US" dirty="0"/>
              <a:t> horas </a:t>
            </a:r>
            <a:r>
              <a:rPr lang="en-US" dirty="0" err="1"/>
              <a:t>pico</a:t>
            </a:r>
            <a:r>
              <a:rPr lang="en-US" dirty="0"/>
              <a:t>: ¿</a:t>
            </a:r>
            <a:r>
              <a:rPr lang="en-US" dirty="0" err="1"/>
              <a:t>diseño</a:t>
            </a:r>
            <a:r>
              <a:rPr lang="en-US" dirty="0"/>
              <a:t> de la </a:t>
            </a:r>
            <a:r>
              <a:rPr lang="en-US" dirty="0" err="1"/>
              <a:t>operación</a:t>
            </a:r>
            <a:r>
              <a:rPr lang="en-US" dirty="0"/>
              <a:t> optimizable?.</a:t>
            </a:r>
          </a:p>
          <a:p>
            <a:pPr marL="171450" indent="-171450">
              <a:buFont typeface="Arial" panose="020B0604020202020204" pitchFamily="34" charset="0"/>
              <a:buChar char="•"/>
            </a:pPr>
            <a:r>
              <a:rPr lang="en-US" noProof="0" dirty="0" err="1"/>
              <a:t>Antig</a:t>
            </a:r>
            <a:r>
              <a:rPr lang="en-US" dirty="0" err="1"/>
              <a:t>üedad</a:t>
            </a:r>
            <a:r>
              <a:rPr lang="en-US" dirty="0"/>
              <a:t> de la </a:t>
            </a:r>
            <a:r>
              <a:rPr lang="en-US" dirty="0" err="1"/>
              <a:t>flota</a:t>
            </a:r>
            <a:r>
              <a:rPr lang="en-US" dirty="0"/>
              <a:t>: dos </a:t>
            </a:r>
            <a:r>
              <a:rPr lang="en-US" dirty="0" err="1"/>
              <a:t>prórrogas</a:t>
            </a:r>
            <a:r>
              <a:rPr lang="en-US" dirty="0"/>
              <a:t> (850.000km – 1,040.000 km – 1,700.000 km)</a:t>
            </a:r>
          </a:p>
          <a:p>
            <a:pPr marL="171450" indent="-171450">
              <a:buFont typeface="Arial" panose="020B0604020202020204" pitchFamily="34" charset="0"/>
              <a:buChar char="•"/>
            </a:pPr>
            <a:r>
              <a:rPr lang="en-US" noProof="0" dirty="0" err="1"/>
              <a:t>Desacuerdo</a:t>
            </a:r>
            <a:r>
              <a:rPr lang="en-US" noProof="0" dirty="0"/>
              <a:t> entre </a:t>
            </a:r>
            <a:r>
              <a:rPr lang="en-US" noProof="0" dirty="0" err="1"/>
              <a:t>Transmilenio</a:t>
            </a:r>
            <a:r>
              <a:rPr lang="en-US" noProof="0" dirty="0"/>
              <a:t> y </a:t>
            </a:r>
            <a:r>
              <a:rPr lang="en-US" noProof="0" dirty="0" err="1"/>
              <a:t>operadores</a:t>
            </a:r>
            <a:r>
              <a:rPr lang="en-US" noProof="0" dirty="0"/>
              <a:t> </a:t>
            </a:r>
            <a:r>
              <a:rPr lang="en-US" noProof="0" dirty="0" err="1"/>
              <a:t>sobre</a:t>
            </a:r>
            <a:r>
              <a:rPr lang="en-US" noProof="0" dirty="0"/>
              <a:t> </a:t>
            </a:r>
            <a:r>
              <a:rPr lang="en-US" noProof="0" dirty="0" err="1"/>
              <a:t>coeficientes</a:t>
            </a:r>
            <a:r>
              <a:rPr lang="en-US" noProof="0" dirty="0"/>
              <a:t> de </a:t>
            </a:r>
            <a:r>
              <a:rPr lang="en-US" noProof="0" dirty="0" err="1"/>
              <a:t>pago</a:t>
            </a:r>
            <a:r>
              <a:rPr lang="en-US" noProof="0" dirty="0"/>
              <a:t> y canasta de </a:t>
            </a:r>
            <a:r>
              <a:rPr lang="en-US" noProof="0" dirty="0" err="1"/>
              <a:t>costos</a:t>
            </a:r>
            <a:r>
              <a:rPr lang="en-US" noProof="0" dirty="0"/>
              <a:t>.</a:t>
            </a:r>
          </a:p>
          <a:p>
            <a:r>
              <a:rPr lang="en-US" b="1" noProof="0" dirty="0" err="1"/>
              <a:t>Sobre</a:t>
            </a:r>
            <a:r>
              <a:rPr lang="en-US" b="1" noProof="0" dirty="0"/>
              <a:t> el </a:t>
            </a:r>
            <a:r>
              <a:rPr lang="en-US" b="1" noProof="0" dirty="0" err="1"/>
              <a:t>servicio</a:t>
            </a:r>
            <a:r>
              <a:rPr lang="en-US" b="1" noProof="0" dirty="0"/>
              <a:t> zonal o </a:t>
            </a:r>
            <a:r>
              <a:rPr lang="en-US" b="1" noProof="0" dirty="0" err="1"/>
              <a:t>urbano</a:t>
            </a:r>
            <a:r>
              <a:rPr lang="en-US" noProof="0" dirty="0"/>
              <a:t>:</a:t>
            </a:r>
          </a:p>
          <a:p>
            <a:pPr marL="171450" indent="-171450">
              <a:buFont typeface="Arial" panose="020B0604020202020204" pitchFamily="34" charset="0"/>
              <a:buChar char="•"/>
            </a:pPr>
            <a:r>
              <a:rPr lang="en-US" dirty="0" err="1"/>
              <a:t>Cobertura</a:t>
            </a:r>
            <a:r>
              <a:rPr lang="en-US" dirty="0"/>
              <a:t> </a:t>
            </a:r>
            <a:r>
              <a:rPr lang="en-US" dirty="0" err="1"/>
              <a:t>baja</a:t>
            </a:r>
            <a:r>
              <a:rPr lang="en-US" dirty="0"/>
              <a:t> (no </a:t>
            </a:r>
            <a:r>
              <a:rPr lang="en-US" dirty="0" err="1"/>
              <a:t>alcanza</a:t>
            </a:r>
            <a:r>
              <a:rPr lang="en-US" dirty="0"/>
              <a:t> el 50%)</a:t>
            </a:r>
          </a:p>
          <a:p>
            <a:pPr marL="171450" indent="-171450">
              <a:buFont typeface="Arial" panose="020B0604020202020204" pitchFamily="34" charset="0"/>
              <a:buChar char="•"/>
            </a:pPr>
            <a:r>
              <a:rPr lang="en-US" noProof="0" dirty="0"/>
              <a:t>IPK </a:t>
            </a:r>
            <a:r>
              <a:rPr lang="en-US" noProof="0" dirty="0" err="1"/>
              <a:t>muy</a:t>
            </a:r>
            <a:r>
              <a:rPr lang="en-US" noProof="0" dirty="0"/>
              <a:t> </a:t>
            </a:r>
            <a:r>
              <a:rPr lang="en-US" noProof="0" dirty="0" err="1"/>
              <a:t>bajos</a:t>
            </a:r>
            <a:r>
              <a:rPr lang="en-US" noProof="0" dirty="0"/>
              <a:t> y </a:t>
            </a:r>
            <a:r>
              <a:rPr lang="en-US" noProof="0" dirty="0" err="1"/>
              <a:t>por</a:t>
            </a:r>
            <a:r>
              <a:rPr lang="en-US" noProof="0" dirty="0"/>
              <a:t> </a:t>
            </a:r>
            <a:r>
              <a:rPr lang="en-US" noProof="0" dirty="0" err="1"/>
              <a:t>debajo</a:t>
            </a:r>
            <a:r>
              <a:rPr lang="en-US" noProof="0" dirty="0"/>
              <a:t> de las </a:t>
            </a:r>
            <a:r>
              <a:rPr lang="en-US" noProof="0" dirty="0" err="1"/>
              <a:t>previsiones</a:t>
            </a:r>
            <a:r>
              <a:rPr lang="en-US" noProof="0" dirty="0"/>
              <a:t>: </a:t>
            </a:r>
            <a:r>
              <a:rPr lang="en-US" noProof="0" dirty="0" err="1"/>
              <a:t>competencia</a:t>
            </a:r>
            <a:r>
              <a:rPr lang="en-US" noProof="0" dirty="0"/>
              <a:t> del TPC (</a:t>
            </a:r>
            <a:r>
              <a:rPr lang="en-US" noProof="0" dirty="0" err="1"/>
              <a:t>transporte</a:t>
            </a:r>
            <a:r>
              <a:rPr lang="en-US" noProof="0" dirty="0"/>
              <a:t> </a:t>
            </a:r>
            <a:r>
              <a:rPr lang="en-US" noProof="0" dirty="0" err="1"/>
              <a:t>colectivo</a:t>
            </a:r>
            <a:r>
              <a:rPr lang="en-US" noProof="0" dirty="0"/>
              <a:t>), </a:t>
            </a:r>
            <a:r>
              <a:rPr lang="en-US" noProof="0" dirty="0" err="1"/>
              <a:t>servicios</a:t>
            </a:r>
            <a:r>
              <a:rPr lang="en-US" noProof="0" dirty="0"/>
              <a:t> </a:t>
            </a:r>
            <a:r>
              <a:rPr lang="en-US" noProof="0" dirty="0" err="1"/>
              <a:t>ilegales</a:t>
            </a:r>
            <a:r>
              <a:rPr lang="en-US" noProof="0" dirty="0"/>
              <a:t> e </a:t>
            </a:r>
            <a:r>
              <a:rPr lang="en-US" noProof="0" dirty="0" err="1"/>
              <a:t>informales</a:t>
            </a:r>
            <a:r>
              <a:rPr lang="en-US" noProof="0" dirty="0"/>
              <a:t> y </a:t>
            </a:r>
            <a:r>
              <a:rPr lang="en-US" noProof="0" dirty="0" err="1"/>
              <a:t>nuevas</a:t>
            </a:r>
            <a:r>
              <a:rPr lang="en-US" noProof="0" dirty="0"/>
              <a:t> </a:t>
            </a:r>
            <a:r>
              <a:rPr lang="en-US" noProof="0" dirty="0" err="1"/>
              <a:t>pautas</a:t>
            </a:r>
            <a:r>
              <a:rPr lang="en-US" noProof="0" dirty="0"/>
              <a:t> de </a:t>
            </a:r>
            <a:r>
              <a:rPr lang="en-US" noProof="0" dirty="0" err="1"/>
              <a:t>movilidad</a:t>
            </a:r>
            <a:r>
              <a:rPr lang="en-US" noProof="0" dirty="0"/>
              <a:t> (</a:t>
            </a:r>
            <a:r>
              <a:rPr lang="en-US" noProof="0" dirty="0" err="1"/>
              <a:t>bici</a:t>
            </a:r>
            <a:r>
              <a:rPr lang="en-US" noProof="0" dirty="0"/>
              <a:t>, moto)</a:t>
            </a:r>
          </a:p>
          <a:p>
            <a:pPr marL="171450" indent="-171450">
              <a:buFont typeface="Arial" panose="020B0604020202020204" pitchFamily="34" charset="0"/>
              <a:buChar char="•"/>
            </a:pPr>
            <a:r>
              <a:rPr lang="en-US" dirty="0" err="1"/>
              <a:t>Velocidades</a:t>
            </a:r>
            <a:r>
              <a:rPr lang="en-US" dirty="0"/>
              <a:t> </a:t>
            </a:r>
            <a:r>
              <a:rPr lang="en-US" dirty="0" err="1"/>
              <a:t>comerciales</a:t>
            </a:r>
            <a:r>
              <a:rPr lang="en-US" dirty="0"/>
              <a:t> </a:t>
            </a:r>
            <a:r>
              <a:rPr lang="en-US" dirty="0" err="1"/>
              <a:t>bajas</a:t>
            </a:r>
            <a:r>
              <a:rPr lang="en-US" dirty="0"/>
              <a:t> y </a:t>
            </a:r>
            <a:r>
              <a:rPr lang="en-US" dirty="0" err="1"/>
              <a:t>diferencias</a:t>
            </a:r>
            <a:r>
              <a:rPr lang="en-US" dirty="0"/>
              <a:t> </a:t>
            </a:r>
            <a:r>
              <a:rPr lang="en-US" dirty="0" err="1"/>
              <a:t>en</a:t>
            </a:r>
            <a:r>
              <a:rPr lang="en-US" dirty="0"/>
              <a:t> </a:t>
            </a:r>
            <a:r>
              <a:rPr lang="en-US" dirty="0" err="1"/>
              <a:t>los</a:t>
            </a:r>
            <a:r>
              <a:rPr lang="en-US" dirty="0"/>
              <a:t> </a:t>
            </a:r>
            <a:r>
              <a:rPr lang="en-US" dirty="0" err="1"/>
              <a:t>costos</a:t>
            </a:r>
            <a:r>
              <a:rPr lang="en-US" dirty="0"/>
              <a:t> </a:t>
            </a:r>
            <a:r>
              <a:rPr lang="en-US" dirty="0" err="1"/>
              <a:t>resepcto</a:t>
            </a:r>
            <a:r>
              <a:rPr lang="en-US" dirty="0"/>
              <a:t> de </a:t>
            </a:r>
            <a:r>
              <a:rPr lang="en-US" dirty="0" err="1"/>
              <a:t>los</a:t>
            </a:r>
            <a:r>
              <a:rPr lang="en-US" dirty="0"/>
              <a:t> </a:t>
            </a:r>
            <a:r>
              <a:rPr lang="en-US" dirty="0" err="1"/>
              <a:t>asumidos</a:t>
            </a:r>
            <a:r>
              <a:rPr lang="en-US" dirty="0"/>
              <a:t> </a:t>
            </a:r>
            <a:r>
              <a:rPr lang="en-US" dirty="0" err="1"/>
              <a:t>en</a:t>
            </a:r>
            <a:r>
              <a:rPr lang="en-US" dirty="0"/>
              <a:t> </a:t>
            </a:r>
            <a:r>
              <a:rPr lang="en-US" dirty="0" err="1"/>
              <a:t>los</a:t>
            </a:r>
            <a:r>
              <a:rPr lang="en-US" dirty="0"/>
              <a:t> </a:t>
            </a:r>
            <a:r>
              <a:rPr lang="en-US" dirty="0" err="1"/>
              <a:t>contratos</a:t>
            </a:r>
            <a:r>
              <a:rPr lang="en-US" dirty="0"/>
              <a:t>.</a:t>
            </a:r>
          </a:p>
          <a:p>
            <a:pPr marL="171450" indent="-171450">
              <a:buFont typeface="Arial" panose="020B0604020202020204" pitchFamily="34" charset="0"/>
              <a:buChar char="•"/>
            </a:pPr>
            <a:r>
              <a:rPr lang="en-US" dirty="0"/>
              <a:t>¿</a:t>
            </a:r>
            <a:r>
              <a:rPr lang="en-US" dirty="0" err="1"/>
              <a:t>Diseño</a:t>
            </a:r>
            <a:r>
              <a:rPr lang="en-US" dirty="0"/>
              <a:t> de la </a:t>
            </a:r>
            <a:r>
              <a:rPr lang="en-US" dirty="0" err="1"/>
              <a:t>operación</a:t>
            </a:r>
            <a:r>
              <a:rPr lang="en-US" dirty="0"/>
              <a:t> y </a:t>
            </a:r>
            <a:r>
              <a:rPr lang="en-US" dirty="0" err="1"/>
              <a:t>programación</a:t>
            </a:r>
            <a:r>
              <a:rPr lang="en-US" dirty="0"/>
              <a:t> de </a:t>
            </a:r>
            <a:r>
              <a:rPr lang="en-US" dirty="0" err="1"/>
              <a:t>rutas</a:t>
            </a:r>
            <a:r>
              <a:rPr lang="en-US" dirty="0"/>
              <a:t> optimizable?</a:t>
            </a:r>
            <a:endParaRPr lang="en-US" noProof="0" dirty="0"/>
          </a:p>
        </p:txBody>
      </p:sp>
    </p:spTree>
    <p:extLst>
      <p:ext uri="{BB962C8B-B14F-4D97-AF65-F5344CB8AC3E}">
        <p14:creationId xmlns:p14="http://schemas.microsoft.com/office/powerpoint/2010/main" val="2856886575"/>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err="1"/>
              <a:t>Transmilenio</a:t>
            </a:r>
            <a:r>
              <a:rPr lang="en-US" noProof="0" dirty="0"/>
              <a:t> y </a:t>
            </a:r>
            <a:r>
              <a:rPr lang="en-US" noProof="0" dirty="0" err="1"/>
              <a:t>grado</a:t>
            </a:r>
            <a:r>
              <a:rPr lang="en-US" noProof="0" dirty="0"/>
              <a:t> de </a:t>
            </a:r>
            <a:r>
              <a:rPr lang="en-US" noProof="0" dirty="0" err="1"/>
              <a:t>satisfacción</a:t>
            </a:r>
            <a:endParaRPr lang="en-US" noProof="0" dirty="0"/>
          </a:p>
        </p:txBody>
      </p:sp>
      <p:sp>
        <p:nvSpPr>
          <p:cNvPr id="25" name="Text Placeholder 24"/>
          <p:cNvSpPr>
            <a:spLocks noGrp="1"/>
          </p:cNvSpPr>
          <p:nvPr>
            <p:ph type="body" sz="quarter" idx="13"/>
          </p:nvPr>
        </p:nvSpPr>
        <p:spPr/>
        <p:txBody>
          <a:bodyPr/>
          <a:lstStyle/>
          <a:p>
            <a:r>
              <a:rPr lang="en-US" noProof="0" dirty="0"/>
              <a:t>Mala </a:t>
            </a:r>
            <a:r>
              <a:rPr lang="en-US" noProof="0" dirty="0" err="1"/>
              <a:t>percepción</a:t>
            </a:r>
            <a:r>
              <a:rPr lang="en-US" noProof="0" dirty="0"/>
              <a:t> </a:t>
            </a:r>
            <a:r>
              <a:rPr lang="en-US" noProof="0" dirty="0" err="1"/>
              <a:t>por</a:t>
            </a:r>
            <a:r>
              <a:rPr lang="en-US" noProof="0" dirty="0"/>
              <a:t> el </a:t>
            </a:r>
            <a:r>
              <a:rPr lang="en-US" noProof="0" dirty="0" err="1"/>
              <a:t>usuario</a:t>
            </a:r>
            <a:endParaRPr lang="en-US" noProof="0" dirty="0"/>
          </a:p>
        </p:txBody>
      </p:sp>
      <p:sp>
        <p:nvSpPr>
          <p:cNvPr id="8" name="Marcador de contenido 2"/>
          <p:cNvSpPr txBox="1">
            <a:spLocks/>
          </p:cNvSpPr>
          <p:nvPr/>
        </p:nvSpPr>
        <p:spPr>
          <a:xfrm>
            <a:off x="376238" y="1639050"/>
            <a:ext cx="3150669" cy="1034480"/>
          </a:xfrm>
          <a:prstGeom prst="rect">
            <a:avLst/>
          </a:prstGeom>
        </p:spPr>
        <p:txBody>
          <a:bodyPr/>
          <a:lstStyle>
            <a:lvl1pPr marL="0" indent="0" algn="l" defTabSz="914400" rtl="0" eaLnBrk="1" latinLnBrk="0" hangingPunct="1">
              <a:spcBef>
                <a:spcPts val="0"/>
              </a:spcBef>
              <a:spcAft>
                <a:spcPts val="1000"/>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914400" rtl="0" eaLnBrk="1" latinLnBrk="0" hangingPunct="1">
              <a:spcBef>
                <a:spcPts val="0"/>
              </a:spcBef>
              <a:spcAft>
                <a:spcPts val="1000"/>
              </a:spcAft>
              <a:buClrTx/>
              <a:buSzPct val="100000"/>
              <a:buFont typeface="Arial"/>
              <a:buNone/>
              <a:defRPr lang="en-US" sz="1200" b="1" kern="1200" dirty="0" smtClean="0">
                <a:solidFill>
                  <a:schemeClr val="tx1"/>
                </a:solidFill>
                <a:latin typeface="+mn-lt"/>
                <a:ea typeface="+mn-ea"/>
                <a:cs typeface="+mn-cs"/>
              </a:defRPr>
            </a:lvl2pPr>
            <a:lvl3pPr marL="176400" indent="-176400" algn="l" defTabSz="914400" rtl="0" eaLnBrk="1" latinLnBrk="0" hangingPunct="1">
              <a:spcBef>
                <a:spcPts val="0"/>
              </a:spcBef>
              <a:spcAft>
                <a:spcPts val="1000"/>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356400" indent="-176400" algn="l" defTabSz="914400" rtl="0" eaLnBrk="1" latinLnBrk="0" hangingPunct="1">
              <a:spcBef>
                <a:spcPts val="0"/>
              </a:spcBef>
              <a:spcAft>
                <a:spcPts val="1000"/>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532800" indent="-176400" algn="l" defTabSz="798513" rtl="0" eaLnBrk="1" latinLnBrk="0" hangingPunct="1">
              <a:spcBef>
                <a:spcPts val="0"/>
              </a:spcBef>
              <a:spcAft>
                <a:spcPts val="1000"/>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r>
              <a:rPr lang="es-ES_tradnl" sz="900" dirty="0"/>
              <a:t>Transmilenio inicia su operación en el año 2000.</a:t>
            </a:r>
          </a:p>
          <a:p>
            <a:r>
              <a:rPr lang="es-ES_tradnl" sz="900" dirty="0"/>
              <a:t>En 2001 la satisfacción de los bogotanos con el servicio era alta</a:t>
            </a:r>
          </a:p>
          <a:p>
            <a:r>
              <a:rPr lang="es-ES_tradnl" sz="900" dirty="0"/>
              <a:t>Sistema exitoso y fundamental para la movilidad de la capital</a:t>
            </a:r>
          </a:p>
          <a:p>
            <a:endParaRPr lang="es-ES_tradnl" sz="750" dirty="0"/>
          </a:p>
          <a:p>
            <a:endParaRPr lang="es-ES_tradnl" sz="750" dirty="0"/>
          </a:p>
          <a:p>
            <a:endParaRPr lang="es-ES_tradnl" sz="750" dirty="0"/>
          </a:p>
        </p:txBody>
      </p:sp>
      <p:pic>
        <p:nvPicPr>
          <p:cNvPr id="9" name="Imagen 6"/>
          <p:cNvPicPr/>
          <p:nvPr/>
        </p:nvPicPr>
        <p:blipFill>
          <a:blip r:embed="rId3"/>
          <a:stretch>
            <a:fillRect/>
          </a:stretch>
        </p:blipFill>
        <p:spPr>
          <a:xfrm>
            <a:off x="2062692" y="2951137"/>
            <a:ext cx="4731300" cy="2770180"/>
          </a:xfrm>
          <a:prstGeom prst="rect">
            <a:avLst/>
          </a:prstGeom>
          <a:ln w="19050">
            <a:solidFill>
              <a:schemeClr val="bg1">
                <a:lumMod val="65000"/>
              </a:schemeClr>
            </a:solidFill>
          </a:ln>
        </p:spPr>
      </p:pic>
      <p:sp>
        <p:nvSpPr>
          <p:cNvPr id="10" name="Rectángulo 8"/>
          <p:cNvSpPr/>
          <p:nvPr/>
        </p:nvSpPr>
        <p:spPr>
          <a:xfrm>
            <a:off x="5462223" y="1634783"/>
            <a:ext cx="2436296" cy="1061829"/>
          </a:xfrm>
          <a:prstGeom prst="rect">
            <a:avLst/>
          </a:prstGeom>
        </p:spPr>
        <p:txBody>
          <a:bodyPr wrap="square">
            <a:spAutoFit/>
          </a:bodyPr>
          <a:lstStyle/>
          <a:p>
            <a:r>
              <a:rPr lang="es-ES_tradnl" sz="900" dirty="0"/>
              <a:t>En la actualidad el sistema se enfrenta a:</a:t>
            </a:r>
          </a:p>
          <a:p>
            <a:pPr marL="557213" lvl="1" indent="-214313">
              <a:buFont typeface="Arial" charset="0"/>
              <a:buChar char="•"/>
            </a:pPr>
            <a:r>
              <a:rPr lang="es-ES_tradnl" sz="900" dirty="0"/>
              <a:t>Pérdida de confianza de los usuarios</a:t>
            </a:r>
          </a:p>
          <a:p>
            <a:pPr marL="557213" lvl="1" indent="-214313">
              <a:buFont typeface="Arial" charset="0"/>
              <a:buChar char="•"/>
            </a:pPr>
            <a:r>
              <a:rPr lang="es-ES_tradnl" sz="900" dirty="0"/>
              <a:t>Baja calidad del servicio</a:t>
            </a:r>
          </a:p>
          <a:p>
            <a:pPr marL="557213" lvl="1" indent="-214313">
              <a:buFont typeface="Arial" charset="0"/>
              <a:buChar char="•"/>
            </a:pPr>
            <a:r>
              <a:rPr lang="es-ES_tradnl" sz="900" dirty="0"/>
              <a:t>Indicadores operativos deficientes</a:t>
            </a:r>
          </a:p>
        </p:txBody>
      </p:sp>
      <p:cxnSp>
        <p:nvCxnSpPr>
          <p:cNvPr id="11" name="Conector angular 11"/>
          <p:cNvCxnSpPr>
            <a:stCxn id="8" idx="3"/>
            <a:endCxn id="10" idx="1"/>
          </p:cNvCxnSpPr>
          <p:nvPr/>
        </p:nvCxnSpPr>
        <p:spPr>
          <a:xfrm>
            <a:off x="3526907" y="2156290"/>
            <a:ext cx="1935316" cy="9408"/>
          </a:xfrm>
          <a:prstGeom prst="bent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CuadroTexto 13"/>
          <p:cNvSpPr txBox="1"/>
          <p:nvPr/>
        </p:nvSpPr>
        <p:spPr>
          <a:xfrm>
            <a:off x="2016442" y="5807528"/>
            <a:ext cx="2411900" cy="173124"/>
          </a:xfrm>
          <a:prstGeom prst="rect">
            <a:avLst/>
          </a:prstGeom>
          <a:noFill/>
        </p:spPr>
        <p:txBody>
          <a:bodyPr wrap="square" rtlCol="0">
            <a:spAutoFit/>
          </a:bodyPr>
          <a:lstStyle/>
          <a:p>
            <a:r>
              <a:rPr lang="es-ES_tradnl" sz="525" dirty="0"/>
              <a:t>Fuente: Encuesta de percepción ciudadana 2016</a:t>
            </a:r>
          </a:p>
        </p:txBody>
      </p:sp>
      <p:sp>
        <p:nvSpPr>
          <p:cNvPr id="3" name="Rectangle 2"/>
          <p:cNvSpPr/>
          <p:nvPr/>
        </p:nvSpPr>
        <p:spPr bwMode="gray">
          <a:xfrm>
            <a:off x="2185416" y="3463861"/>
            <a:ext cx="960120" cy="1078992"/>
          </a:xfrm>
          <a:prstGeom prst="rect">
            <a:avLst/>
          </a:prstGeom>
          <a:noFill/>
          <a:ln w="19050" algn="ctr">
            <a:solidFill>
              <a:srgbClr val="C00000"/>
            </a:solidFill>
            <a:prstDash val="sysDash"/>
            <a:miter lim="800000"/>
            <a:headEnd/>
            <a:tailEnd/>
          </a:ln>
        </p:spPr>
        <p:txBody>
          <a:bodyPr wrap="square" lIns="88900" tIns="88900" rIns="88900" bIns="88900" rtlCol="0" anchor="ctr"/>
          <a:lstStyle/>
          <a:p>
            <a:pPr algn="ctr">
              <a:lnSpc>
                <a:spcPct val="106000"/>
              </a:lnSpc>
              <a:buFont typeface="Wingdings 2" pitchFamily="18" charset="2"/>
              <a:buNone/>
            </a:pPr>
            <a:endParaRPr lang="es-ES" sz="1600" b="1" dirty="0">
              <a:solidFill>
                <a:schemeClr val="bg1"/>
              </a:solidFill>
            </a:endParaRPr>
          </a:p>
        </p:txBody>
      </p:sp>
    </p:spTree>
    <p:extLst>
      <p:ext uri="{BB962C8B-B14F-4D97-AF65-F5344CB8AC3E}">
        <p14:creationId xmlns:p14="http://schemas.microsoft.com/office/powerpoint/2010/main" val="2409295671"/>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err="1"/>
              <a:t>Modelos</a:t>
            </a:r>
            <a:r>
              <a:rPr lang="en-US" noProof="0" dirty="0"/>
              <a:t> de </a:t>
            </a:r>
            <a:r>
              <a:rPr lang="en-US" noProof="0" dirty="0" err="1"/>
              <a:t>contrato</a:t>
            </a:r>
            <a:r>
              <a:rPr lang="en-US" noProof="0" dirty="0"/>
              <a:t> y </a:t>
            </a:r>
            <a:r>
              <a:rPr lang="en-US" noProof="0" dirty="0" err="1"/>
              <a:t>mecanismo</a:t>
            </a:r>
            <a:r>
              <a:rPr lang="en-US" noProof="0" dirty="0"/>
              <a:t> de </a:t>
            </a:r>
            <a:r>
              <a:rPr lang="en-US" noProof="0" dirty="0" err="1"/>
              <a:t>pagos</a:t>
            </a:r>
            <a:endParaRPr lang="en-US" noProof="0" dirty="0"/>
          </a:p>
        </p:txBody>
      </p:sp>
      <p:sp>
        <p:nvSpPr>
          <p:cNvPr id="3" name="Content Placeholder 2"/>
          <p:cNvSpPr>
            <a:spLocks noGrp="1"/>
          </p:cNvSpPr>
          <p:nvPr>
            <p:ph sz="quarter" idx="10"/>
          </p:nvPr>
        </p:nvSpPr>
        <p:spPr>
          <a:xfrm>
            <a:off x="376237" y="1546217"/>
            <a:ext cx="3436811" cy="2312352"/>
          </a:xfrm>
          <a:ln>
            <a:solidFill>
              <a:schemeClr val="tx1"/>
            </a:solidFill>
          </a:ln>
        </p:spPr>
        <p:txBody>
          <a:bodyPr/>
          <a:lstStyle/>
          <a:p>
            <a:r>
              <a:rPr lang="en-US" b="1" dirty="0" err="1"/>
              <a:t>Componentes</a:t>
            </a:r>
            <a:r>
              <a:rPr lang="en-US" b="1" dirty="0"/>
              <a:t> </a:t>
            </a:r>
            <a:r>
              <a:rPr lang="en-US" b="1" dirty="0" err="1"/>
              <a:t>en</a:t>
            </a:r>
            <a:r>
              <a:rPr lang="en-US" b="1" dirty="0"/>
              <a:t> la formula:</a:t>
            </a:r>
            <a:endParaRPr lang="en-US" b="1" noProof="0" dirty="0"/>
          </a:p>
          <a:p>
            <a:pPr marL="171450" indent="-171450">
              <a:buFont typeface="Arial" panose="020B0604020202020204" pitchFamily="34" charset="0"/>
              <a:buChar char="•"/>
            </a:pPr>
            <a:r>
              <a:rPr lang="es-ES" dirty="0"/>
              <a:t>Remuneración por vehículo.</a:t>
            </a:r>
          </a:p>
          <a:p>
            <a:pPr marL="171450" indent="-171450">
              <a:buFont typeface="Arial" panose="020B0604020202020204" pitchFamily="34" charset="0"/>
              <a:buChar char="•"/>
            </a:pPr>
            <a:r>
              <a:rPr lang="es-ES" dirty="0"/>
              <a:t>Remuneración por kilómetro de servicio, </a:t>
            </a:r>
          </a:p>
          <a:p>
            <a:pPr marL="171450" indent="-171450">
              <a:buFont typeface="Arial" panose="020B0604020202020204" pitchFamily="34" charset="0"/>
              <a:buChar char="•"/>
            </a:pPr>
            <a:r>
              <a:rPr lang="es-ES" dirty="0"/>
              <a:t>Remuneración por pasajeros (solo zonal)</a:t>
            </a:r>
          </a:p>
          <a:p>
            <a:pPr marL="171450" indent="-171450">
              <a:buFont typeface="Arial" panose="020B0604020202020204" pitchFamily="34" charset="0"/>
              <a:buChar char="•"/>
            </a:pPr>
            <a:r>
              <a:rPr lang="es-ES" dirty="0"/>
              <a:t>Ajuste por entrega de terminales y patios al operador, </a:t>
            </a:r>
          </a:p>
          <a:p>
            <a:pPr marL="171450" indent="-171450">
              <a:buFont typeface="Arial" panose="020B0604020202020204" pitchFamily="34" charset="0"/>
              <a:buChar char="•"/>
            </a:pPr>
            <a:r>
              <a:rPr lang="es-ES" dirty="0"/>
              <a:t>Ajuste por función de calidad de servicio f(Q),  </a:t>
            </a:r>
          </a:p>
          <a:p>
            <a:endParaRPr lang="en-US" noProof="0" dirty="0"/>
          </a:p>
        </p:txBody>
      </p:sp>
      <p:sp>
        <p:nvSpPr>
          <p:cNvPr id="25" name="Text Placeholder 24"/>
          <p:cNvSpPr>
            <a:spLocks noGrp="1"/>
          </p:cNvSpPr>
          <p:nvPr>
            <p:ph type="body" sz="quarter" idx="13"/>
          </p:nvPr>
        </p:nvSpPr>
        <p:spPr/>
        <p:txBody>
          <a:bodyPr/>
          <a:lstStyle/>
          <a:p>
            <a:r>
              <a:rPr lang="en-US" noProof="0" dirty="0"/>
              <a:t>SITP. </a:t>
            </a:r>
            <a:r>
              <a:rPr lang="en-US" noProof="0" dirty="0" err="1"/>
              <a:t>Operación</a:t>
            </a:r>
            <a:endParaRPr lang="en-US" noProof="0" dirty="0"/>
          </a:p>
        </p:txBody>
      </p:sp>
      <p:pic>
        <p:nvPicPr>
          <p:cNvPr id="6" name="Picture 5"/>
          <p:cNvPicPr>
            <a:picLocks noChangeAspect="1"/>
          </p:cNvPicPr>
          <p:nvPr/>
        </p:nvPicPr>
        <p:blipFill>
          <a:blip r:embed="rId3"/>
          <a:stretch>
            <a:fillRect/>
          </a:stretch>
        </p:blipFill>
        <p:spPr>
          <a:xfrm>
            <a:off x="4288536" y="1524124"/>
            <a:ext cx="4479226" cy="1778013"/>
          </a:xfrm>
          <a:prstGeom prst="rect">
            <a:avLst/>
          </a:prstGeom>
        </p:spPr>
      </p:pic>
      <p:pic>
        <p:nvPicPr>
          <p:cNvPr id="7" name="Picture 6"/>
          <p:cNvPicPr>
            <a:picLocks noChangeAspect="1"/>
          </p:cNvPicPr>
          <p:nvPr/>
        </p:nvPicPr>
        <p:blipFill>
          <a:blip r:embed="rId4"/>
          <a:stretch>
            <a:fillRect/>
          </a:stretch>
        </p:blipFill>
        <p:spPr>
          <a:xfrm>
            <a:off x="4288536" y="3977641"/>
            <a:ext cx="4345893" cy="1883220"/>
          </a:xfrm>
          <a:prstGeom prst="rect">
            <a:avLst/>
          </a:prstGeom>
        </p:spPr>
      </p:pic>
      <p:sp>
        <p:nvSpPr>
          <p:cNvPr id="4" name="TextBox 3"/>
          <p:cNvSpPr txBox="1"/>
          <p:nvPr/>
        </p:nvSpPr>
        <p:spPr>
          <a:xfrm>
            <a:off x="4322064" y="3539305"/>
            <a:ext cx="2203704" cy="184666"/>
          </a:xfrm>
          <a:prstGeom prst="rect">
            <a:avLst/>
          </a:prstGeom>
          <a:noFill/>
        </p:spPr>
        <p:txBody>
          <a:bodyPr wrap="square" lIns="0" tIns="0" rIns="0" bIns="0" rtlCol="0">
            <a:spAutoFit/>
          </a:bodyPr>
          <a:lstStyle/>
          <a:p>
            <a:pPr>
              <a:spcBef>
                <a:spcPts val="600"/>
              </a:spcBef>
              <a:buSzPct val="100000"/>
            </a:pPr>
            <a:r>
              <a:rPr lang="en-GB" sz="1200" b="1" dirty="0">
                <a:solidFill>
                  <a:srgbClr val="313131"/>
                </a:solidFill>
              </a:rPr>
              <a:t>SITP zonal</a:t>
            </a:r>
            <a:endParaRPr lang="es-ES" sz="1200" b="1" dirty="0">
              <a:solidFill>
                <a:srgbClr val="313131"/>
              </a:solidFill>
            </a:endParaRPr>
          </a:p>
        </p:txBody>
      </p:sp>
      <p:sp>
        <p:nvSpPr>
          <p:cNvPr id="8" name="TextBox 7"/>
          <p:cNvSpPr txBox="1"/>
          <p:nvPr/>
        </p:nvSpPr>
        <p:spPr>
          <a:xfrm>
            <a:off x="4322064" y="1267968"/>
            <a:ext cx="2203704" cy="184666"/>
          </a:xfrm>
          <a:prstGeom prst="rect">
            <a:avLst/>
          </a:prstGeom>
          <a:noFill/>
        </p:spPr>
        <p:txBody>
          <a:bodyPr wrap="square" lIns="0" tIns="0" rIns="0" bIns="0" rtlCol="0">
            <a:spAutoFit/>
          </a:bodyPr>
          <a:lstStyle/>
          <a:p>
            <a:pPr>
              <a:spcBef>
                <a:spcPts val="600"/>
              </a:spcBef>
              <a:buSzPct val="100000"/>
            </a:pPr>
            <a:r>
              <a:rPr lang="en-GB" sz="1200" b="1" dirty="0">
                <a:solidFill>
                  <a:srgbClr val="313131"/>
                </a:solidFill>
              </a:rPr>
              <a:t>SITP </a:t>
            </a:r>
            <a:r>
              <a:rPr lang="en-GB" sz="1200" b="1" dirty="0" err="1">
                <a:solidFill>
                  <a:srgbClr val="313131"/>
                </a:solidFill>
              </a:rPr>
              <a:t>Troncal</a:t>
            </a:r>
            <a:endParaRPr lang="es-ES" sz="1200" b="1" dirty="0">
              <a:solidFill>
                <a:srgbClr val="313131"/>
              </a:solidFill>
            </a:endParaRPr>
          </a:p>
        </p:txBody>
      </p:sp>
      <p:sp>
        <p:nvSpPr>
          <p:cNvPr id="9" name="Rectangle 8"/>
          <p:cNvSpPr/>
          <p:nvPr/>
        </p:nvSpPr>
        <p:spPr>
          <a:xfrm>
            <a:off x="376237" y="3995931"/>
            <a:ext cx="3436811" cy="2215991"/>
          </a:xfrm>
          <a:prstGeom prst="rect">
            <a:avLst/>
          </a:prstGeom>
          <a:ln>
            <a:solidFill>
              <a:schemeClr val="tx1"/>
            </a:solidFill>
          </a:ln>
        </p:spPr>
        <p:txBody>
          <a:bodyPr wrap="square">
            <a:spAutoFit/>
          </a:bodyPr>
          <a:lstStyle/>
          <a:p>
            <a:pPr algn="just">
              <a:spcAft>
                <a:spcPts val="900"/>
              </a:spcAft>
            </a:pPr>
            <a:r>
              <a:rPr lang="es-ES" sz="1100" b="1" dirty="0">
                <a:latin typeface="Verdana" panose="020B0604030504040204" pitchFamily="34" charset="0"/>
                <a:ea typeface="Verdana" panose="020B0604030504040204" pitchFamily="34" charset="0"/>
                <a:cs typeface="Times New Roman" panose="02020603050405020304" pitchFamily="18" charset="0"/>
              </a:rPr>
              <a:t>Aspectos a mejorar en futuros contratos: </a:t>
            </a:r>
          </a:p>
          <a:p>
            <a:pPr marL="214313" indent="-214313" algn="just">
              <a:spcAft>
                <a:spcPts val="900"/>
              </a:spcAft>
              <a:buFont typeface="Arial" panose="020B0604020202020204" pitchFamily="34" charset="0"/>
              <a:buChar char="•"/>
            </a:pPr>
            <a:r>
              <a:rPr lang="es-ES" sz="1000" dirty="0">
                <a:latin typeface="Verdana" panose="020B0604030504040204" pitchFamily="34" charset="0"/>
                <a:ea typeface="Verdana" panose="020B0604030504040204" pitchFamily="34" charset="0"/>
                <a:cs typeface="Times New Roman" panose="02020603050405020304" pitchFamily="18" charset="0"/>
              </a:rPr>
              <a:t>Inclusión de riesgo demanda en los servicios troncales (con operación altamente regulada)</a:t>
            </a:r>
          </a:p>
          <a:p>
            <a:pPr marL="214313" indent="-214313" algn="just">
              <a:spcAft>
                <a:spcPts val="900"/>
              </a:spcAft>
              <a:buFont typeface="Arial" panose="020B0604020202020204" pitchFamily="34" charset="0"/>
              <a:buChar char="•"/>
            </a:pPr>
            <a:r>
              <a:rPr lang="es-ES" sz="1000" dirty="0">
                <a:latin typeface="Verdana" panose="020B0604030504040204" pitchFamily="34" charset="0"/>
                <a:ea typeface="Verdana" panose="020B0604030504040204" pitchFamily="34" charset="0"/>
                <a:cs typeface="Times New Roman" panose="02020603050405020304" pitchFamily="18" charset="0"/>
              </a:rPr>
              <a:t>Ampliar el campo de indicadores de desempeño (KPI) y su aplicación.</a:t>
            </a:r>
          </a:p>
          <a:p>
            <a:pPr marL="214313" indent="-214313" algn="just">
              <a:spcAft>
                <a:spcPts val="900"/>
              </a:spcAft>
              <a:buFont typeface="Arial" panose="020B0604020202020204" pitchFamily="34" charset="0"/>
              <a:buChar char="•"/>
            </a:pPr>
            <a:r>
              <a:rPr lang="es-ES" sz="1000" dirty="0">
                <a:latin typeface="Verdana" panose="020B0604030504040204" pitchFamily="34" charset="0"/>
                <a:ea typeface="Verdana" panose="020B0604030504040204" pitchFamily="34" charset="0"/>
                <a:cs typeface="Times New Roman" panose="02020603050405020304" pitchFamily="18" charset="0"/>
              </a:rPr>
              <a:t>Revisar la conveniencia de mantener el coeficiente de patios.</a:t>
            </a:r>
          </a:p>
          <a:p>
            <a:pPr marL="214313" indent="-214313" algn="just">
              <a:spcAft>
                <a:spcPts val="900"/>
              </a:spcAft>
              <a:buFont typeface="Arial" panose="020B0604020202020204" pitchFamily="34" charset="0"/>
              <a:buChar char="•"/>
            </a:pPr>
            <a:r>
              <a:rPr lang="en-GB" sz="1000" dirty="0" err="1">
                <a:latin typeface="Verdana" panose="020B0604030504040204" pitchFamily="34" charset="0"/>
                <a:ea typeface="Verdana" panose="020B0604030504040204" pitchFamily="34" charset="0"/>
                <a:cs typeface="Times New Roman" panose="02020603050405020304" pitchFamily="18" charset="0"/>
              </a:rPr>
              <a:t>Revisar</a:t>
            </a:r>
            <a:r>
              <a:rPr lang="en-GB" sz="1000" dirty="0">
                <a:latin typeface="Verdana" panose="020B0604030504040204" pitchFamily="34" charset="0"/>
                <a:ea typeface="Verdana" panose="020B0604030504040204" pitchFamily="34" charset="0"/>
                <a:cs typeface="Times New Roman" panose="02020603050405020304" pitchFamily="18" charset="0"/>
              </a:rPr>
              <a:t> </a:t>
            </a:r>
            <a:r>
              <a:rPr lang="en-GB" sz="1000" dirty="0" err="1">
                <a:latin typeface="Verdana" panose="020B0604030504040204" pitchFamily="34" charset="0"/>
                <a:ea typeface="Verdana" panose="020B0604030504040204" pitchFamily="34" charset="0"/>
                <a:cs typeface="Times New Roman" panose="02020603050405020304" pitchFamily="18" charset="0"/>
              </a:rPr>
              <a:t>indexadores</a:t>
            </a:r>
            <a:r>
              <a:rPr lang="en-GB" sz="1000" dirty="0">
                <a:latin typeface="Verdana" panose="020B0604030504040204" pitchFamily="34" charset="0"/>
                <a:ea typeface="Verdana" panose="020B0604030504040204" pitchFamily="34" charset="0"/>
                <a:cs typeface="Times New Roman" panose="02020603050405020304" pitchFamily="18" charset="0"/>
              </a:rPr>
              <a:t> de </a:t>
            </a:r>
            <a:r>
              <a:rPr lang="en-GB" sz="1000" dirty="0" err="1">
                <a:latin typeface="Verdana" panose="020B0604030504040204" pitchFamily="34" charset="0"/>
                <a:ea typeface="Verdana" panose="020B0604030504040204" pitchFamily="34" charset="0"/>
                <a:cs typeface="Times New Roman" panose="02020603050405020304" pitchFamily="18" charset="0"/>
              </a:rPr>
              <a:t>actualizaciòn</a:t>
            </a:r>
            <a:endParaRPr lang="en-GB" sz="1000" dirty="0">
              <a:latin typeface="Verdana" panose="020B0604030504040204" pitchFamily="34" charset="0"/>
              <a:ea typeface="Verdana" panose="020B0604030504040204" pitchFamily="34" charset="0"/>
              <a:cs typeface="Times New Roman" panose="02020603050405020304" pitchFamily="18" charset="0"/>
            </a:endParaRPr>
          </a:p>
          <a:p>
            <a:pPr marL="214313" indent="-214313" algn="just">
              <a:spcAft>
                <a:spcPts val="900"/>
              </a:spcAft>
              <a:buFont typeface="Arial" panose="020B0604020202020204" pitchFamily="34" charset="0"/>
              <a:buChar char="•"/>
            </a:pPr>
            <a:r>
              <a:rPr lang="en-GB" sz="1000" dirty="0" err="1">
                <a:latin typeface="Verdana" panose="020B0604030504040204" pitchFamily="34" charset="0"/>
                <a:ea typeface="Verdana" panose="020B0604030504040204" pitchFamily="34" charset="0"/>
                <a:cs typeface="Times New Roman" panose="02020603050405020304" pitchFamily="18" charset="0"/>
              </a:rPr>
              <a:t>Revisar</a:t>
            </a:r>
            <a:r>
              <a:rPr lang="en-GB" sz="1000" dirty="0">
                <a:latin typeface="Verdana" panose="020B0604030504040204" pitchFamily="34" charset="0"/>
                <a:ea typeface="Verdana" panose="020B0604030504040204" pitchFamily="34" charset="0"/>
                <a:cs typeface="Times New Roman" panose="02020603050405020304" pitchFamily="18" charset="0"/>
              </a:rPr>
              <a:t> </a:t>
            </a:r>
            <a:r>
              <a:rPr lang="en-GB" sz="1000" dirty="0" err="1">
                <a:latin typeface="Verdana" panose="020B0604030504040204" pitchFamily="34" charset="0"/>
                <a:ea typeface="Verdana" panose="020B0604030504040204" pitchFamily="34" charset="0"/>
                <a:cs typeface="Times New Roman" panose="02020603050405020304" pitchFamily="18" charset="0"/>
              </a:rPr>
              <a:t>actualización</a:t>
            </a:r>
            <a:r>
              <a:rPr lang="en-GB" sz="1000" dirty="0">
                <a:latin typeface="Verdana" panose="020B0604030504040204" pitchFamily="34" charset="0"/>
                <a:ea typeface="Verdana" panose="020B0604030504040204" pitchFamily="34" charset="0"/>
                <a:cs typeface="Times New Roman" panose="02020603050405020304" pitchFamily="18" charset="0"/>
              </a:rPr>
              <a:t> </a:t>
            </a:r>
            <a:r>
              <a:rPr lang="en-GB" sz="1000" dirty="0" err="1">
                <a:latin typeface="Verdana" panose="020B0604030504040204" pitchFamily="34" charset="0"/>
                <a:ea typeface="Verdana" panose="020B0604030504040204" pitchFamily="34" charset="0"/>
                <a:cs typeface="Times New Roman" panose="02020603050405020304" pitchFamily="18" charset="0"/>
              </a:rPr>
              <a:t>periódica</a:t>
            </a:r>
            <a:r>
              <a:rPr lang="en-GB" sz="1000" dirty="0">
                <a:latin typeface="Verdana" panose="020B0604030504040204" pitchFamily="34" charset="0"/>
                <a:ea typeface="Verdana" panose="020B0604030504040204" pitchFamily="34" charset="0"/>
                <a:cs typeface="Times New Roman" panose="02020603050405020304" pitchFamily="18" charset="0"/>
              </a:rPr>
              <a:t> de la </a:t>
            </a:r>
            <a:r>
              <a:rPr lang="en-GB" sz="1000" dirty="0" err="1">
                <a:latin typeface="Verdana" panose="020B0604030504040204" pitchFamily="34" charset="0"/>
                <a:ea typeface="Verdana" panose="020B0604030504040204" pitchFamily="34" charset="0"/>
                <a:cs typeface="Times New Roman" panose="02020603050405020304" pitchFamily="18" charset="0"/>
              </a:rPr>
              <a:t>estructura</a:t>
            </a:r>
            <a:r>
              <a:rPr lang="en-GB" sz="1000" dirty="0">
                <a:latin typeface="Verdana" panose="020B0604030504040204" pitchFamily="34" charset="0"/>
                <a:ea typeface="Verdana" panose="020B0604030504040204" pitchFamily="34" charset="0"/>
                <a:cs typeface="Times New Roman" panose="02020603050405020304" pitchFamily="18" charset="0"/>
              </a:rPr>
              <a:t> de </a:t>
            </a:r>
            <a:r>
              <a:rPr lang="en-GB" sz="1000" dirty="0" err="1">
                <a:latin typeface="Verdana" panose="020B0604030504040204" pitchFamily="34" charset="0"/>
                <a:ea typeface="Verdana" panose="020B0604030504040204" pitchFamily="34" charset="0"/>
                <a:cs typeface="Times New Roman" panose="02020603050405020304" pitchFamily="18" charset="0"/>
              </a:rPr>
              <a:t>costos</a:t>
            </a:r>
            <a:r>
              <a:rPr lang="en-GB" sz="1000" dirty="0">
                <a:latin typeface="Verdana" panose="020B0604030504040204" pitchFamily="34" charset="0"/>
                <a:ea typeface="Verdana" panose="020B0604030504040204" pitchFamily="34" charset="0"/>
                <a:cs typeface="Times New Roman" panose="02020603050405020304" pitchFamily="18" charset="0"/>
              </a:rPr>
              <a:t>.</a:t>
            </a:r>
            <a:endParaRPr lang="es-CO" sz="1000" dirty="0">
              <a:latin typeface="Verdana" panose="020B0604030504040204" pitchFamily="34" charset="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392106426"/>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err="1"/>
              <a:t>Modelos</a:t>
            </a:r>
            <a:r>
              <a:rPr lang="en-US" noProof="0" dirty="0"/>
              <a:t> de </a:t>
            </a:r>
            <a:r>
              <a:rPr lang="en-US" noProof="0" dirty="0" err="1"/>
              <a:t>contrato</a:t>
            </a:r>
            <a:r>
              <a:rPr lang="en-US" noProof="0" dirty="0"/>
              <a:t> y </a:t>
            </a:r>
            <a:r>
              <a:rPr lang="en-US" noProof="0" dirty="0" err="1"/>
              <a:t>mecanismo</a:t>
            </a:r>
            <a:r>
              <a:rPr lang="en-US" noProof="0" dirty="0"/>
              <a:t> de </a:t>
            </a:r>
            <a:r>
              <a:rPr lang="en-US" noProof="0" dirty="0" err="1"/>
              <a:t>pagos</a:t>
            </a:r>
            <a:endParaRPr lang="en-US" noProof="0" dirty="0"/>
          </a:p>
        </p:txBody>
      </p:sp>
      <p:sp>
        <p:nvSpPr>
          <p:cNvPr id="25" name="Text Placeholder 24"/>
          <p:cNvSpPr>
            <a:spLocks noGrp="1"/>
          </p:cNvSpPr>
          <p:nvPr>
            <p:ph type="body" sz="quarter" idx="13"/>
          </p:nvPr>
        </p:nvSpPr>
        <p:spPr/>
        <p:txBody>
          <a:bodyPr/>
          <a:lstStyle/>
          <a:p>
            <a:r>
              <a:rPr lang="en-US" dirty="0" err="1"/>
              <a:t>Infraestructura</a:t>
            </a:r>
            <a:r>
              <a:rPr lang="en-US" dirty="0"/>
              <a:t> (</a:t>
            </a:r>
            <a:r>
              <a:rPr lang="en-US" dirty="0" err="1"/>
              <a:t>Ejemplos</a:t>
            </a:r>
            <a:r>
              <a:rPr lang="en-US" dirty="0"/>
              <a:t> </a:t>
            </a:r>
            <a:r>
              <a:rPr lang="en-US" dirty="0" err="1"/>
              <a:t>Fase</a:t>
            </a:r>
            <a:r>
              <a:rPr lang="en-US" dirty="0"/>
              <a:t> II a y b)</a:t>
            </a:r>
            <a:endParaRPr lang="en-US" noProof="0" dirty="0"/>
          </a:p>
        </p:txBody>
      </p:sp>
      <p:sp>
        <p:nvSpPr>
          <p:cNvPr id="12" name="Marcador de contenido 3"/>
          <p:cNvSpPr>
            <a:spLocks noGrp="1"/>
          </p:cNvSpPr>
          <p:nvPr>
            <p:ph sz="quarter" idx="16"/>
          </p:nvPr>
        </p:nvSpPr>
        <p:spPr>
          <a:xfrm>
            <a:off x="376236" y="1267968"/>
            <a:ext cx="3369882" cy="1654771"/>
          </a:xfrm>
        </p:spPr>
        <p:txBody>
          <a:bodyPr/>
          <a:lstStyle/>
          <a:p>
            <a:pPr>
              <a:lnSpc>
                <a:spcPct val="70000"/>
              </a:lnSpc>
            </a:pPr>
            <a:r>
              <a:rPr lang="es-ES" sz="1200" b="1" dirty="0"/>
              <a:t>Fase II A –Obra Pública- </a:t>
            </a:r>
          </a:p>
          <a:p>
            <a:pPr marL="285750" indent="-285750">
              <a:lnSpc>
                <a:spcPct val="70000"/>
              </a:lnSpc>
              <a:buFontTx/>
              <a:buChar char="-"/>
            </a:pPr>
            <a:r>
              <a:rPr lang="es-ES" sz="1200" dirty="0"/>
              <a:t>Remuneración global </a:t>
            </a:r>
          </a:p>
          <a:p>
            <a:pPr marL="285750" indent="-285750">
              <a:lnSpc>
                <a:spcPct val="70000"/>
              </a:lnSpc>
              <a:buFontTx/>
              <a:buChar char="-"/>
            </a:pPr>
            <a:r>
              <a:rPr lang="es-ES" sz="1200" dirty="0"/>
              <a:t>Riesgos compartidos por bandas</a:t>
            </a:r>
          </a:p>
          <a:p>
            <a:pPr marL="285750" indent="-285750">
              <a:lnSpc>
                <a:spcPct val="70000"/>
              </a:lnSpc>
              <a:buFontTx/>
              <a:buChar char="-"/>
            </a:pPr>
            <a:r>
              <a:rPr lang="es-ES" sz="1200" dirty="0"/>
              <a:t>Precios unitarios en redes</a:t>
            </a:r>
          </a:p>
          <a:p>
            <a:pPr marL="285750" indent="-285750">
              <a:lnSpc>
                <a:spcPct val="70000"/>
              </a:lnSpc>
              <a:buFontTx/>
              <a:buChar char="-"/>
            </a:pPr>
            <a:r>
              <a:rPr lang="es-ES" sz="1200" dirty="0"/>
              <a:t>Incluye mantenimiento</a:t>
            </a:r>
          </a:p>
          <a:p>
            <a:pPr marL="285750" indent="-285750">
              <a:lnSpc>
                <a:spcPct val="70000"/>
              </a:lnSpc>
              <a:buFontTx/>
              <a:buChar char="-"/>
            </a:pPr>
            <a:r>
              <a:rPr lang="es-ES" sz="1200" dirty="0"/>
              <a:t>Obra pública a tiempo y sin sobrecostos</a:t>
            </a:r>
          </a:p>
          <a:p>
            <a:pPr marL="285750" indent="-285750">
              <a:lnSpc>
                <a:spcPct val="70000"/>
              </a:lnSpc>
              <a:buFontTx/>
              <a:buChar char="-"/>
            </a:pPr>
            <a:r>
              <a:rPr lang="es-ES" sz="1200" dirty="0"/>
              <a:t>Especificaciones técnicas vs Diseños </a:t>
            </a:r>
          </a:p>
          <a:p>
            <a:endParaRPr lang="es-ES" sz="1200" dirty="0">
              <a:solidFill>
                <a:srgbClr val="800000"/>
              </a:solidFill>
            </a:endParaRPr>
          </a:p>
          <a:p>
            <a:pPr marL="285750" indent="-285750">
              <a:buFontTx/>
              <a:buChar char="-"/>
            </a:pPr>
            <a:endParaRPr lang="es-ES" sz="1800" b="1" dirty="0">
              <a:solidFill>
                <a:srgbClr val="FF0000"/>
              </a:solidFill>
            </a:endParaRPr>
          </a:p>
        </p:txBody>
      </p:sp>
      <p:pic>
        <p:nvPicPr>
          <p:cNvPr id="11" name="Picture 10"/>
          <p:cNvPicPr>
            <a:picLocks noChangeAspect="1"/>
          </p:cNvPicPr>
          <p:nvPr/>
        </p:nvPicPr>
        <p:blipFill>
          <a:blip r:embed="rId3"/>
          <a:stretch>
            <a:fillRect/>
          </a:stretch>
        </p:blipFill>
        <p:spPr>
          <a:xfrm>
            <a:off x="5148071" y="985701"/>
            <a:ext cx="3135057" cy="2802029"/>
          </a:xfrm>
          <a:prstGeom prst="rect">
            <a:avLst/>
          </a:prstGeom>
        </p:spPr>
      </p:pic>
      <p:sp>
        <p:nvSpPr>
          <p:cNvPr id="15" name="Marcador de contenido 3"/>
          <p:cNvSpPr>
            <a:spLocks noGrp="1"/>
          </p:cNvSpPr>
          <p:nvPr>
            <p:ph sz="quarter" idx="16"/>
          </p:nvPr>
        </p:nvSpPr>
        <p:spPr>
          <a:xfrm>
            <a:off x="376236" y="4069997"/>
            <a:ext cx="4024171" cy="1654771"/>
          </a:xfrm>
        </p:spPr>
        <p:txBody>
          <a:bodyPr/>
          <a:lstStyle/>
          <a:p>
            <a:pPr>
              <a:lnSpc>
                <a:spcPct val="70000"/>
              </a:lnSpc>
            </a:pPr>
            <a:r>
              <a:rPr lang="es-ES" sz="1200" b="1" dirty="0">
                <a:solidFill>
                  <a:srgbClr val="000000"/>
                </a:solidFill>
              </a:rPr>
              <a:t>Fase II B –Financiación privada- </a:t>
            </a:r>
          </a:p>
          <a:p>
            <a:pPr marL="285750" indent="-285750">
              <a:lnSpc>
                <a:spcPct val="70000"/>
              </a:lnSpc>
              <a:buFontTx/>
              <a:buChar char="-"/>
            </a:pPr>
            <a:r>
              <a:rPr lang="es-ES" sz="1200" dirty="0">
                <a:solidFill>
                  <a:srgbClr val="000000"/>
                </a:solidFill>
              </a:rPr>
              <a:t>Remuneración global </a:t>
            </a:r>
          </a:p>
          <a:p>
            <a:pPr marL="285750" indent="-285750">
              <a:lnSpc>
                <a:spcPct val="70000"/>
              </a:lnSpc>
              <a:buFontTx/>
              <a:buChar char="-"/>
            </a:pPr>
            <a:r>
              <a:rPr lang="es-ES" sz="1200" dirty="0">
                <a:solidFill>
                  <a:srgbClr val="000000"/>
                </a:solidFill>
              </a:rPr>
              <a:t>Precios unitarios en ítems específicos </a:t>
            </a:r>
          </a:p>
          <a:p>
            <a:pPr marL="285750" indent="-285750">
              <a:lnSpc>
                <a:spcPct val="70000"/>
              </a:lnSpc>
              <a:buFontTx/>
              <a:buChar char="-"/>
            </a:pPr>
            <a:r>
              <a:rPr lang="es-ES" sz="1200" dirty="0">
                <a:solidFill>
                  <a:srgbClr val="000000"/>
                </a:solidFill>
              </a:rPr>
              <a:t>Incluye mantenimiento</a:t>
            </a:r>
          </a:p>
          <a:p>
            <a:pPr marL="285750" indent="-285750">
              <a:lnSpc>
                <a:spcPct val="70000"/>
              </a:lnSpc>
              <a:buFontTx/>
              <a:buChar char="-"/>
            </a:pPr>
            <a:r>
              <a:rPr lang="es-ES" sz="1200" dirty="0">
                <a:solidFill>
                  <a:srgbClr val="000000"/>
                </a:solidFill>
              </a:rPr>
              <a:t>Proyecto a tiempo y sin sobrecostos </a:t>
            </a:r>
          </a:p>
          <a:p>
            <a:pPr marL="285750" indent="-285750">
              <a:lnSpc>
                <a:spcPct val="70000"/>
              </a:lnSpc>
              <a:buFontTx/>
              <a:buChar char="-"/>
            </a:pPr>
            <a:r>
              <a:rPr lang="es-ES" sz="1200" dirty="0">
                <a:solidFill>
                  <a:srgbClr val="000000"/>
                </a:solidFill>
              </a:rPr>
              <a:t>Especificaciones técnicas y niveles de servicio</a:t>
            </a:r>
          </a:p>
          <a:p>
            <a:endParaRPr lang="es-ES" sz="1200" dirty="0">
              <a:solidFill>
                <a:srgbClr val="800000"/>
              </a:solidFill>
            </a:endParaRPr>
          </a:p>
          <a:p>
            <a:pPr marL="285750" indent="-285750">
              <a:buFontTx/>
              <a:buChar char="-"/>
            </a:pPr>
            <a:endParaRPr lang="es-ES" sz="1800" b="1" dirty="0">
              <a:solidFill>
                <a:srgbClr val="FF0000"/>
              </a:solidFill>
            </a:endParaRPr>
          </a:p>
        </p:txBody>
      </p:sp>
      <p:pic>
        <p:nvPicPr>
          <p:cNvPr id="14" name="Picture 13"/>
          <p:cNvPicPr>
            <a:picLocks noChangeAspect="1"/>
          </p:cNvPicPr>
          <p:nvPr/>
        </p:nvPicPr>
        <p:blipFill>
          <a:blip r:embed="rId4"/>
          <a:stretch>
            <a:fillRect/>
          </a:stretch>
        </p:blipFill>
        <p:spPr>
          <a:xfrm>
            <a:off x="5148072" y="3886199"/>
            <a:ext cx="3135057" cy="2285847"/>
          </a:xfrm>
          <a:prstGeom prst="rect">
            <a:avLst/>
          </a:prstGeom>
        </p:spPr>
      </p:pic>
    </p:spTree>
    <p:extLst>
      <p:ext uri="{BB962C8B-B14F-4D97-AF65-F5344CB8AC3E}">
        <p14:creationId xmlns:p14="http://schemas.microsoft.com/office/powerpoint/2010/main" val="928588929"/>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err="1"/>
              <a:t>Problemas</a:t>
            </a:r>
            <a:r>
              <a:rPr lang="en-US" noProof="0" dirty="0"/>
              <a:t> </a:t>
            </a:r>
            <a:r>
              <a:rPr lang="en-US" noProof="0" dirty="0" err="1"/>
              <a:t>suscitados</a:t>
            </a:r>
            <a:r>
              <a:rPr lang="en-US" noProof="0" dirty="0"/>
              <a:t> </a:t>
            </a:r>
            <a:r>
              <a:rPr lang="en-US" noProof="0" dirty="0" err="1"/>
              <a:t>en</a:t>
            </a:r>
            <a:r>
              <a:rPr lang="en-US" noProof="0" dirty="0"/>
              <a:t> el SITP, </a:t>
            </a:r>
            <a:r>
              <a:rPr lang="en-US" noProof="0" dirty="0" err="1"/>
              <a:t>en</a:t>
            </a:r>
            <a:r>
              <a:rPr lang="en-US" noProof="0" dirty="0"/>
              <a:t> particular </a:t>
            </a:r>
            <a:r>
              <a:rPr lang="en-US" noProof="0" dirty="0" err="1"/>
              <a:t>en</a:t>
            </a:r>
            <a:r>
              <a:rPr lang="en-US" noProof="0" dirty="0"/>
              <a:t> el Zonal</a:t>
            </a:r>
          </a:p>
        </p:txBody>
      </p:sp>
      <p:sp>
        <p:nvSpPr>
          <p:cNvPr id="3" name="Content Placeholder 2"/>
          <p:cNvSpPr>
            <a:spLocks noGrp="1"/>
          </p:cNvSpPr>
          <p:nvPr>
            <p:ph sz="quarter" idx="10"/>
          </p:nvPr>
        </p:nvSpPr>
        <p:spPr>
          <a:xfrm>
            <a:off x="376236" y="1408855"/>
            <a:ext cx="7313867" cy="4716463"/>
          </a:xfrm>
        </p:spPr>
        <p:txBody>
          <a:bodyPr/>
          <a:lstStyle/>
          <a:p>
            <a:pPr marL="228600" indent="-228600">
              <a:buFont typeface="Wingdings" panose="05000000000000000000" pitchFamily="2" charset="2"/>
              <a:buChar char="Ø"/>
            </a:pPr>
            <a:r>
              <a:rPr lang="es-ES" b="1" dirty="0"/>
              <a:t>Plazo de implementación del SITP y compromiso de extinción y chatarrización de los vehículos del TPC</a:t>
            </a:r>
          </a:p>
          <a:p>
            <a:pPr marL="405000" lvl="2" indent="-228600"/>
            <a:r>
              <a:rPr lang="en-GB" noProof="0" dirty="0" err="1"/>
              <a:t>Avance</a:t>
            </a:r>
            <a:r>
              <a:rPr lang="en-GB" noProof="0" dirty="0"/>
              <a:t> de la </a:t>
            </a:r>
            <a:r>
              <a:rPr lang="es-ES" noProof="0" dirty="0" err="1"/>
              <a:t>cha</a:t>
            </a:r>
            <a:r>
              <a:rPr lang="es-ES" dirty="0" err="1"/>
              <a:t>tarrización</a:t>
            </a:r>
            <a:r>
              <a:rPr lang="es-ES" dirty="0"/>
              <a:t> y capacidad de los operadores de marcar el ritmo.</a:t>
            </a:r>
          </a:p>
          <a:p>
            <a:pPr marL="405000" lvl="2" indent="-228600"/>
            <a:r>
              <a:rPr lang="en-GB" b="0" noProof="0" dirty="0" err="1"/>
              <a:t>Acuerdo</a:t>
            </a:r>
            <a:r>
              <a:rPr lang="en-GB" b="0" noProof="0" dirty="0"/>
              <a:t> </a:t>
            </a:r>
            <a:r>
              <a:rPr lang="en-GB" b="0" noProof="0" dirty="0" err="1"/>
              <a:t>sobre</a:t>
            </a:r>
            <a:r>
              <a:rPr lang="en-GB" b="0" noProof="0" dirty="0"/>
              <a:t> C</a:t>
            </a:r>
            <a:r>
              <a:rPr lang="es-ES" b="0" noProof="0" dirty="0"/>
              <a:t>OOBUS y EGOBUS (intervenidos)</a:t>
            </a:r>
          </a:p>
          <a:p>
            <a:pPr marL="228600" lvl="1" indent="-228600">
              <a:buFont typeface="Wingdings" panose="05000000000000000000" pitchFamily="2" charset="2"/>
              <a:buChar char="Ø"/>
            </a:pPr>
            <a:r>
              <a:rPr lang="en-GB" noProof="0" dirty="0" err="1"/>
              <a:t>Entrega</a:t>
            </a:r>
            <a:r>
              <a:rPr lang="en-GB" noProof="0" dirty="0"/>
              <a:t> de Patios </a:t>
            </a:r>
            <a:r>
              <a:rPr lang="en-GB" noProof="0" dirty="0" err="1"/>
              <a:t>por</a:t>
            </a:r>
            <a:r>
              <a:rPr lang="en-GB" noProof="0" dirty="0"/>
              <a:t> </a:t>
            </a:r>
            <a:r>
              <a:rPr lang="en-GB" noProof="0" dirty="0" err="1"/>
              <a:t>parte</a:t>
            </a:r>
            <a:r>
              <a:rPr lang="en-GB" noProof="0" dirty="0"/>
              <a:t> del Distrito</a:t>
            </a:r>
          </a:p>
          <a:p>
            <a:pPr marL="405000" lvl="2" indent="-228600"/>
            <a:r>
              <a:rPr lang="en-GB" b="0" noProof="0" dirty="0" err="1"/>
              <a:t>Sobrecostos</a:t>
            </a:r>
            <a:r>
              <a:rPr lang="en-GB" b="0" noProof="0" dirty="0"/>
              <a:t> </a:t>
            </a:r>
            <a:r>
              <a:rPr lang="en-GB" b="0" noProof="0" dirty="0" err="1"/>
              <a:t>por</a:t>
            </a:r>
            <a:r>
              <a:rPr lang="en-GB" b="0" noProof="0" dirty="0"/>
              <a:t> </a:t>
            </a:r>
            <a:r>
              <a:rPr lang="en-GB" b="0" noProof="0" dirty="0" err="1"/>
              <a:t>prórroga</a:t>
            </a:r>
            <a:r>
              <a:rPr lang="en-GB" b="0" noProof="0" dirty="0"/>
              <a:t> del </a:t>
            </a:r>
            <a:r>
              <a:rPr lang="en-GB" b="0" noProof="0" dirty="0" err="1"/>
              <a:t>período</a:t>
            </a:r>
            <a:r>
              <a:rPr lang="en-GB" b="0" noProof="0" dirty="0"/>
              <a:t> de </a:t>
            </a:r>
            <a:r>
              <a:rPr lang="en-GB" b="0" noProof="0" dirty="0" err="1"/>
              <a:t>transición</a:t>
            </a:r>
            <a:endParaRPr lang="en-GB" b="0" noProof="0" dirty="0"/>
          </a:p>
          <a:p>
            <a:pPr marL="405000" lvl="2" indent="-228600"/>
            <a:r>
              <a:rPr lang="en-GB" dirty="0"/>
              <a:t>K</a:t>
            </a:r>
            <a:r>
              <a:rPr lang="en-GB" b="0" noProof="0" dirty="0"/>
              <a:t>m </a:t>
            </a:r>
            <a:r>
              <a:rPr lang="en-GB" b="0" noProof="0" dirty="0" err="1"/>
              <a:t>en</a:t>
            </a:r>
            <a:r>
              <a:rPr lang="en-GB" b="0" noProof="0" dirty="0"/>
              <a:t> </a:t>
            </a:r>
            <a:r>
              <a:rPr lang="en-GB" b="0" noProof="0" dirty="0" err="1"/>
              <a:t>vacío</a:t>
            </a:r>
            <a:endParaRPr lang="en-GB" b="0" noProof="0" dirty="0"/>
          </a:p>
          <a:p>
            <a:pPr marL="405000" lvl="2" indent="-228600"/>
            <a:r>
              <a:rPr lang="en-GB" dirty="0" err="1"/>
              <a:t>Incumplimiento</a:t>
            </a:r>
            <a:r>
              <a:rPr lang="en-GB" dirty="0"/>
              <a:t> de </a:t>
            </a:r>
            <a:r>
              <a:rPr lang="en-GB" dirty="0" err="1"/>
              <a:t>los</a:t>
            </a:r>
            <a:r>
              <a:rPr lang="en-GB" dirty="0"/>
              <a:t> </a:t>
            </a:r>
            <a:r>
              <a:rPr lang="en-GB" dirty="0" err="1"/>
              <a:t>índices</a:t>
            </a:r>
            <a:r>
              <a:rPr lang="en-GB" dirty="0"/>
              <a:t> de </a:t>
            </a:r>
            <a:r>
              <a:rPr lang="en-GB" dirty="0" err="1"/>
              <a:t>calidad</a:t>
            </a:r>
            <a:endParaRPr lang="en-GB" dirty="0"/>
          </a:p>
          <a:p>
            <a:pPr marL="228600" lvl="1" indent="-228600">
              <a:buFont typeface="Wingdings" panose="05000000000000000000" pitchFamily="2" charset="2"/>
              <a:buChar char="Ø"/>
            </a:pPr>
            <a:r>
              <a:rPr lang="en-GB" noProof="0" dirty="0" err="1"/>
              <a:t>Incumplimiento</a:t>
            </a:r>
            <a:r>
              <a:rPr lang="en-GB" noProof="0" dirty="0"/>
              <a:t> de las </a:t>
            </a:r>
            <a:r>
              <a:rPr lang="en-GB" noProof="0" dirty="0" err="1"/>
              <a:t>estimaciones</a:t>
            </a:r>
            <a:r>
              <a:rPr lang="en-GB" noProof="0" dirty="0"/>
              <a:t> de </a:t>
            </a:r>
            <a:r>
              <a:rPr lang="en-GB" noProof="0" dirty="0" err="1"/>
              <a:t>demanda</a:t>
            </a:r>
            <a:endParaRPr lang="en-GB" noProof="0" dirty="0"/>
          </a:p>
          <a:p>
            <a:pPr marL="405000" lvl="2" indent="-228600"/>
            <a:r>
              <a:rPr lang="en-GB" b="0" noProof="0" dirty="0" err="1"/>
              <a:t>Calidad</a:t>
            </a:r>
            <a:r>
              <a:rPr lang="en-GB" b="0" noProof="0" dirty="0"/>
              <a:t> de </a:t>
            </a:r>
            <a:r>
              <a:rPr lang="en-GB" b="0" noProof="0" dirty="0" err="1"/>
              <a:t>servicio</a:t>
            </a:r>
            <a:r>
              <a:rPr lang="en-GB" b="0" noProof="0" dirty="0"/>
              <a:t> y </a:t>
            </a:r>
            <a:r>
              <a:rPr lang="en-GB" b="0" noProof="0" dirty="0" err="1"/>
              <a:t>transferencia</a:t>
            </a:r>
            <a:r>
              <a:rPr lang="en-GB" b="0" noProof="0" dirty="0"/>
              <a:t> a </a:t>
            </a:r>
            <a:r>
              <a:rPr lang="en-GB" b="0" noProof="0" dirty="0" err="1"/>
              <a:t>otros</a:t>
            </a:r>
            <a:r>
              <a:rPr lang="en-GB" b="0" noProof="0" dirty="0"/>
              <a:t> </a:t>
            </a:r>
            <a:r>
              <a:rPr lang="en-GB" b="0" noProof="0" dirty="0" err="1"/>
              <a:t>modos</a:t>
            </a:r>
            <a:endParaRPr lang="en-GB" b="0" noProof="0" dirty="0"/>
          </a:p>
          <a:p>
            <a:pPr marL="405000" lvl="2" indent="-228600"/>
            <a:r>
              <a:rPr lang="en-GB" dirty="0" err="1"/>
              <a:t>Menor</a:t>
            </a:r>
            <a:r>
              <a:rPr lang="en-GB" dirty="0"/>
              <a:t> </a:t>
            </a:r>
            <a:r>
              <a:rPr lang="en-GB" dirty="0" err="1"/>
              <a:t>retribución</a:t>
            </a:r>
            <a:r>
              <a:rPr lang="en-GB" dirty="0"/>
              <a:t> </a:t>
            </a:r>
            <a:r>
              <a:rPr lang="en-GB" dirty="0" err="1"/>
              <a:t>en</a:t>
            </a:r>
            <a:r>
              <a:rPr lang="en-GB" dirty="0"/>
              <a:t> la </a:t>
            </a:r>
            <a:r>
              <a:rPr lang="en-GB" dirty="0" err="1"/>
              <a:t>operación</a:t>
            </a:r>
            <a:r>
              <a:rPr lang="en-GB" dirty="0"/>
              <a:t> zonal.</a:t>
            </a:r>
          </a:p>
          <a:p>
            <a:pPr marL="405000" lvl="2" indent="-228600"/>
            <a:r>
              <a:rPr lang="en-GB" b="0" noProof="0" dirty="0" err="1"/>
              <a:t>Ineficiencia</a:t>
            </a:r>
            <a:r>
              <a:rPr lang="en-GB" b="0" noProof="0" dirty="0"/>
              <a:t> de la </a:t>
            </a:r>
            <a:r>
              <a:rPr lang="en-GB" b="0" noProof="0" dirty="0" err="1"/>
              <a:t>operación</a:t>
            </a:r>
            <a:r>
              <a:rPr lang="en-GB" b="0" noProof="0" dirty="0"/>
              <a:t> con IPK </a:t>
            </a:r>
            <a:r>
              <a:rPr lang="en-GB" b="0" noProof="0" dirty="0" err="1"/>
              <a:t>bajos</a:t>
            </a:r>
            <a:endParaRPr lang="en-GB" b="0" noProof="0" dirty="0"/>
          </a:p>
          <a:p>
            <a:pPr marL="405000" lvl="2" indent="-228600"/>
            <a:r>
              <a:rPr lang="en-GB" dirty="0" err="1"/>
              <a:t>Evasión</a:t>
            </a:r>
            <a:r>
              <a:rPr lang="en-GB" dirty="0"/>
              <a:t> </a:t>
            </a:r>
            <a:r>
              <a:rPr lang="en-GB" dirty="0" err="1"/>
              <a:t>alta</a:t>
            </a:r>
            <a:r>
              <a:rPr lang="en-GB" dirty="0"/>
              <a:t> (¿30%?)</a:t>
            </a:r>
          </a:p>
          <a:p>
            <a:pPr marL="228600" lvl="1" indent="-228600">
              <a:buFont typeface="Wingdings" panose="05000000000000000000" pitchFamily="2" charset="2"/>
              <a:buChar char="Ø"/>
            </a:pPr>
            <a:r>
              <a:rPr lang="en-GB" noProof="0" dirty="0" err="1"/>
              <a:t>Tarifa</a:t>
            </a:r>
            <a:r>
              <a:rPr lang="en-GB" noProof="0" dirty="0"/>
              <a:t> al </a:t>
            </a:r>
            <a:r>
              <a:rPr lang="en-GB" noProof="0" dirty="0" err="1"/>
              <a:t>usuario</a:t>
            </a:r>
            <a:endParaRPr lang="en-GB" noProof="0" dirty="0"/>
          </a:p>
          <a:p>
            <a:pPr marL="405000" lvl="2" indent="-228600"/>
            <a:r>
              <a:rPr lang="en-GB" b="0" noProof="0" dirty="0" err="1"/>
              <a:t>Fijada</a:t>
            </a:r>
            <a:r>
              <a:rPr lang="en-GB" b="0" noProof="0" dirty="0"/>
              <a:t> con </a:t>
            </a:r>
            <a:r>
              <a:rPr lang="en-GB" b="0" noProof="0" dirty="0" err="1"/>
              <a:t>criterios</a:t>
            </a:r>
            <a:r>
              <a:rPr lang="en-GB" b="0" noProof="0" dirty="0"/>
              <a:t> politicos y </a:t>
            </a:r>
            <a:r>
              <a:rPr lang="en-GB" b="0" noProof="0" dirty="0" err="1"/>
              <a:t>sociales</a:t>
            </a:r>
            <a:r>
              <a:rPr lang="en-GB" b="0" noProof="0" dirty="0"/>
              <a:t> y no de </a:t>
            </a:r>
            <a:r>
              <a:rPr lang="en-GB" b="0" noProof="0" dirty="0" err="1"/>
              <a:t>sostenibilidad</a:t>
            </a:r>
            <a:r>
              <a:rPr lang="en-GB" b="0" noProof="0" dirty="0"/>
              <a:t> </a:t>
            </a:r>
            <a:r>
              <a:rPr lang="en-GB" b="0" noProof="0" dirty="0" err="1"/>
              <a:t>económica</a:t>
            </a:r>
            <a:endParaRPr lang="en-GB" b="0" noProof="0" dirty="0"/>
          </a:p>
          <a:p>
            <a:pPr marL="405000" lvl="2" indent="-228600"/>
            <a:endParaRPr lang="es-ES" b="0" noProof="0" dirty="0"/>
          </a:p>
          <a:p>
            <a:pPr marL="405000" lvl="2" indent="-228600"/>
            <a:endParaRPr lang="en-US" b="0" noProof="0" dirty="0"/>
          </a:p>
        </p:txBody>
      </p:sp>
      <p:sp>
        <p:nvSpPr>
          <p:cNvPr id="25" name="Text Placeholder 24"/>
          <p:cNvSpPr>
            <a:spLocks noGrp="1"/>
          </p:cNvSpPr>
          <p:nvPr>
            <p:ph type="body" sz="quarter" idx="13"/>
          </p:nvPr>
        </p:nvSpPr>
        <p:spPr/>
        <p:txBody>
          <a:bodyPr/>
          <a:lstStyle/>
          <a:p>
            <a:r>
              <a:rPr lang="en-US" noProof="0" dirty="0" err="1"/>
              <a:t>Sostenibilidad</a:t>
            </a:r>
            <a:r>
              <a:rPr lang="en-US" noProof="0" dirty="0"/>
              <a:t> y </a:t>
            </a:r>
            <a:r>
              <a:rPr lang="en-US" noProof="0" dirty="0" err="1"/>
              <a:t>riesgos</a:t>
            </a:r>
            <a:endParaRPr lang="en-US" noProof="0" dirty="0"/>
          </a:p>
        </p:txBody>
      </p:sp>
    </p:spTree>
    <p:extLst>
      <p:ext uri="{BB962C8B-B14F-4D97-AF65-F5344CB8AC3E}">
        <p14:creationId xmlns:p14="http://schemas.microsoft.com/office/powerpoint/2010/main" val="2929548162"/>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La revision del </a:t>
            </a:r>
            <a:r>
              <a:rPr lang="en-US" noProof="0" dirty="0" err="1"/>
              <a:t>modelo</a:t>
            </a:r>
            <a:endParaRPr lang="en-US" noProof="0" dirty="0"/>
          </a:p>
        </p:txBody>
      </p:sp>
      <p:sp>
        <p:nvSpPr>
          <p:cNvPr id="3" name="Content Placeholder 2"/>
          <p:cNvSpPr>
            <a:spLocks noGrp="1"/>
          </p:cNvSpPr>
          <p:nvPr>
            <p:ph sz="quarter" idx="10"/>
          </p:nvPr>
        </p:nvSpPr>
        <p:spPr>
          <a:xfrm>
            <a:off x="1563624" y="2067625"/>
            <a:ext cx="6501384" cy="1544256"/>
          </a:xfrm>
        </p:spPr>
        <p:txBody>
          <a:bodyPr/>
          <a:lstStyle/>
          <a:p>
            <a:pPr marL="285750" indent="-285750">
              <a:buFont typeface="Wingdings" panose="05000000000000000000" pitchFamily="2" charset="2"/>
              <a:buChar char="ü"/>
            </a:pPr>
            <a:r>
              <a:rPr lang="en-US" sz="1800" noProof="0" dirty="0" err="1"/>
              <a:t>Revisión</a:t>
            </a:r>
            <a:r>
              <a:rPr lang="en-US" sz="1800" noProof="0" dirty="0"/>
              <a:t> de </a:t>
            </a:r>
            <a:r>
              <a:rPr lang="en-US" sz="1800" noProof="0" dirty="0" err="1"/>
              <a:t>los</a:t>
            </a:r>
            <a:r>
              <a:rPr lang="en-US" sz="1800" noProof="0" dirty="0"/>
              <a:t> </a:t>
            </a:r>
            <a:r>
              <a:rPr lang="en-US" sz="1800" noProof="0" dirty="0" err="1"/>
              <a:t>contratos</a:t>
            </a:r>
            <a:r>
              <a:rPr lang="en-US" sz="1800" noProof="0" dirty="0"/>
              <a:t> y </a:t>
            </a:r>
            <a:r>
              <a:rPr lang="en-US" sz="1800" noProof="0" dirty="0" err="1"/>
              <a:t>nueva</a:t>
            </a:r>
            <a:r>
              <a:rPr lang="en-US" sz="1800" noProof="0" dirty="0"/>
              <a:t> </a:t>
            </a:r>
            <a:r>
              <a:rPr lang="en-US" sz="1800" noProof="0" dirty="0" err="1"/>
              <a:t>estructuración</a:t>
            </a:r>
            <a:r>
              <a:rPr lang="en-US" sz="1800" noProof="0" dirty="0"/>
              <a:t> integral </a:t>
            </a:r>
            <a:r>
              <a:rPr lang="en-US" sz="1800" noProof="0" dirty="0" err="1"/>
              <a:t>Fases</a:t>
            </a:r>
            <a:r>
              <a:rPr lang="en-US" sz="1800" noProof="0" dirty="0"/>
              <a:t> I y II</a:t>
            </a:r>
          </a:p>
          <a:p>
            <a:pPr marL="285750" indent="-285750">
              <a:buFont typeface="Wingdings" panose="05000000000000000000" pitchFamily="2" charset="2"/>
              <a:buChar char="ü"/>
            </a:pPr>
            <a:endParaRPr lang="en-US" sz="1800" noProof="0" dirty="0"/>
          </a:p>
          <a:p>
            <a:pPr marL="285750" indent="-285750">
              <a:buFont typeface="Wingdings" panose="05000000000000000000" pitchFamily="2" charset="2"/>
              <a:buChar char="ü"/>
            </a:pPr>
            <a:r>
              <a:rPr lang="en-US" sz="1800" dirty="0" err="1"/>
              <a:t>Revisión</a:t>
            </a:r>
            <a:r>
              <a:rPr lang="en-US" sz="1800" dirty="0"/>
              <a:t> de la </a:t>
            </a:r>
            <a:r>
              <a:rPr lang="en-US" sz="1800" dirty="0" err="1"/>
              <a:t>estructura</a:t>
            </a:r>
            <a:r>
              <a:rPr lang="en-US" sz="1800" dirty="0"/>
              <a:t> de </a:t>
            </a:r>
            <a:r>
              <a:rPr lang="en-US" sz="1800" dirty="0" err="1"/>
              <a:t>costos</a:t>
            </a:r>
            <a:r>
              <a:rPr lang="en-US" sz="1800" dirty="0"/>
              <a:t> del SITP Zonal</a:t>
            </a:r>
          </a:p>
          <a:p>
            <a:pPr marL="285750" indent="-285750">
              <a:buFont typeface="Wingdings" panose="05000000000000000000" pitchFamily="2" charset="2"/>
              <a:buChar char="ü"/>
            </a:pPr>
            <a:endParaRPr lang="en-US" sz="1800" dirty="0"/>
          </a:p>
          <a:p>
            <a:pPr marL="285750" indent="-285750">
              <a:buFont typeface="Wingdings" panose="05000000000000000000" pitchFamily="2" charset="2"/>
              <a:buChar char="ü"/>
            </a:pPr>
            <a:r>
              <a:rPr lang="en-US" sz="1800" noProof="0" dirty="0" err="1"/>
              <a:t>Revisión</a:t>
            </a:r>
            <a:r>
              <a:rPr lang="en-US" sz="1800" noProof="0" dirty="0"/>
              <a:t> del </a:t>
            </a:r>
            <a:r>
              <a:rPr lang="en-US" sz="1800" noProof="0" dirty="0" err="1"/>
              <a:t>coeficiente</a:t>
            </a:r>
            <a:r>
              <a:rPr lang="en-US" sz="1800" noProof="0" dirty="0"/>
              <a:t> de patios y </a:t>
            </a:r>
            <a:r>
              <a:rPr lang="en-US" sz="1800" noProof="0" dirty="0" err="1"/>
              <a:t>su</a:t>
            </a:r>
            <a:r>
              <a:rPr lang="en-US" sz="1800" noProof="0" dirty="0"/>
              <a:t> </a:t>
            </a:r>
            <a:r>
              <a:rPr lang="en-US" sz="1800" noProof="0" dirty="0" err="1"/>
              <a:t>actualización</a:t>
            </a:r>
            <a:r>
              <a:rPr lang="en-US" sz="1800" noProof="0" dirty="0"/>
              <a:t> </a:t>
            </a:r>
          </a:p>
        </p:txBody>
      </p:sp>
      <p:sp>
        <p:nvSpPr>
          <p:cNvPr id="25" name="Text Placeholder 24"/>
          <p:cNvSpPr>
            <a:spLocks noGrp="1"/>
          </p:cNvSpPr>
          <p:nvPr>
            <p:ph type="body" sz="quarter" idx="13"/>
          </p:nvPr>
        </p:nvSpPr>
        <p:spPr/>
        <p:txBody>
          <a:bodyPr/>
          <a:lstStyle/>
          <a:p>
            <a:r>
              <a:rPr lang="en-US" dirty="0" err="1"/>
              <a:t>Iniciativas</a:t>
            </a:r>
            <a:r>
              <a:rPr lang="en-US" dirty="0"/>
              <a:t> del Distrito </a:t>
            </a:r>
            <a:r>
              <a:rPr lang="en-US" dirty="0" err="1"/>
              <a:t>en</a:t>
            </a:r>
            <a:r>
              <a:rPr lang="en-US" dirty="0"/>
              <a:t> 2017 </a:t>
            </a:r>
            <a:endParaRPr lang="en-US" noProof="0" dirty="0"/>
          </a:p>
        </p:txBody>
      </p:sp>
    </p:spTree>
    <p:extLst>
      <p:ext uri="{BB962C8B-B14F-4D97-AF65-F5344CB8AC3E}">
        <p14:creationId xmlns:p14="http://schemas.microsoft.com/office/powerpoint/2010/main" val="342085876"/>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3"/>
          <p:cNvPicPr>
            <a:picLocks noChangeAspect="1"/>
          </p:cNvPicPr>
          <p:nvPr/>
        </p:nvPicPr>
        <p:blipFill>
          <a:blip r:embed="rId2"/>
          <a:stretch>
            <a:fillRect/>
          </a:stretch>
        </p:blipFill>
        <p:spPr>
          <a:xfrm>
            <a:off x="471207" y="1696531"/>
            <a:ext cx="546683" cy="448451"/>
          </a:xfrm>
          <a:prstGeom prst="rect">
            <a:avLst/>
          </a:prstGeom>
        </p:spPr>
      </p:pic>
      <p:sp>
        <p:nvSpPr>
          <p:cNvPr id="7" name="CuadroTexto 4"/>
          <p:cNvSpPr txBox="1"/>
          <p:nvPr/>
        </p:nvSpPr>
        <p:spPr>
          <a:xfrm>
            <a:off x="1314473" y="1648908"/>
            <a:ext cx="2604208" cy="415498"/>
          </a:xfrm>
          <a:prstGeom prst="rect">
            <a:avLst/>
          </a:prstGeom>
          <a:noFill/>
        </p:spPr>
        <p:txBody>
          <a:bodyPr wrap="square" rtlCol="0">
            <a:spAutoFit/>
          </a:bodyPr>
          <a:lstStyle/>
          <a:p>
            <a:r>
              <a:rPr lang="es-ES" sz="1050" dirty="0">
                <a:solidFill>
                  <a:srgbClr val="FF0000"/>
                </a:solidFill>
              </a:rPr>
              <a:t>Plazos</a:t>
            </a:r>
            <a:r>
              <a:rPr lang="es-ES" sz="1050" dirty="0"/>
              <a:t> - Adjudicar las nuevas concesiones en 2018</a:t>
            </a:r>
            <a:endParaRPr lang="es-ES_tradnl" sz="1050" dirty="0"/>
          </a:p>
        </p:txBody>
      </p:sp>
      <p:sp>
        <p:nvSpPr>
          <p:cNvPr id="8" name="CuadroTexto 5"/>
          <p:cNvSpPr txBox="1"/>
          <p:nvPr/>
        </p:nvSpPr>
        <p:spPr>
          <a:xfrm>
            <a:off x="1245783" y="2602986"/>
            <a:ext cx="2649605" cy="738664"/>
          </a:xfrm>
          <a:prstGeom prst="rect">
            <a:avLst/>
          </a:prstGeom>
          <a:noFill/>
        </p:spPr>
        <p:txBody>
          <a:bodyPr wrap="square" rtlCol="0">
            <a:spAutoFit/>
          </a:bodyPr>
          <a:lstStyle/>
          <a:p>
            <a:r>
              <a:rPr lang="es-ES" sz="1050" dirty="0">
                <a:solidFill>
                  <a:srgbClr val="FF0000"/>
                </a:solidFill>
              </a:rPr>
              <a:t>Retos financieros </a:t>
            </a:r>
            <a:r>
              <a:rPr lang="es-ES" sz="1050" dirty="0"/>
              <a:t>–lograr un cierre financiero con los operadores elegidos</a:t>
            </a:r>
            <a:endParaRPr lang="es-ES_tradnl" sz="1050" dirty="0"/>
          </a:p>
          <a:p>
            <a:endParaRPr lang="es-ES_tradnl" sz="1050" dirty="0"/>
          </a:p>
        </p:txBody>
      </p:sp>
      <p:pic>
        <p:nvPicPr>
          <p:cNvPr id="9" name="Imagen 6"/>
          <p:cNvPicPr>
            <a:picLocks noChangeAspect="1"/>
          </p:cNvPicPr>
          <p:nvPr/>
        </p:nvPicPr>
        <p:blipFill>
          <a:blip r:embed="rId3"/>
          <a:stretch>
            <a:fillRect/>
          </a:stretch>
        </p:blipFill>
        <p:spPr>
          <a:xfrm>
            <a:off x="360230" y="2602985"/>
            <a:ext cx="506867" cy="502907"/>
          </a:xfrm>
          <a:prstGeom prst="rect">
            <a:avLst/>
          </a:prstGeom>
        </p:spPr>
      </p:pic>
      <p:sp>
        <p:nvSpPr>
          <p:cNvPr id="10" name="CuadroTexto 8"/>
          <p:cNvSpPr txBox="1"/>
          <p:nvPr/>
        </p:nvSpPr>
        <p:spPr>
          <a:xfrm>
            <a:off x="1290383" y="3376929"/>
            <a:ext cx="3039570" cy="577081"/>
          </a:xfrm>
          <a:prstGeom prst="rect">
            <a:avLst/>
          </a:prstGeom>
          <a:noFill/>
        </p:spPr>
        <p:txBody>
          <a:bodyPr wrap="square" rtlCol="0">
            <a:spAutoFit/>
          </a:bodyPr>
          <a:lstStyle/>
          <a:p>
            <a:r>
              <a:rPr lang="es-ES" sz="1050" dirty="0">
                <a:solidFill>
                  <a:srgbClr val="FF0000"/>
                </a:solidFill>
              </a:rPr>
              <a:t>Participantes y operadores </a:t>
            </a:r>
            <a:r>
              <a:rPr lang="es-ES" sz="1050" dirty="0"/>
              <a:t>- Incentivar un ambiente de competencia en el que se presenten mejores ofertas</a:t>
            </a:r>
            <a:r>
              <a:rPr lang="es-ES_tradnl" sz="1050" dirty="0"/>
              <a:t> </a:t>
            </a:r>
          </a:p>
        </p:txBody>
      </p:sp>
      <p:pic>
        <p:nvPicPr>
          <p:cNvPr id="11" name="Imagen 9"/>
          <p:cNvPicPr>
            <a:picLocks noChangeAspect="1"/>
          </p:cNvPicPr>
          <p:nvPr/>
        </p:nvPicPr>
        <p:blipFill>
          <a:blip r:embed="rId4"/>
          <a:stretch>
            <a:fillRect/>
          </a:stretch>
        </p:blipFill>
        <p:spPr>
          <a:xfrm flipH="1">
            <a:off x="280511" y="3455352"/>
            <a:ext cx="495488" cy="456777"/>
          </a:xfrm>
          <a:prstGeom prst="rect">
            <a:avLst/>
          </a:prstGeom>
        </p:spPr>
      </p:pic>
      <p:sp>
        <p:nvSpPr>
          <p:cNvPr id="12" name="CuadroTexto 12"/>
          <p:cNvSpPr txBox="1"/>
          <p:nvPr/>
        </p:nvSpPr>
        <p:spPr>
          <a:xfrm>
            <a:off x="6220416" y="1648908"/>
            <a:ext cx="2547346" cy="577081"/>
          </a:xfrm>
          <a:prstGeom prst="rect">
            <a:avLst/>
          </a:prstGeom>
          <a:noFill/>
        </p:spPr>
        <p:txBody>
          <a:bodyPr wrap="square" rtlCol="0">
            <a:spAutoFit/>
          </a:bodyPr>
          <a:lstStyle/>
          <a:p>
            <a:r>
              <a:rPr lang="es-ES_tradnl" sz="1050" dirty="0">
                <a:solidFill>
                  <a:srgbClr val="FF0000"/>
                </a:solidFill>
              </a:rPr>
              <a:t>Variables estratégicas </a:t>
            </a:r>
            <a:r>
              <a:rPr lang="es-ES_tradnl" sz="1050" dirty="0"/>
              <a:t>-</a:t>
            </a:r>
            <a:r>
              <a:rPr lang="es-ES_tradnl" sz="1050" dirty="0">
                <a:solidFill>
                  <a:srgbClr val="FF0000"/>
                </a:solidFill>
              </a:rPr>
              <a:t> </a:t>
            </a:r>
            <a:r>
              <a:rPr lang="es-ES" sz="1050" dirty="0"/>
              <a:t>Flexibilidad contractual frente al</a:t>
            </a:r>
          </a:p>
          <a:p>
            <a:r>
              <a:rPr lang="es-ES" sz="1050" dirty="0"/>
              <a:t>Metro y </a:t>
            </a:r>
            <a:r>
              <a:rPr lang="es-ES" sz="1050" dirty="0" err="1"/>
              <a:t>troncalización</a:t>
            </a:r>
            <a:endParaRPr lang="es-ES_tradnl" sz="1050" dirty="0"/>
          </a:p>
        </p:txBody>
      </p:sp>
      <p:pic>
        <p:nvPicPr>
          <p:cNvPr id="13" name="Imagen 13"/>
          <p:cNvPicPr>
            <a:picLocks noChangeAspect="1"/>
          </p:cNvPicPr>
          <p:nvPr/>
        </p:nvPicPr>
        <p:blipFill>
          <a:blip r:embed="rId5"/>
          <a:stretch>
            <a:fillRect/>
          </a:stretch>
        </p:blipFill>
        <p:spPr>
          <a:xfrm>
            <a:off x="5496998" y="1559528"/>
            <a:ext cx="537078" cy="536029"/>
          </a:xfrm>
          <a:prstGeom prst="rect">
            <a:avLst/>
          </a:prstGeom>
        </p:spPr>
      </p:pic>
      <p:sp>
        <p:nvSpPr>
          <p:cNvPr id="14" name="CuadroTexto 14"/>
          <p:cNvSpPr txBox="1"/>
          <p:nvPr/>
        </p:nvSpPr>
        <p:spPr>
          <a:xfrm>
            <a:off x="6221214" y="2536375"/>
            <a:ext cx="2604208" cy="900246"/>
          </a:xfrm>
          <a:prstGeom prst="rect">
            <a:avLst/>
          </a:prstGeom>
          <a:noFill/>
        </p:spPr>
        <p:txBody>
          <a:bodyPr wrap="square" rtlCol="0">
            <a:spAutoFit/>
          </a:bodyPr>
          <a:lstStyle/>
          <a:p>
            <a:r>
              <a:rPr lang="es-ES_tradnl" sz="1050" dirty="0">
                <a:solidFill>
                  <a:srgbClr val="FF0000"/>
                </a:solidFill>
              </a:rPr>
              <a:t>Variables estratégicas </a:t>
            </a:r>
            <a:r>
              <a:rPr lang="es-ES_tradnl" sz="1050" dirty="0"/>
              <a:t>– Desarrollar el sistema de </a:t>
            </a:r>
            <a:r>
              <a:rPr lang="es-ES" sz="1050" dirty="0"/>
              <a:t>Incentivos y Desincentivos </a:t>
            </a:r>
          </a:p>
          <a:p>
            <a:r>
              <a:rPr lang="es-ES" sz="1050" dirty="0"/>
              <a:t>Fórmula de </a:t>
            </a:r>
            <a:r>
              <a:rPr lang="es-ES" sz="1050" dirty="0" err="1"/>
              <a:t>retribuciòn</a:t>
            </a:r>
            <a:endParaRPr lang="es-ES_tradnl" sz="1050" dirty="0"/>
          </a:p>
          <a:p>
            <a:r>
              <a:rPr lang="es-ES" sz="1050" dirty="0"/>
              <a:t> </a:t>
            </a:r>
            <a:endParaRPr lang="es-ES_tradnl" sz="1050" dirty="0"/>
          </a:p>
        </p:txBody>
      </p:sp>
      <p:pic>
        <p:nvPicPr>
          <p:cNvPr id="15" name="Imagen 15"/>
          <p:cNvPicPr>
            <a:picLocks noChangeAspect="1"/>
          </p:cNvPicPr>
          <p:nvPr/>
        </p:nvPicPr>
        <p:blipFill>
          <a:blip r:embed="rId6"/>
          <a:stretch>
            <a:fillRect/>
          </a:stretch>
        </p:blipFill>
        <p:spPr>
          <a:xfrm>
            <a:off x="5443415" y="2536016"/>
            <a:ext cx="537077" cy="521640"/>
          </a:xfrm>
          <a:prstGeom prst="rect">
            <a:avLst/>
          </a:prstGeom>
        </p:spPr>
      </p:pic>
      <p:sp>
        <p:nvSpPr>
          <p:cNvPr id="16" name="CuadroTexto 7"/>
          <p:cNvSpPr txBox="1"/>
          <p:nvPr/>
        </p:nvSpPr>
        <p:spPr>
          <a:xfrm>
            <a:off x="1314472" y="4159139"/>
            <a:ext cx="2772895" cy="577081"/>
          </a:xfrm>
          <a:prstGeom prst="rect">
            <a:avLst/>
          </a:prstGeom>
          <a:noFill/>
        </p:spPr>
        <p:txBody>
          <a:bodyPr wrap="square" rtlCol="0">
            <a:spAutoFit/>
          </a:bodyPr>
          <a:lstStyle/>
          <a:p>
            <a:r>
              <a:rPr lang="es-ES_tradnl" sz="1050" dirty="0">
                <a:solidFill>
                  <a:srgbClr val="FF0000"/>
                </a:solidFill>
              </a:rPr>
              <a:t>Variables estratégicas </a:t>
            </a:r>
            <a:r>
              <a:rPr lang="es-ES_tradnl" sz="1050" dirty="0"/>
              <a:t>– Control y revisión del papel de los operadores en las relaciones con el Distrito</a:t>
            </a:r>
          </a:p>
        </p:txBody>
      </p:sp>
      <p:pic>
        <p:nvPicPr>
          <p:cNvPr id="17" name="Imagen 16"/>
          <p:cNvPicPr>
            <a:picLocks noChangeAspect="1"/>
          </p:cNvPicPr>
          <p:nvPr/>
        </p:nvPicPr>
        <p:blipFill>
          <a:blip r:embed="rId7"/>
          <a:stretch>
            <a:fillRect/>
          </a:stretch>
        </p:blipFill>
        <p:spPr>
          <a:xfrm>
            <a:off x="5401744" y="4293605"/>
            <a:ext cx="493944" cy="492014"/>
          </a:xfrm>
          <a:prstGeom prst="rect">
            <a:avLst/>
          </a:prstGeom>
        </p:spPr>
      </p:pic>
      <p:sp>
        <p:nvSpPr>
          <p:cNvPr id="18" name="Rectángulo 17"/>
          <p:cNvSpPr/>
          <p:nvPr/>
        </p:nvSpPr>
        <p:spPr>
          <a:xfrm>
            <a:off x="6122055" y="4293604"/>
            <a:ext cx="2800931" cy="577081"/>
          </a:xfrm>
          <a:prstGeom prst="rect">
            <a:avLst/>
          </a:prstGeom>
        </p:spPr>
        <p:txBody>
          <a:bodyPr wrap="square">
            <a:spAutoFit/>
          </a:bodyPr>
          <a:lstStyle/>
          <a:p>
            <a:r>
              <a:rPr lang="es-ES_tradnl" sz="1050" dirty="0">
                <a:solidFill>
                  <a:srgbClr val="FF0000"/>
                </a:solidFill>
              </a:rPr>
              <a:t>Variables estratégicas </a:t>
            </a:r>
            <a:r>
              <a:rPr lang="es-ES_tradnl" sz="1050" dirty="0"/>
              <a:t>- </a:t>
            </a:r>
            <a:r>
              <a:rPr lang="es-ES_tradnl" sz="1050" i="1" dirty="0" err="1"/>
              <a:t>Bundling</a:t>
            </a:r>
            <a:r>
              <a:rPr lang="es-ES_tradnl" sz="1050" dirty="0"/>
              <a:t> vs </a:t>
            </a:r>
            <a:r>
              <a:rPr lang="es-ES_tradnl" sz="1050" i="1" dirty="0" err="1"/>
              <a:t>unbundling</a:t>
            </a:r>
            <a:r>
              <a:rPr lang="es-ES_tradnl" sz="1050" dirty="0"/>
              <a:t>, problemas de interface según el modelo empleado</a:t>
            </a:r>
          </a:p>
        </p:txBody>
      </p:sp>
      <p:sp>
        <p:nvSpPr>
          <p:cNvPr id="19" name="CuadroTexto 19"/>
          <p:cNvSpPr txBox="1"/>
          <p:nvPr/>
        </p:nvSpPr>
        <p:spPr>
          <a:xfrm>
            <a:off x="6152863" y="3350853"/>
            <a:ext cx="2671763" cy="577081"/>
          </a:xfrm>
          <a:prstGeom prst="rect">
            <a:avLst/>
          </a:prstGeom>
          <a:noFill/>
        </p:spPr>
        <p:txBody>
          <a:bodyPr wrap="square" rtlCol="0">
            <a:spAutoFit/>
          </a:bodyPr>
          <a:lstStyle/>
          <a:p>
            <a:r>
              <a:rPr lang="es-ES_tradnl" sz="1050" dirty="0">
                <a:solidFill>
                  <a:srgbClr val="FF0000"/>
                </a:solidFill>
              </a:rPr>
              <a:t>Variables estratégicas </a:t>
            </a:r>
            <a:r>
              <a:rPr lang="es-ES_tradnl" sz="1050" dirty="0"/>
              <a:t>- Pedido de buses rápido (competencia con otras ciudades)</a:t>
            </a:r>
          </a:p>
        </p:txBody>
      </p:sp>
      <p:pic>
        <p:nvPicPr>
          <p:cNvPr id="20" name="Imagen 21"/>
          <p:cNvPicPr>
            <a:picLocks noChangeAspect="1"/>
          </p:cNvPicPr>
          <p:nvPr/>
        </p:nvPicPr>
        <p:blipFill>
          <a:blip r:embed="rId8"/>
          <a:stretch>
            <a:fillRect/>
          </a:stretch>
        </p:blipFill>
        <p:spPr>
          <a:xfrm>
            <a:off x="359434" y="4360246"/>
            <a:ext cx="499009" cy="497060"/>
          </a:xfrm>
          <a:prstGeom prst="rect">
            <a:avLst/>
          </a:prstGeom>
        </p:spPr>
      </p:pic>
      <p:pic>
        <p:nvPicPr>
          <p:cNvPr id="21" name="Imagen 22"/>
          <p:cNvPicPr>
            <a:picLocks noChangeAspect="1"/>
          </p:cNvPicPr>
          <p:nvPr/>
        </p:nvPicPr>
        <p:blipFill>
          <a:blip r:embed="rId9"/>
          <a:stretch>
            <a:fillRect/>
          </a:stretch>
        </p:blipFill>
        <p:spPr>
          <a:xfrm>
            <a:off x="5287911" y="3253976"/>
            <a:ext cx="593212" cy="581626"/>
          </a:xfrm>
          <a:prstGeom prst="rect">
            <a:avLst/>
          </a:prstGeom>
        </p:spPr>
      </p:pic>
      <p:sp>
        <p:nvSpPr>
          <p:cNvPr id="22" name="CuadroTexto 24"/>
          <p:cNvSpPr txBox="1"/>
          <p:nvPr/>
        </p:nvSpPr>
        <p:spPr>
          <a:xfrm>
            <a:off x="3269243" y="5005934"/>
            <a:ext cx="2972322" cy="577081"/>
          </a:xfrm>
          <a:prstGeom prst="rect">
            <a:avLst/>
          </a:prstGeom>
          <a:noFill/>
        </p:spPr>
        <p:txBody>
          <a:bodyPr wrap="square" rtlCol="0">
            <a:spAutoFit/>
          </a:bodyPr>
          <a:lstStyle/>
          <a:p>
            <a:r>
              <a:rPr lang="es-ES" sz="1050" dirty="0">
                <a:solidFill>
                  <a:srgbClr val="FF0000"/>
                </a:solidFill>
              </a:rPr>
              <a:t>Objetivos ambientales </a:t>
            </a:r>
            <a:r>
              <a:rPr lang="es-ES" sz="1050" dirty="0"/>
              <a:t>- Estándares aceptables que no afecten la competencia o disponibilidad </a:t>
            </a:r>
            <a:endParaRPr lang="es-ES_tradnl" sz="1050" dirty="0"/>
          </a:p>
        </p:txBody>
      </p:sp>
      <p:pic>
        <p:nvPicPr>
          <p:cNvPr id="23" name="Imagen 25"/>
          <p:cNvPicPr>
            <a:picLocks noChangeAspect="1"/>
          </p:cNvPicPr>
          <p:nvPr/>
        </p:nvPicPr>
        <p:blipFill>
          <a:blip r:embed="rId10"/>
          <a:stretch>
            <a:fillRect/>
          </a:stretch>
        </p:blipFill>
        <p:spPr>
          <a:xfrm>
            <a:off x="2432007" y="5014586"/>
            <a:ext cx="554564" cy="549149"/>
          </a:xfrm>
          <a:prstGeom prst="rect">
            <a:avLst/>
          </a:prstGeom>
        </p:spPr>
      </p:pic>
      <p:sp>
        <p:nvSpPr>
          <p:cNvPr id="24" name="Title 1"/>
          <p:cNvSpPr>
            <a:spLocks noGrp="1"/>
          </p:cNvSpPr>
          <p:nvPr>
            <p:ph type="title"/>
          </p:nvPr>
        </p:nvSpPr>
        <p:spPr>
          <a:xfrm>
            <a:off x="376239" y="317499"/>
            <a:ext cx="8391524" cy="334101"/>
          </a:xfrm>
        </p:spPr>
        <p:txBody>
          <a:bodyPr/>
          <a:lstStyle/>
          <a:p>
            <a:r>
              <a:rPr lang="en-US" noProof="0" dirty="0"/>
              <a:t>La </a:t>
            </a:r>
            <a:r>
              <a:rPr lang="en-US" noProof="0" dirty="0" err="1"/>
              <a:t>estructuración</a:t>
            </a:r>
            <a:r>
              <a:rPr lang="en-US" noProof="0" dirty="0"/>
              <a:t> de </a:t>
            </a:r>
            <a:r>
              <a:rPr lang="en-US" noProof="0" dirty="0" err="1"/>
              <a:t>los</a:t>
            </a:r>
            <a:r>
              <a:rPr lang="en-US" noProof="0" dirty="0"/>
              <a:t> </a:t>
            </a:r>
            <a:r>
              <a:rPr lang="en-US" noProof="0" dirty="0" err="1"/>
              <a:t>nuevos</a:t>
            </a:r>
            <a:r>
              <a:rPr lang="en-US" noProof="0" dirty="0"/>
              <a:t> </a:t>
            </a:r>
            <a:r>
              <a:rPr lang="en-US" noProof="0" dirty="0" err="1"/>
              <a:t>contratos</a:t>
            </a:r>
            <a:r>
              <a:rPr lang="en-US" noProof="0" dirty="0"/>
              <a:t> </a:t>
            </a:r>
            <a:r>
              <a:rPr lang="en-US" noProof="0" dirty="0" err="1"/>
              <a:t>Fases</a:t>
            </a:r>
            <a:r>
              <a:rPr lang="en-US" noProof="0" dirty="0"/>
              <a:t> I y II</a:t>
            </a:r>
          </a:p>
        </p:txBody>
      </p:sp>
      <p:sp>
        <p:nvSpPr>
          <p:cNvPr id="25" name="Text Placeholder 24"/>
          <p:cNvSpPr>
            <a:spLocks noGrp="1"/>
          </p:cNvSpPr>
          <p:nvPr>
            <p:ph type="body" sz="quarter" idx="13"/>
          </p:nvPr>
        </p:nvSpPr>
        <p:spPr>
          <a:xfrm>
            <a:off x="376237" y="651600"/>
            <a:ext cx="8391525" cy="757255"/>
          </a:xfrm>
        </p:spPr>
        <p:txBody>
          <a:bodyPr/>
          <a:lstStyle/>
          <a:p>
            <a:r>
              <a:rPr lang="en-US" dirty="0" err="1"/>
              <a:t>Objetivos</a:t>
            </a:r>
            <a:r>
              <a:rPr lang="en-US" dirty="0"/>
              <a:t> </a:t>
            </a:r>
            <a:endParaRPr lang="en-US" noProof="0" dirty="0"/>
          </a:p>
        </p:txBody>
      </p:sp>
    </p:spTree>
    <p:extLst>
      <p:ext uri="{BB962C8B-B14F-4D97-AF65-F5344CB8AC3E}">
        <p14:creationId xmlns:p14="http://schemas.microsoft.com/office/powerpoint/2010/main" val="2790671419"/>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3"/>
          </p:nvPr>
        </p:nvSpPr>
        <p:spPr>
          <a:xfrm>
            <a:off x="376237" y="651601"/>
            <a:ext cx="8391525" cy="390816"/>
          </a:xfrm>
        </p:spPr>
        <p:txBody>
          <a:bodyPr/>
          <a:lstStyle/>
          <a:p>
            <a:r>
              <a:rPr lang="en-US" dirty="0"/>
              <a:t>El/</a:t>
            </a:r>
            <a:r>
              <a:rPr lang="en-US" dirty="0" err="1"/>
              <a:t>los</a:t>
            </a:r>
            <a:r>
              <a:rPr lang="en-US" dirty="0"/>
              <a:t> </a:t>
            </a:r>
            <a:r>
              <a:rPr lang="en-US" dirty="0" err="1"/>
              <a:t>modelos</a:t>
            </a:r>
            <a:r>
              <a:rPr lang="en-US" dirty="0"/>
              <a:t> de </a:t>
            </a:r>
            <a:r>
              <a:rPr lang="en-US" dirty="0" err="1"/>
              <a:t>negocio</a:t>
            </a:r>
            <a:endParaRPr lang="en-US" noProof="0" dirty="0"/>
          </a:p>
        </p:txBody>
      </p:sp>
      <p:sp>
        <p:nvSpPr>
          <p:cNvPr id="8" name="Title 7"/>
          <p:cNvSpPr>
            <a:spLocks noGrp="1"/>
          </p:cNvSpPr>
          <p:nvPr>
            <p:ph type="title"/>
          </p:nvPr>
        </p:nvSpPr>
        <p:spPr/>
        <p:txBody>
          <a:bodyPr/>
          <a:lstStyle/>
          <a:p>
            <a:r>
              <a:rPr lang="en-US" noProof="0" dirty="0" err="1"/>
              <a:t>Contratos</a:t>
            </a:r>
            <a:r>
              <a:rPr lang="en-US" noProof="0" dirty="0"/>
              <a:t> de </a:t>
            </a:r>
            <a:r>
              <a:rPr lang="en-US" noProof="0" dirty="0" err="1"/>
              <a:t>servicio</a:t>
            </a:r>
            <a:r>
              <a:rPr lang="en-US" noProof="0" dirty="0"/>
              <a:t> </a:t>
            </a:r>
            <a:r>
              <a:rPr lang="en-US" noProof="0" dirty="0" err="1"/>
              <a:t>público</a:t>
            </a:r>
            <a:endParaRPr lang="en-US" noProof="0" dirty="0"/>
          </a:p>
        </p:txBody>
      </p:sp>
      <p:pic>
        <p:nvPicPr>
          <p:cNvPr id="2" name="Picture 1"/>
          <p:cNvPicPr>
            <a:picLocks noChangeAspect="1"/>
          </p:cNvPicPr>
          <p:nvPr/>
        </p:nvPicPr>
        <p:blipFill rotWithShape="1">
          <a:blip r:embed="rId3"/>
          <a:srcRect l="4258" t="23898" r="6521" b="8319"/>
          <a:stretch/>
        </p:blipFill>
        <p:spPr>
          <a:xfrm>
            <a:off x="0" y="2043973"/>
            <a:ext cx="4436740" cy="2528028"/>
          </a:xfrm>
          <a:prstGeom prst="rect">
            <a:avLst/>
          </a:prstGeom>
        </p:spPr>
      </p:pic>
      <p:sp>
        <p:nvSpPr>
          <p:cNvPr id="20" name="Rectangle 2"/>
          <p:cNvSpPr txBox="1">
            <a:spLocks noChangeArrowheads="1"/>
          </p:cNvSpPr>
          <p:nvPr/>
        </p:nvSpPr>
        <p:spPr bwMode="gray">
          <a:xfrm>
            <a:off x="165925" y="1653156"/>
            <a:ext cx="2165795" cy="191875"/>
          </a:xfrm>
          <a:prstGeom prst="rect">
            <a:avLst/>
          </a:prstGeom>
          <a:noFill/>
          <a:ln w="9525">
            <a:noFill/>
            <a:miter lim="800000"/>
            <a:headEnd/>
            <a:tailEnd/>
          </a:ln>
        </p:spPr>
        <p:txBody>
          <a:bodyPr wrap="square" lIns="0" tIns="0" rIns="0" bIns="0">
            <a:spAutoFit/>
          </a:bodyPr>
          <a:lstStyle/>
          <a:p>
            <a:pPr defTabSz="1019175"/>
            <a:r>
              <a:rPr lang="en-US" sz="1200" b="1" dirty="0" err="1"/>
              <a:t>Modelo</a:t>
            </a:r>
            <a:r>
              <a:rPr lang="en-US" sz="1200" b="1" dirty="0"/>
              <a:t> </a:t>
            </a:r>
            <a:r>
              <a:rPr lang="en-US" sz="1200" b="1" dirty="0" err="1"/>
              <a:t>convencional</a:t>
            </a:r>
            <a:endParaRPr lang="en-US" sz="1200" b="1" dirty="0"/>
          </a:p>
        </p:txBody>
      </p:sp>
      <p:sp>
        <p:nvSpPr>
          <p:cNvPr id="21" name="Rectangle 2"/>
          <p:cNvSpPr txBox="1">
            <a:spLocks noChangeArrowheads="1"/>
          </p:cNvSpPr>
          <p:nvPr/>
        </p:nvSpPr>
        <p:spPr bwMode="gray">
          <a:xfrm>
            <a:off x="4693773" y="1687675"/>
            <a:ext cx="2165795" cy="191875"/>
          </a:xfrm>
          <a:prstGeom prst="rect">
            <a:avLst/>
          </a:prstGeom>
          <a:noFill/>
          <a:ln w="9525">
            <a:noFill/>
            <a:miter lim="800000"/>
            <a:headEnd/>
            <a:tailEnd/>
          </a:ln>
        </p:spPr>
        <p:txBody>
          <a:bodyPr wrap="square" lIns="0" tIns="0" rIns="0" bIns="0">
            <a:spAutoFit/>
          </a:bodyPr>
          <a:lstStyle/>
          <a:p>
            <a:pPr defTabSz="1019175"/>
            <a:r>
              <a:rPr lang="en-US" sz="1200" b="1" dirty="0" err="1"/>
              <a:t>Modelo</a:t>
            </a:r>
            <a:r>
              <a:rPr lang="en-US" sz="1200" b="1" dirty="0"/>
              <a:t> </a:t>
            </a:r>
            <a:r>
              <a:rPr lang="en-US" sz="1200" b="1" dirty="0" err="1"/>
              <a:t>alternativo</a:t>
            </a:r>
            <a:endParaRPr lang="en-US" sz="1200" b="1" dirty="0"/>
          </a:p>
        </p:txBody>
      </p:sp>
      <p:pic>
        <p:nvPicPr>
          <p:cNvPr id="4" name="Picture 3"/>
          <p:cNvPicPr>
            <a:picLocks noChangeAspect="1"/>
          </p:cNvPicPr>
          <p:nvPr/>
        </p:nvPicPr>
        <p:blipFill>
          <a:blip r:embed="rId4"/>
          <a:stretch>
            <a:fillRect/>
          </a:stretch>
        </p:blipFill>
        <p:spPr>
          <a:xfrm>
            <a:off x="4571999" y="2043973"/>
            <a:ext cx="4362860" cy="2449509"/>
          </a:xfrm>
          <a:prstGeom prst="rect">
            <a:avLst/>
          </a:prstGeom>
        </p:spPr>
      </p:pic>
    </p:spTree>
    <p:extLst>
      <p:ext uri="{BB962C8B-B14F-4D97-AF65-F5344CB8AC3E}">
        <p14:creationId xmlns:p14="http://schemas.microsoft.com/office/powerpoint/2010/main" val="587688397"/>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50"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9" name="Text Placeholder 28"/>
          <p:cNvSpPr>
            <a:spLocks noGrp="1"/>
          </p:cNvSpPr>
          <p:nvPr>
            <p:ph type="body" sz="quarter" idx="13"/>
          </p:nvPr>
        </p:nvSpPr>
        <p:spPr/>
        <p:txBody>
          <a:bodyPr/>
          <a:lstStyle/>
          <a:p>
            <a:r>
              <a:rPr lang="en-US" noProof="0" dirty="0" err="1"/>
              <a:t>Casuistica</a:t>
            </a:r>
            <a:r>
              <a:rPr lang="en-US" noProof="0" dirty="0"/>
              <a:t> </a:t>
            </a:r>
            <a:r>
              <a:rPr lang="en-US" noProof="0" dirty="0" err="1"/>
              <a:t>en</a:t>
            </a:r>
            <a:r>
              <a:rPr lang="en-US" noProof="0" dirty="0"/>
              <a:t> la UE (material </a:t>
            </a:r>
            <a:r>
              <a:rPr lang="en-US" noProof="0" dirty="0" err="1"/>
              <a:t>rodante</a:t>
            </a:r>
            <a:r>
              <a:rPr lang="en-US" noProof="0" dirty="0"/>
              <a:t> </a:t>
            </a:r>
            <a:r>
              <a:rPr lang="en-US" noProof="0" dirty="0" err="1"/>
              <a:t>ferroviario</a:t>
            </a:r>
            <a:r>
              <a:rPr lang="en-US" noProof="0" dirty="0"/>
              <a:t>)</a:t>
            </a:r>
          </a:p>
        </p:txBody>
      </p:sp>
      <p:sp>
        <p:nvSpPr>
          <p:cNvPr id="614401" name="Title 1"/>
          <p:cNvSpPr>
            <a:spLocks noGrp="1"/>
          </p:cNvSpPr>
          <p:nvPr>
            <p:ph type="title"/>
          </p:nvPr>
        </p:nvSpPr>
        <p:spPr/>
        <p:txBody>
          <a:bodyPr/>
          <a:lstStyle/>
          <a:p>
            <a:r>
              <a:rPr lang="en-US" noProof="0" dirty="0" err="1"/>
              <a:t>Modelos</a:t>
            </a:r>
            <a:r>
              <a:rPr lang="en-US" noProof="0" dirty="0"/>
              <a:t> de </a:t>
            </a:r>
            <a:r>
              <a:rPr lang="en-US" noProof="0" dirty="0" err="1"/>
              <a:t>financiación</a:t>
            </a:r>
            <a:r>
              <a:rPr lang="en-US" noProof="0" dirty="0"/>
              <a:t> de </a:t>
            </a:r>
            <a:r>
              <a:rPr lang="en-US" noProof="0" dirty="0" err="1"/>
              <a:t>flota</a:t>
            </a:r>
            <a:endParaRPr lang="en-US" noProof="0" dirty="0"/>
          </a:p>
        </p:txBody>
      </p:sp>
      <p:sp>
        <p:nvSpPr>
          <p:cNvPr id="125" name="TextBox 124"/>
          <p:cNvSpPr txBox="1"/>
          <p:nvPr/>
        </p:nvSpPr>
        <p:spPr>
          <a:xfrm>
            <a:off x="1006667" y="5165021"/>
            <a:ext cx="3493176" cy="138499"/>
          </a:xfrm>
          <a:prstGeom prst="rect">
            <a:avLst/>
          </a:prstGeom>
          <a:noFill/>
          <a:ln>
            <a:noFill/>
          </a:ln>
        </p:spPr>
        <p:txBody>
          <a:bodyPr wrap="square" lIns="0" tIns="0" rIns="0" bIns="0" rtlCol="0">
            <a:spAutoFit/>
          </a:bodyPr>
          <a:lstStyle/>
          <a:p>
            <a:pPr>
              <a:spcBef>
                <a:spcPts val="600"/>
              </a:spcBef>
              <a:buSzPct val="100000"/>
            </a:pPr>
            <a:r>
              <a:rPr lang="en-GB" sz="900" dirty="0">
                <a:solidFill>
                  <a:srgbClr val="313131"/>
                </a:solidFill>
              </a:rPr>
              <a:t>Fuente: EIB JASPERS 2008. Financing RS Rail in Czech Rep.</a:t>
            </a:r>
            <a:endParaRPr lang="es-ES" sz="900" dirty="0">
              <a:solidFill>
                <a:srgbClr val="313131"/>
              </a:solidFill>
            </a:endParaRPr>
          </a:p>
        </p:txBody>
      </p:sp>
      <p:pic>
        <p:nvPicPr>
          <p:cNvPr id="41" name="Picture 40"/>
          <p:cNvPicPr>
            <a:picLocks noChangeAspect="1"/>
          </p:cNvPicPr>
          <p:nvPr/>
        </p:nvPicPr>
        <p:blipFill>
          <a:blip r:embed="rId7"/>
          <a:stretch>
            <a:fillRect/>
          </a:stretch>
        </p:blipFill>
        <p:spPr>
          <a:xfrm>
            <a:off x="1006667" y="1610023"/>
            <a:ext cx="6509701" cy="3492329"/>
          </a:xfrm>
          <a:prstGeom prst="rect">
            <a:avLst/>
          </a:prstGeom>
        </p:spPr>
      </p:pic>
    </p:spTree>
    <p:extLst>
      <p:ext uri="{BB962C8B-B14F-4D97-AF65-F5344CB8AC3E}">
        <p14:creationId xmlns:p14="http://schemas.microsoft.com/office/powerpoint/2010/main" val="925113872"/>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noProof="0" dirty="0" err="1"/>
              <a:t>Contenido</a:t>
            </a:r>
            <a:endParaRPr lang="en-US" noProof="0" dirty="0"/>
          </a:p>
        </p:txBody>
      </p:sp>
      <p:sp>
        <p:nvSpPr>
          <p:cNvPr id="6" name="Text Placeholder 5"/>
          <p:cNvSpPr>
            <a:spLocks noGrp="1"/>
          </p:cNvSpPr>
          <p:nvPr>
            <p:ph sz="quarter" idx="10"/>
          </p:nvPr>
        </p:nvSpPr>
        <p:spPr/>
        <p:txBody>
          <a:bodyPr/>
          <a:lstStyle/>
          <a:p>
            <a:pPr marL="228600" indent="-228600">
              <a:buFont typeface="+mj-lt"/>
              <a:buAutoNum type="arabicPeriod"/>
            </a:pPr>
            <a:r>
              <a:rPr lang="en-US" b="1" noProof="0" dirty="0" err="1"/>
              <a:t>Transmilenio</a:t>
            </a:r>
            <a:r>
              <a:rPr lang="en-US" b="1" noProof="0" dirty="0"/>
              <a:t> y el SITP (Sistema </a:t>
            </a:r>
            <a:r>
              <a:rPr lang="en-US" b="1" noProof="0" dirty="0" err="1"/>
              <a:t>Integrado</a:t>
            </a:r>
            <a:r>
              <a:rPr lang="en-US" b="1" noProof="0" dirty="0"/>
              <a:t> de </a:t>
            </a:r>
            <a:r>
              <a:rPr lang="en-US" b="1" noProof="0" dirty="0" err="1"/>
              <a:t>Transporte</a:t>
            </a:r>
            <a:r>
              <a:rPr lang="en-US" b="1" noProof="0" dirty="0"/>
              <a:t> </a:t>
            </a:r>
            <a:r>
              <a:rPr lang="en-US" b="1" noProof="0" dirty="0" err="1"/>
              <a:t>Público</a:t>
            </a:r>
            <a:r>
              <a:rPr lang="en-US" b="1" noProof="0" dirty="0"/>
              <a:t>)</a:t>
            </a:r>
          </a:p>
          <a:p>
            <a:pPr marL="228600" indent="-228600">
              <a:buFont typeface="+mj-lt"/>
              <a:buAutoNum type="arabicPeriod"/>
            </a:pPr>
            <a:r>
              <a:rPr lang="en-US" b="1" dirty="0" err="1"/>
              <a:t>Modelos</a:t>
            </a:r>
            <a:r>
              <a:rPr lang="en-US" b="1" dirty="0"/>
              <a:t> de </a:t>
            </a:r>
            <a:r>
              <a:rPr lang="en-US" b="1" dirty="0" err="1"/>
              <a:t>contrato</a:t>
            </a:r>
            <a:r>
              <a:rPr lang="en-US" b="1" dirty="0"/>
              <a:t> y </a:t>
            </a:r>
            <a:r>
              <a:rPr lang="en-US" b="1" dirty="0" err="1"/>
              <a:t>mecanismo</a:t>
            </a:r>
            <a:r>
              <a:rPr lang="en-US" b="1" dirty="0"/>
              <a:t> de </a:t>
            </a:r>
            <a:r>
              <a:rPr lang="en-US" b="1" dirty="0" err="1"/>
              <a:t>pagos</a:t>
            </a:r>
            <a:endParaRPr lang="en-US" b="1" dirty="0"/>
          </a:p>
          <a:p>
            <a:pPr marL="405000" lvl="2" indent="-228600">
              <a:buFont typeface="+mj-lt"/>
              <a:buAutoNum type="alphaLcPeriod"/>
            </a:pPr>
            <a:r>
              <a:rPr lang="en-US" dirty="0" err="1"/>
              <a:t>Fases</a:t>
            </a:r>
            <a:r>
              <a:rPr lang="en-US" dirty="0"/>
              <a:t> I y II</a:t>
            </a:r>
          </a:p>
          <a:p>
            <a:pPr marL="405000" lvl="2" indent="-228600">
              <a:buFont typeface="+mj-lt"/>
              <a:buAutoNum type="alphaLcPeriod"/>
            </a:pPr>
            <a:r>
              <a:rPr lang="en-US" noProof="0" dirty="0" err="1"/>
              <a:t>Fase</a:t>
            </a:r>
            <a:r>
              <a:rPr lang="en-US" noProof="0" dirty="0"/>
              <a:t> III (SITP)</a:t>
            </a:r>
          </a:p>
          <a:p>
            <a:pPr marL="228600" indent="-228600">
              <a:buFont typeface="+mj-lt"/>
              <a:buAutoNum type="arabicPeriod"/>
            </a:pPr>
            <a:r>
              <a:rPr lang="en-US" b="1" dirty="0" err="1"/>
              <a:t>Problemas</a:t>
            </a:r>
            <a:r>
              <a:rPr lang="en-US" b="1" dirty="0"/>
              <a:t> </a:t>
            </a:r>
            <a:r>
              <a:rPr lang="en-US" b="1" dirty="0" err="1"/>
              <a:t>suscitados</a:t>
            </a:r>
            <a:r>
              <a:rPr lang="en-US" b="1" dirty="0"/>
              <a:t> </a:t>
            </a:r>
            <a:r>
              <a:rPr lang="en-US" b="1" dirty="0" err="1"/>
              <a:t>en</a:t>
            </a:r>
            <a:r>
              <a:rPr lang="en-US" b="1" dirty="0"/>
              <a:t> el SITP</a:t>
            </a:r>
          </a:p>
          <a:p>
            <a:pPr marL="228600" indent="-228600">
              <a:buFont typeface="+mj-lt"/>
              <a:buAutoNum type="arabicPeriod"/>
            </a:pPr>
            <a:r>
              <a:rPr lang="en-US" b="1" noProof="0" dirty="0" err="1"/>
              <a:t>Revisiones</a:t>
            </a:r>
            <a:r>
              <a:rPr lang="en-US" b="1" noProof="0" dirty="0"/>
              <a:t> del </a:t>
            </a:r>
            <a:r>
              <a:rPr lang="en-US" b="1" noProof="0" dirty="0" err="1"/>
              <a:t>modelo</a:t>
            </a:r>
            <a:endParaRPr lang="en-US" b="1" noProof="0" dirty="0"/>
          </a:p>
          <a:p>
            <a:pPr marL="405000" lvl="2" indent="-228600">
              <a:buFont typeface="+mj-lt"/>
              <a:buAutoNum type="alphaLcPeriod"/>
            </a:pPr>
            <a:r>
              <a:rPr lang="en-US" dirty="0" err="1"/>
              <a:t>Modelos</a:t>
            </a:r>
            <a:r>
              <a:rPr lang="en-US" dirty="0"/>
              <a:t> de </a:t>
            </a:r>
            <a:r>
              <a:rPr lang="en-US" dirty="0" err="1"/>
              <a:t>negocio</a:t>
            </a:r>
            <a:endParaRPr lang="en-US" dirty="0"/>
          </a:p>
          <a:p>
            <a:pPr marL="405000" lvl="2" indent="-228600">
              <a:buFont typeface="+mj-lt"/>
              <a:buAutoNum type="alphaLcPeriod"/>
            </a:pPr>
            <a:r>
              <a:rPr lang="en-US" noProof="0" dirty="0"/>
              <a:t>“Pool” de </a:t>
            </a:r>
            <a:r>
              <a:rPr lang="en-US" noProof="0" dirty="0" err="1"/>
              <a:t>flota</a:t>
            </a:r>
            <a:endParaRPr lang="en-US" noProof="0" dirty="0"/>
          </a:p>
          <a:p>
            <a:pPr marL="405000" lvl="2" indent="-228600">
              <a:buFont typeface="+mj-lt"/>
              <a:buAutoNum type="alphaLcPeriod"/>
            </a:pPr>
            <a:r>
              <a:rPr lang="en-US" noProof="0" dirty="0" err="1"/>
              <a:t>Revisión</a:t>
            </a:r>
            <a:r>
              <a:rPr lang="en-US" noProof="0" dirty="0"/>
              <a:t> de la </a:t>
            </a:r>
            <a:r>
              <a:rPr lang="en-US" noProof="0" dirty="0" err="1"/>
              <a:t>fórmula</a:t>
            </a:r>
            <a:r>
              <a:rPr lang="en-US" noProof="0" dirty="0"/>
              <a:t> de </a:t>
            </a:r>
            <a:r>
              <a:rPr lang="en-US" noProof="0" dirty="0" err="1"/>
              <a:t>retribución</a:t>
            </a:r>
            <a:endParaRPr lang="en-US" noProof="0" dirty="0"/>
          </a:p>
          <a:p>
            <a:pPr marL="405000" lvl="2" indent="-228600">
              <a:buFont typeface="+mj-lt"/>
              <a:buAutoNum type="alphaLcPeriod"/>
            </a:pPr>
            <a:r>
              <a:rPr lang="en-US" noProof="0" dirty="0"/>
              <a:t>Fuentes de </a:t>
            </a:r>
            <a:r>
              <a:rPr lang="en-US" noProof="0" dirty="0" err="1"/>
              <a:t>Financiación</a:t>
            </a:r>
            <a:r>
              <a:rPr lang="en-US" noProof="0" dirty="0"/>
              <a:t> y </a:t>
            </a:r>
            <a:r>
              <a:rPr lang="en-US" noProof="0" dirty="0" err="1"/>
              <a:t>fondos</a:t>
            </a:r>
            <a:r>
              <a:rPr lang="en-US" noProof="0" dirty="0"/>
              <a:t> de </a:t>
            </a:r>
            <a:r>
              <a:rPr lang="en-US" noProof="0" dirty="0" err="1"/>
              <a:t>garantía</a:t>
            </a:r>
            <a:endParaRPr lang="en-US" noProof="0" dirty="0"/>
          </a:p>
          <a:p>
            <a:pPr marL="228600" lvl="1" indent="-228600">
              <a:buFont typeface="+mj-lt"/>
              <a:buAutoNum type="arabicPeriod" startAt="5"/>
            </a:pPr>
            <a:r>
              <a:rPr lang="en-US" dirty="0" err="1"/>
              <a:t>Conclusiones</a:t>
            </a:r>
            <a:endParaRPr lang="en-US" noProof="0" dirty="0"/>
          </a:p>
        </p:txBody>
      </p:sp>
      <p:pic>
        <p:nvPicPr>
          <p:cNvPr id="5" name="Picture 4"/>
          <p:cNvPicPr>
            <a:picLocks noChangeAspect="1"/>
          </p:cNvPicPr>
          <p:nvPr/>
        </p:nvPicPr>
        <p:blipFill>
          <a:blip r:embed="rId3"/>
          <a:stretch>
            <a:fillRect/>
          </a:stretch>
        </p:blipFill>
        <p:spPr>
          <a:xfrm>
            <a:off x="5148072" y="0"/>
            <a:ext cx="3995928" cy="2663952"/>
          </a:xfrm>
          <a:prstGeom prst="rect">
            <a:avLst/>
          </a:prstGeom>
        </p:spPr>
      </p:pic>
    </p:spTree>
    <p:extLst>
      <p:ext uri="{BB962C8B-B14F-4D97-AF65-F5344CB8AC3E}">
        <p14:creationId xmlns:p14="http://schemas.microsoft.com/office/powerpoint/2010/main" val="3608100059"/>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3"/>
          </p:nvPr>
        </p:nvSpPr>
        <p:spPr/>
        <p:txBody>
          <a:bodyPr/>
          <a:lstStyle/>
          <a:p>
            <a:r>
              <a:rPr lang="en-US" noProof="0" dirty="0" err="1"/>
              <a:t>Posibles</a:t>
            </a:r>
            <a:r>
              <a:rPr lang="en-US" noProof="0" dirty="0"/>
              <a:t> </a:t>
            </a:r>
            <a:r>
              <a:rPr lang="en-US" noProof="0" dirty="0" err="1"/>
              <a:t>modelos</a:t>
            </a:r>
            <a:r>
              <a:rPr lang="en-US" noProof="0" dirty="0"/>
              <a:t> </a:t>
            </a:r>
            <a:r>
              <a:rPr lang="en-US" noProof="0" dirty="0" err="1"/>
              <a:t>alternativos</a:t>
            </a:r>
            <a:r>
              <a:rPr lang="en-US" noProof="0" dirty="0"/>
              <a:t> para </a:t>
            </a:r>
            <a:r>
              <a:rPr lang="en-US" noProof="0" dirty="0" err="1"/>
              <a:t>Transmilenio</a:t>
            </a:r>
            <a:endParaRPr lang="en-US" noProof="0" dirty="0"/>
          </a:p>
        </p:txBody>
      </p:sp>
      <p:sp>
        <p:nvSpPr>
          <p:cNvPr id="8" name="Title 7"/>
          <p:cNvSpPr>
            <a:spLocks noGrp="1"/>
          </p:cNvSpPr>
          <p:nvPr>
            <p:ph type="title"/>
          </p:nvPr>
        </p:nvSpPr>
        <p:spPr/>
        <p:txBody>
          <a:bodyPr/>
          <a:lstStyle/>
          <a:p>
            <a:r>
              <a:rPr lang="en-US" noProof="0" dirty="0" err="1"/>
              <a:t>Adquisición</a:t>
            </a:r>
            <a:r>
              <a:rPr lang="en-US" noProof="0" dirty="0"/>
              <a:t> y </a:t>
            </a:r>
            <a:r>
              <a:rPr lang="en-US" noProof="0" dirty="0" err="1"/>
              <a:t>financiación</a:t>
            </a:r>
            <a:r>
              <a:rPr lang="en-US" noProof="0" dirty="0"/>
              <a:t> de </a:t>
            </a:r>
            <a:r>
              <a:rPr lang="en-US" noProof="0" dirty="0" err="1"/>
              <a:t>flota</a:t>
            </a:r>
            <a:endParaRPr lang="en-US" noProof="0" dirty="0"/>
          </a:p>
        </p:txBody>
      </p:sp>
      <p:pic>
        <p:nvPicPr>
          <p:cNvPr id="2" name="Picture 1"/>
          <p:cNvPicPr>
            <a:picLocks noChangeAspect="1"/>
          </p:cNvPicPr>
          <p:nvPr/>
        </p:nvPicPr>
        <p:blipFill>
          <a:blip r:embed="rId3"/>
          <a:stretch>
            <a:fillRect/>
          </a:stretch>
        </p:blipFill>
        <p:spPr>
          <a:xfrm>
            <a:off x="4544567" y="1930401"/>
            <a:ext cx="4266709" cy="3409695"/>
          </a:xfrm>
          <a:prstGeom prst="rect">
            <a:avLst/>
          </a:prstGeom>
          <a:ln>
            <a:solidFill>
              <a:schemeClr val="tx1"/>
            </a:solidFill>
          </a:ln>
        </p:spPr>
      </p:pic>
      <p:pic>
        <p:nvPicPr>
          <p:cNvPr id="3" name="Picture 2"/>
          <p:cNvPicPr>
            <a:picLocks noChangeAspect="1"/>
          </p:cNvPicPr>
          <p:nvPr/>
        </p:nvPicPr>
        <p:blipFill>
          <a:blip r:embed="rId4"/>
          <a:stretch>
            <a:fillRect/>
          </a:stretch>
        </p:blipFill>
        <p:spPr>
          <a:xfrm>
            <a:off x="180145" y="1930401"/>
            <a:ext cx="4208321" cy="2614167"/>
          </a:xfrm>
          <a:prstGeom prst="rect">
            <a:avLst/>
          </a:prstGeom>
          <a:ln>
            <a:solidFill>
              <a:schemeClr val="tx1"/>
            </a:solidFill>
          </a:ln>
        </p:spPr>
      </p:pic>
    </p:spTree>
    <p:extLst>
      <p:ext uri="{BB962C8B-B14F-4D97-AF65-F5344CB8AC3E}">
        <p14:creationId xmlns:p14="http://schemas.microsoft.com/office/powerpoint/2010/main" val="3721287619"/>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p:cNvCxnSpPr/>
          <p:nvPr/>
        </p:nvCxnSpPr>
        <p:spPr>
          <a:xfrm>
            <a:off x="299622" y="1472453"/>
            <a:ext cx="8514700" cy="0"/>
          </a:xfrm>
          <a:prstGeom prst="straightConnector1">
            <a:avLst/>
          </a:prstGeom>
          <a:ln w="28575">
            <a:solidFill>
              <a:schemeClr val="tx1">
                <a:lumMod val="50000"/>
                <a:lumOff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1" name="Text Placeholder 9"/>
          <p:cNvSpPr>
            <a:spLocks noGrp="1"/>
          </p:cNvSpPr>
          <p:nvPr>
            <p:ph type="body" sz="quarter" idx="13"/>
          </p:nvPr>
        </p:nvSpPr>
        <p:spPr>
          <a:xfrm>
            <a:off x="376237" y="651600"/>
            <a:ext cx="8391525" cy="648281"/>
          </a:xfrm>
        </p:spPr>
        <p:txBody>
          <a:bodyPr/>
          <a:lstStyle/>
          <a:p>
            <a:r>
              <a:rPr lang="es-CO" dirty="0"/>
              <a:t>Aplicación a los patios </a:t>
            </a:r>
          </a:p>
        </p:txBody>
      </p:sp>
      <p:sp>
        <p:nvSpPr>
          <p:cNvPr id="62" name="Title 14"/>
          <p:cNvSpPr>
            <a:spLocks noGrp="1"/>
          </p:cNvSpPr>
          <p:nvPr>
            <p:ph type="title"/>
          </p:nvPr>
        </p:nvSpPr>
        <p:spPr>
          <a:xfrm>
            <a:off x="376237" y="317499"/>
            <a:ext cx="8391525" cy="334101"/>
          </a:xfrm>
        </p:spPr>
        <p:txBody>
          <a:bodyPr/>
          <a:lstStyle/>
          <a:p>
            <a:r>
              <a:rPr lang="es-CO" dirty="0"/>
              <a:t>Captación de valor y fuentes de financiación</a:t>
            </a:r>
          </a:p>
        </p:txBody>
      </p:sp>
      <p:sp>
        <p:nvSpPr>
          <p:cNvPr id="31" name="TextBox 30"/>
          <p:cNvSpPr txBox="1"/>
          <p:nvPr/>
        </p:nvSpPr>
        <p:spPr>
          <a:xfrm>
            <a:off x="1001438" y="1925363"/>
            <a:ext cx="2016000" cy="2108269"/>
          </a:xfrm>
          <a:prstGeom prst="rect">
            <a:avLst/>
          </a:prstGeom>
          <a:noFill/>
        </p:spPr>
        <p:txBody>
          <a:bodyPr wrap="square" lIns="0" tIns="0" rIns="0" bIns="0" rtlCol="0">
            <a:spAutoFit/>
          </a:bodyPr>
          <a:lstStyle/>
          <a:p>
            <a:pPr>
              <a:spcBef>
                <a:spcPts val="600"/>
              </a:spcBef>
              <a:buSzPct val="100000"/>
            </a:pPr>
            <a:r>
              <a:rPr lang="es-CO" sz="1200" b="1" dirty="0">
                <a:solidFill>
                  <a:srgbClr val="005587"/>
                </a:solidFill>
              </a:rPr>
              <a:t>Ingresos del Proyecto</a:t>
            </a:r>
          </a:p>
          <a:p>
            <a:pPr marL="171450" indent="-171450">
              <a:spcBef>
                <a:spcPts val="600"/>
              </a:spcBef>
              <a:buSzPct val="100000"/>
              <a:buFont typeface="Arial" panose="020B0604020202020204" pitchFamily="34" charset="0"/>
              <a:buChar char="•"/>
            </a:pPr>
            <a:r>
              <a:rPr lang="es-CO" sz="1100" dirty="0"/>
              <a:t>Ingreso por recaudo de tarifas</a:t>
            </a:r>
          </a:p>
          <a:p>
            <a:pPr marL="171450" indent="-171450">
              <a:spcBef>
                <a:spcPts val="600"/>
              </a:spcBef>
              <a:buSzPct val="100000"/>
              <a:buFont typeface="Arial" panose="020B0604020202020204" pitchFamily="34" charset="0"/>
              <a:buChar char="•"/>
            </a:pPr>
            <a:r>
              <a:rPr lang="es-CO" sz="1100" dirty="0"/>
              <a:t>Publicidad y </a:t>
            </a:r>
            <a:r>
              <a:rPr lang="es-CO" sz="1100" dirty="0" err="1"/>
              <a:t>branding</a:t>
            </a:r>
            <a:endParaRPr lang="es-CO" sz="1100" dirty="0"/>
          </a:p>
          <a:p>
            <a:pPr marL="171450" indent="-171450">
              <a:spcBef>
                <a:spcPts val="600"/>
              </a:spcBef>
              <a:buSzPct val="100000"/>
              <a:buFont typeface="Arial" panose="020B0604020202020204" pitchFamily="34" charset="0"/>
              <a:buChar char="•"/>
            </a:pPr>
            <a:r>
              <a:rPr lang="es-CO" sz="1100" dirty="0" err="1"/>
              <a:t>Vending</a:t>
            </a:r>
            <a:endParaRPr lang="es-CO" sz="1100" dirty="0"/>
          </a:p>
          <a:p>
            <a:pPr marL="171450" indent="-171450">
              <a:spcBef>
                <a:spcPts val="600"/>
              </a:spcBef>
              <a:buSzPct val="100000"/>
              <a:buFont typeface="Arial" panose="020B0604020202020204" pitchFamily="34" charset="0"/>
              <a:buChar char="•"/>
            </a:pPr>
            <a:r>
              <a:rPr lang="es-CO" sz="1100" dirty="0"/>
              <a:t>Aprovechamiento de la plataforma para redes y servicios</a:t>
            </a:r>
          </a:p>
          <a:p>
            <a:pPr>
              <a:spcBef>
                <a:spcPts val="600"/>
              </a:spcBef>
              <a:buSzPct val="100000"/>
            </a:pPr>
            <a:endParaRPr lang="es-CO" sz="1100" dirty="0"/>
          </a:p>
          <a:p>
            <a:pPr>
              <a:spcBef>
                <a:spcPts val="600"/>
              </a:spcBef>
              <a:buSzPct val="100000"/>
            </a:pPr>
            <a:endParaRPr lang="es-CO" sz="700" dirty="0">
              <a:solidFill>
                <a:schemeClr val="accent3"/>
              </a:solidFill>
            </a:endParaRPr>
          </a:p>
        </p:txBody>
      </p:sp>
      <p:sp>
        <p:nvSpPr>
          <p:cNvPr id="32" name="TextBox 31"/>
          <p:cNvSpPr txBox="1"/>
          <p:nvPr/>
        </p:nvSpPr>
        <p:spPr>
          <a:xfrm>
            <a:off x="3563999" y="1924037"/>
            <a:ext cx="2016000" cy="3770263"/>
          </a:xfrm>
          <a:prstGeom prst="rect">
            <a:avLst/>
          </a:prstGeom>
          <a:noFill/>
        </p:spPr>
        <p:txBody>
          <a:bodyPr wrap="square" lIns="0" tIns="0" rIns="0" bIns="0" rtlCol="0">
            <a:spAutoFit/>
          </a:bodyPr>
          <a:lstStyle/>
          <a:p>
            <a:pPr>
              <a:spcBef>
                <a:spcPts val="600"/>
              </a:spcBef>
              <a:buSzPct val="100000"/>
            </a:pPr>
            <a:r>
              <a:rPr lang="es-CO" sz="1200" b="1" dirty="0">
                <a:solidFill>
                  <a:schemeClr val="accent1"/>
                </a:solidFill>
              </a:rPr>
              <a:t>Captura de Valor</a:t>
            </a:r>
          </a:p>
          <a:p>
            <a:pPr marL="171450" indent="-171450">
              <a:spcBef>
                <a:spcPts val="600"/>
              </a:spcBef>
              <a:buSzPct val="100000"/>
              <a:buFont typeface="Arial" panose="020B0604020202020204" pitchFamily="34" charset="0"/>
              <a:buChar char="•"/>
            </a:pPr>
            <a:r>
              <a:rPr lang="es-CO" sz="1100" dirty="0"/>
              <a:t>Venta de derechos de construcción</a:t>
            </a:r>
          </a:p>
          <a:p>
            <a:pPr marL="171450" indent="-171450">
              <a:spcBef>
                <a:spcPts val="600"/>
              </a:spcBef>
              <a:buSzPct val="100000"/>
              <a:buFont typeface="Arial" panose="020B0604020202020204" pitchFamily="34" charset="0"/>
              <a:buChar char="•"/>
            </a:pPr>
            <a:r>
              <a:rPr lang="es-CO" sz="1100" dirty="0"/>
              <a:t>Obligaciones urbanísticas (Cesiones)</a:t>
            </a:r>
          </a:p>
          <a:p>
            <a:pPr marL="171450" indent="-171450">
              <a:spcBef>
                <a:spcPts val="600"/>
              </a:spcBef>
              <a:buSzPct val="100000"/>
              <a:buFont typeface="Arial" panose="020B0604020202020204" pitchFamily="34" charset="0"/>
              <a:buChar char="•"/>
            </a:pPr>
            <a:r>
              <a:rPr lang="es-CO" sz="1100" dirty="0"/>
              <a:t>Participación en plusvalía</a:t>
            </a:r>
          </a:p>
          <a:p>
            <a:pPr marL="171450" indent="-171450">
              <a:spcBef>
                <a:spcPts val="600"/>
              </a:spcBef>
              <a:buSzPct val="100000"/>
              <a:buFont typeface="Arial" panose="020B0604020202020204" pitchFamily="34" charset="0"/>
              <a:buChar char="•"/>
            </a:pPr>
            <a:r>
              <a:rPr lang="es-CO" sz="1100" dirty="0"/>
              <a:t>FIRI</a:t>
            </a:r>
          </a:p>
          <a:p>
            <a:pPr marL="171450" indent="-171450">
              <a:spcBef>
                <a:spcPts val="600"/>
              </a:spcBef>
              <a:buSzPct val="100000"/>
              <a:buFont typeface="Arial" panose="020B0604020202020204" pitchFamily="34" charset="0"/>
              <a:buChar char="•"/>
            </a:pPr>
            <a:r>
              <a:rPr lang="es-CO" sz="1100" dirty="0"/>
              <a:t>Valorización</a:t>
            </a:r>
          </a:p>
          <a:p>
            <a:pPr marL="171450" indent="-171450">
              <a:spcBef>
                <a:spcPts val="600"/>
              </a:spcBef>
              <a:buSzPct val="100000"/>
              <a:buFont typeface="Arial" panose="020B0604020202020204" pitchFamily="34" charset="0"/>
              <a:buChar char="•"/>
            </a:pPr>
            <a:r>
              <a:rPr lang="es-CO" sz="1100" dirty="0"/>
              <a:t>Desarrollo inmobiliario en patios</a:t>
            </a:r>
          </a:p>
          <a:p>
            <a:pPr marL="171450" indent="-171450">
              <a:spcBef>
                <a:spcPts val="600"/>
              </a:spcBef>
              <a:buSzPct val="100000"/>
              <a:buFont typeface="Arial" panose="020B0604020202020204" pitchFamily="34" charset="0"/>
              <a:buChar char="•"/>
            </a:pPr>
            <a:r>
              <a:rPr lang="es-CO" sz="1100" dirty="0"/>
              <a:t>Negocios comerciales</a:t>
            </a:r>
          </a:p>
          <a:p>
            <a:pPr marL="171450" indent="-171450">
              <a:spcBef>
                <a:spcPts val="600"/>
              </a:spcBef>
              <a:buSzPct val="100000"/>
              <a:buFont typeface="Arial" panose="020B0604020202020204" pitchFamily="34" charset="0"/>
              <a:buChar char="•"/>
            </a:pPr>
            <a:r>
              <a:rPr lang="es-CO" sz="1100" dirty="0"/>
              <a:t>Negocios de aparcamiento</a:t>
            </a:r>
          </a:p>
          <a:p>
            <a:pPr marL="171450" indent="-171450">
              <a:spcBef>
                <a:spcPts val="600"/>
              </a:spcBef>
              <a:buSzPct val="100000"/>
              <a:buFont typeface="Arial" panose="020B0604020202020204" pitchFamily="34" charset="0"/>
              <a:buChar char="•"/>
            </a:pPr>
            <a:r>
              <a:rPr lang="es-CO" sz="1100" dirty="0"/>
              <a:t>Operaciones de mantenimiento y reparación adicionales a TM</a:t>
            </a:r>
          </a:p>
          <a:p>
            <a:pPr>
              <a:spcBef>
                <a:spcPts val="600"/>
              </a:spcBef>
              <a:buSzPct val="100000"/>
            </a:pPr>
            <a:endParaRPr lang="es-CO" sz="700" dirty="0">
              <a:solidFill>
                <a:schemeClr val="accent1"/>
              </a:solidFill>
            </a:endParaRPr>
          </a:p>
        </p:txBody>
      </p:sp>
      <p:sp>
        <p:nvSpPr>
          <p:cNvPr id="33" name="TextBox 32"/>
          <p:cNvSpPr txBox="1"/>
          <p:nvPr/>
        </p:nvSpPr>
        <p:spPr>
          <a:xfrm>
            <a:off x="6126560" y="1905895"/>
            <a:ext cx="2016000" cy="1769715"/>
          </a:xfrm>
          <a:prstGeom prst="rect">
            <a:avLst/>
          </a:prstGeom>
          <a:noFill/>
        </p:spPr>
        <p:txBody>
          <a:bodyPr wrap="square" lIns="0" tIns="0" rIns="0" bIns="0" rtlCol="0">
            <a:spAutoFit/>
          </a:bodyPr>
          <a:lstStyle/>
          <a:p>
            <a:pPr>
              <a:spcBef>
                <a:spcPts val="600"/>
              </a:spcBef>
              <a:buSzPct val="100000"/>
            </a:pPr>
            <a:r>
              <a:rPr lang="es-CO" sz="1200" b="1" dirty="0">
                <a:solidFill>
                  <a:schemeClr val="accent6">
                    <a:lumMod val="50000"/>
                  </a:schemeClr>
                </a:solidFill>
              </a:rPr>
              <a:t>Presupuesto Municipal</a:t>
            </a:r>
          </a:p>
          <a:p>
            <a:pPr marL="171450" indent="-171450">
              <a:spcBef>
                <a:spcPts val="600"/>
              </a:spcBef>
              <a:buSzPct val="100000"/>
              <a:buFont typeface="Arial" panose="020B0604020202020204" pitchFamily="34" charset="0"/>
              <a:buChar char="•"/>
            </a:pPr>
            <a:r>
              <a:rPr lang="es-CO" sz="1100" dirty="0"/>
              <a:t>Vigencias Futuras excepcionales del municipio</a:t>
            </a:r>
          </a:p>
          <a:p>
            <a:pPr marL="171450" indent="-171450">
              <a:spcBef>
                <a:spcPts val="600"/>
              </a:spcBef>
              <a:buSzPct val="100000"/>
              <a:buFont typeface="Arial" panose="020B0604020202020204" pitchFamily="34" charset="0"/>
              <a:buChar char="•"/>
            </a:pPr>
            <a:r>
              <a:rPr lang="es-CO" sz="1100" dirty="0"/>
              <a:t>Sobretasa de estacionamiento </a:t>
            </a:r>
          </a:p>
          <a:p>
            <a:pPr marL="171450" indent="-171450">
              <a:spcBef>
                <a:spcPts val="600"/>
              </a:spcBef>
              <a:buSzPct val="100000"/>
              <a:buFont typeface="Arial" panose="020B0604020202020204" pitchFamily="34" charset="0"/>
              <a:buChar char="•"/>
            </a:pPr>
            <a:r>
              <a:rPr lang="es-CO" sz="1100" dirty="0"/>
              <a:t>Cobro por contaminación, congestión y pago por km transitado</a:t>
            </a:r>
            <a:endParaRPr lang="en-GB" sz="700" dirty="0">
              <a:solidFill>
                <a:schemeClr val="accent3"/>
              </a:solidFill>
            </a:endParaRPr>
          </a:p>
        </p:txBody>
      </p:sp>
      <p:sp>
        <p:nvSpPr>
          <p:cNvPr id="44" name="Freeform 26"/>
          <p:cNvSpPr>
            <a:spLocks noEditPoints="1"/>
          </p:cNvSpPr>
          <p:nvPr/>
        </p:nvSpPr>
        <p:spPr bwMode="auto">
          <a:xfrm>
            <a:off x="4161786" y="1103183"/>
            <a:ext cx="720000" cy="673481"/>
          </a:xfrm>
          <a:custGeom>
            <a:avLst/>
            <a:gdLst>
              <a:gd name="T0" fmla="*/ 94 w 137"/>
              <a:gd name="T1" fmla="*/ 95 h 138"/>
              <a:gd name="T2" fmla="*/ 98 w 137"/>
              <a:gd name="T3" fmla="*/ 83 h 138"/>
              <a:gd name="T4" fmla="*/ 101 w 137"/>
              <a:gd name="T5" fmla="*/ 95 h 138"/>
              <a:gd name="T6" fmla="*/ 106 w 137"/>
              <a:gd name="T7" fmla="*/ 43 h 138"/>
              <a:gd name="T8" fmla="*/ 88 w 137"/>
              <a:gd name="T9" fmla="*/ 95 h 138"/>
              <a:gd name="T10" fmla="*/ 100 w 137"/>
              <a:gd name="T11" fmla="*/ 52 h 138"/>
              <a:gd name="T12" fmla="*/ 94 w 137"/>
              <a:gd name="T13" fmla="*/ 52 h 138"/>
              <a:gd name="T14" fmla="*/ 97 w 137"/>
              <a:gd name="T15" fmla="*/ 60 h 138"/>
              <a:gd name="T16" fmla="*/ 97 w 137"/>
              <a:gd name="T17" fmla="*/ 66 h 138"/>
              <a:gd name="T18" fmla="*/ 97 w 137"/>
              <a:gd name="T19" fmla="*/ 60 h 138"/>
              <a:gd name="T20" fmla="*/ 100 w 137"/>
              <a:gd name="T21" fmla="*/ 75 h 138"/>
              <a:gd name="T22" fmla="*/ 94 w 137"/>
              <a:gd name="T23" fmla="*/ 75 h 138"/>
              <a:gd name="T24" fmla="*/ 68 w 137"/>
              <a:gd name="T25" fmla="*/ 0 h 138"/>
              <a:gd name="T26" fmla="*/ 68 w 137"/>
              <a:gd name="T27" fmla="*/ 138 h 138"/>
              <a:gd name="T28" fmla="*/ 68 w 137"/>
              <a:gd name="T29" fmla="*/ 0 h 138"/>
              <a:gd name="T30" fmla="*/ 108 w 137"/>
              <a:gd name="T31" fmla="*/ 102 h 138"/>
              <a:gd name="T32" fmla="*/ 25 w 137"/>
              <a:gd name="T33" fmla="*/ 98 h 138"/>
              <a:gd name="T34" fmla="*/ 28 w 137"/>
              <a:gd name="T35" fmla="*/ 36 h 138"/>
              <a:gd name="T36" fmla="*/ 49 w 137"/>
              <a:gd name="T37" fmla="*/ 29 h 138"/>
              <a:gd name="T38" fmla="*/ 86 w 137"/>
              <a:gd name="T39" fmla="*/ 26 h 138"/>
              <a:gd name="T40" fmla="*/ 88 w 137"/>
              <a:gd name="T41" fmla="*/ 36 h 138"/>
              <a:gd name="T42" fmla="*/ 112 w 137"/>
              <a:gd name="T43" fmla="*/ 40 h 138"/>
              <a:gd name="T44" fmla="*/ 54 w 137"/>
              <a:gd name="T45" fmla="*/ 95 h 138"/>
              <a:gd name="T46" fmla="*/ 60 w 137"/>
              <a:gd name="T47" fmla="*/ 86 h 138"/>
              <a:gd name="T48" fmla="*/ 65 w 137"/>
              <a:gd name="T49" fmla="*/ 86 h 138"/>
              <a:gd name="T50" fmla="*/ 82 w 137"/>
              <a:gd name="T51" fmla="*/ 95 h 138"/>
              <a:gd name="T52" fmla="*/ 54 w 137"/>
              <a:gd name="T53" fmla="*/ 31 h 138"/>
              <a:gd name="T54" fmla="*/ 74 w 137"/>
              <a:gd name="T55" fmla="*/ 38 h 138"/>
              <a:gd name="T56" fmla="*/ 74 w 137"/>
              <a:gd name="T57" fmla="*/ 43 h 138"/>
              <a:gd name="T58" fmla="*/ 74 w 137"/>
              <a:gd name="T59" fmla="*/ 38 h 138"/>
              <a:gd name="T60" fmla="*/ 77 w 137"/>
              <a:gd name="T61" fmla="*/ 52 h 138"/>
              <a:gd name="T62" fmla="*/ 71 w 137"/>
              <a:gd name="T63" fmla="*/ 52 h 138"/>
              <a:gd name="T64" fmla="*/ 74 w 137"/>
              <a:gd name="T65" fmla="*/ 60 h 138"/>
              <a:gd name="T66" fmla="*/ 74 w 137"/>
              <a:gd name="T67" fmla="*/ 66 h 138"/>
              <a:gd name="T68" fmla="*/ 74 w 137"/>
              <a:gd name="T69" fmla="*/ 60 h 138"/>
              <a:gd name="T70" fmla="*/ 77 w 137"/>
              <a:gd name="T71" fmla="*/ 75 h 138"/>
              <a:gd name="T72" fmla="*/ 71 w 137"/>
              <a:gd name="T73" fmla="*/ 75 h 138"/>
              <a:gd name="T74" fmla="*/ 63 w 137"/>
              <a:gd name="T75" fmla="*/ 38 h 138"/>
              <a:gd name="T76" fmla="*/ 63 w 137"/>
              <a:gd name="T77" fmla="*/ 43 h 138"/>
              <a:gd name="T78" fmla="*/ 63 w 137"/>
              <a:gd name="T79" fmla="*/ 38 h 138"/>
              <a:gd name="T80" fmla="*/ 65 w 137"/>
              <a:gd name="T81" fmla="*/ 52 h 138"/>
              <a:gd name="T82" fmla="*/ 60 w 137"/>
              <a:gd name="T83" fmla="*/ 52 h 138"/>
              <a:gd name="T84" fmla="*/ 63 w 137"/>
              <a:gd name="T85" fmla="*/ 60 h 138"/>
              <a:gd name="T86" fmla="*/ 63 w 137"/>
              <a:gd name="T87" fmla="*/ 66 h 138"/>
              <a:gd name="T88" fmla="*/ 63 w 137"/>
              <a:gd name="T89" fmla="*/ 60 h 138"/>
              <a:gd name="T90" fmla="*/ 65 w 137"/>
              <a:gd name="T91" fmla="*/ 75 h 138"/>
              <a:gd name="T92" fmla="*/ 60 w 137"/>
              <a:gd name="T93" fmla="*/ 75 h 138"/>
              <a:gd name="T94" fmla="*/ 30 w 137"/>
              <a:gd name="T95" fmla="*/ 95 h 138"/>
              <a:gd name="T96" fmla="*/ 36 w 137"/>
              <a:gd name="T97" fmla="*/ 86 h 138"/>
              <a:gd name="T98" fmla="*/ 42 w 137"/>
              <a:gd name="T99" fmla="*/ 86 h 138"/>
              <a:gd name="T100" fmla="*/ 49 w 137"/>
              <a:gd name="T101" fmla="*/ 95 h 138"/>
              <a:gd name="T102" fmla="*/ 30 w 137"/>
              <a:gd name="T103" fmla="*/ 43 h 138"/>
              <a:gd name="T104" fmla="*/ 40 w 137"/>
              <a:gd name="T105" fmla="*/ 49 h 138"/>
              <a:gd name="T106" fmla="*/ 40 w 137"/>
              <a:gd name="T107" fmla="*/ 55 h 138"/>
              <a:gd name="T108" fmla="*/ 40 w 137"/>
              <a:gd name="T109" fmla="*/ 49 h 138"/>
              <a:gd name="T110" fmla="*/ 43 w 137"/>
              <a:gd name="T111" fmla="*/ 63 h 138"/>
              <a:gd name="T112" fmla="*/ 37 w 137"/>
              <a:gd name="T113" fmla="*/ 63 h 138"/>
              <a:gd name="T114" fmla="*/ 40 w 137"/>
              <a:gd name="T115" fmla="*/ 72 h 138"/>
              <a:gd name="T116" fmla="*/ 40 w 137"/>
              <a:gd name="T117" fmla="*/ 78 h 138"/>
              <a:gd name="T118" fmla="*/ 40 w 137"/>
              <a:gd name="T119" fmla="*/ 7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7" h="138">
                <a:moveTo>
                  <a:pt x="88" y="95"/>
                </a:moveTo>
                <a:cubicBezTo>
                  <a:pt x="94" y="95"/>
                  <a:pt x="94" y="95"/>
                  <a:pt x="94" y="95"/>
                </a:cubicBezTo>
                <a:cubicBezTo>
                  <a:pt x="94" y="86"/>
                  <a:pt x="94" y="86"/>
                  <a:pt x="94" y="86"/>
                </a:cubicBezTo>
                <a:cubicBezTo>
                  <a:pt x="94" y="85"/>
                  <a:pt x="96" y="83"/>
                  <a:pt x="98" y="83"/>
                </a:cubicBezTo>
                <a:cubicBezTo>
                  <a:pt x="99" y="83"/>
                  <a:pt x="101" y="85"/>
                  <a:pt x="101" y="86"/>
                </a:cubicBezTo>
                <a:cubicBezTo>
                  <a:pt x="101" y="95"/>
                  <a:pt x="101" y="95"/>
                  <a:pt x="101" y="95"/>
                </a:cubicBezTo>
                <a:cubicBezTo>
                  <a:pt x="106" y="95"/>
                  <a:pt x="106" y="95"/>
                  <a:pt x="106" y="95"/>
                </a:cubicBezTo>
                <a:cubicBezTo>
                  <a:pt x="106" y="43"/>
                  <a:pt x="106" y="43"/>
                  <a:pt x="106" y="43"/>
                </a:cubicBezTo>
                <a:cubicBezTo>
                  <a:pt x="88" y="43"/>
                  <a:pt x="88" y="43"/>
                  <a:pt x="88" y="43"/>
                </a:cubicBezTo>
                <a:lnTo>
                  <a:pt x="88" y="95"/>
                </a:lnTo>
                <a:close/>
                <a:moveTo>
                  <a:pt x="97" y="49"/>
                </a:moveTo>
                <a:cubicBezTo>
                  <a:pt x="99" y="49"/>
                  <a:pt x="100" y="50"/>
                  <a:pt x="100" y="52"/>
                </a:cubicBezTo>
                <a:cubicBezTo>
                  <a:pt x="100" y="53"/>
                  <a:pt x="99" y="55"/>
                  <a:pt x="97" y="55"/>
                </a:cubicBezTo>
                <a:cubicBezTo>
                  <a:pt x="95" y="55"/>
                  <a:pt x="94" y="53"/>
                  <a:pt x="94" y="52"/>
                </a:cubicBezTo>
                <a:cubicBezTo>
                  <a:pt x="94" y="50"/>
                  <a:pt x="95" y="49"/>
                  <a:pt x="97" y="49"/>
                </a:cubicBezTo>
                <a:close/>
                <a:moveTo>
                  <a:pt x="97" y="60"/>
                </a:moveTo>
                <a:cubicBezTo>
                  <a:pt x="99" y="60"/>
                  <a:pt x="100" y="62"/>
                  <a:pt x="100" y="63"/>
                </a:cubicBezTo>
                <a:cubicBezTo>
                  <a:pt x="100" y="65"/>
                  <a:pt x="99" y="66"/>
                  <a:pt x="97" y="66"/>
                </a:cubicBezTo>
                <a:cubicBezTo>
                  <a:pt x="95" y="66"/>
                  <a:pt x="94" y="65"/>
                  <a:pt x="94" y="63"/>
                </a:cubicBezTo>
                <a:cubicBezTo>
                  <a:pt x="94" y="62"/>
                  <a:pt x="95" y="60"/>
                  <a:pt x="97" y="60"/>
                </a:cubicBezTo>
                <a:close/>
                <a:moveTo>
                  <a:pt x="97" y="72"/>
                </a:moveTo>
                <a:cubicBezTo>
                  <a:pt x="99" y="72"/>
                  <a:pt x="100" y="73"/>
                  <a:pt x="100" y="75"/>
                </a:cubicBezTo>
                <a:cubicBezTo>
                  <a:pt x="100" y="76"/>
                  <a:pt x="99" y="78"/>
                  <a:pt x="97" y="78"/>
                </a:cubicBezTo>
                <a:cubicBezTo>
                  <a:pt x="95" y="78"/>
                  <a:pt x="94" y="76"/>
                  <a:pt x="94" y="75"/>
                </a:cubicBezTo>
                <a:cubicBezTo>
                  <a:pt x="94" y="73"/>
                  <a:pt x="95" y="72"/>
                  <a:pt x="97" y="72"/>
                </a:cubicBezTo>
                <a:close/>
                <a:moveTo>
                  <a:pt x="68" y="0"/>
                </a:moveTo>
                <a:cubicBezTo>
                  <a:pt x="30" y="0"/>
                  <a:pt x="0" y="31"/>
                  <a:pt x="0" y="69"/>
                </a:cubicBezTo>
                <a:cubicBezTo>
                  <a:pt x="0" y="107"/>
                  <a:pt x="30" y="138"/>
                  <a:pt x="68" y="138"/>
                </a:cubicBezTo>
                <a:cubicBezTo>
                  <a:pt x="106" y="138"/>
                  <a:pt x="137" y="107"/>
                  <a:pt x="137" y="69"/>
                </a:cubicBezTo>
                <a:cubicBezTo>
                  <a:pt x="137" y="31"/>
                  <a:pt x="106" y="0"/>
                  <a:pt x="68" y="0"/>
                </a:cubicBezTo>
                <a:close/>
                <a:moveTo>
                  <a:pt x="112" y="98"/>
                </a:moveTo>
                <a:cubicBezTo>
                  <a:pt x="112" y="99"/>
                  <a:pt x="110" y="102"/>
                  <a:pt x="108" y="102"/>
                </a:cubicBezTo>
                <a:cubicBezTo>
                  <a:pt x="28" y="102"/>
                  <a:pt x="28" y="102"/>
                  <a:pt x="28" y="102"/>
                </a:cubicBezTo>
                <a:cubicBezTo>
                  <a:pt x="27" y="102"/>
                  <a:pt x="25" y="99"/>
                  <a:pt x="25" y="98"/>
                </a:cubicBezTo>
                <a:cubicBezTo>
                  <a:pt x="25" y="40"/>
                  <a:pt x="25" y="40"/>
                  <a:pt x="25" y="40"/>
                </a:cubicBezTo>
                <a:cubicBezTo>
                  <a:pt x="25" y="39"/>
                  <a:pt x="27" y="36"/>
                  <a:pt x="28" y="36"/>
                </a:cubicBezTo>
                <a:cubicBezTo>
                  <a:pt x="49" y="36"/>
                  <a:pt x="49" y="36"/>
                  <a:pt x="49" y="36"/>
                </a:cubicBezTo>
                <a:cubicBezTo>
                  <a:pt x="49" y="29"/>
                  <a:pt x="49" y="29"/>
                  <a:pt x="49" y="29"/>
                </a:cubicBezTo>
                <a:cubicBezTo>
                  <a:pt x="49" y="27"/>
                  <a:pt x="50" y="26"/>
                  <a:pt x="51" y="26"/>
                </a:cubicBezTo>
                <a:cubicBezTo>
                  <a:pt x="86" y="26"/>
                  <a:pt x="86" y="26"/>
                  <a:pt x="86" y="26"/>
                </a:cubicBezTo>
                <a:cubicBezTo>
                  <a:pt x="87" y="26"/>
                  <a:pt x="88" y="27"/>
                  <a:pt x="88" y="29"/>
                </a:cubicBezTo>
                <a:cubicBezTo>
                  <a:pt x="88" y="36"/>
                  <a:pt x="88" y="36"/>
                  <a:pt x="88" y="36"/>
                </a:cubicBezTo>
                <a:cubicBezTo>
                  <a:pt x="108" y="36"/>
                  <a:pt x="108" y="36"/>
                  <a:pt x="108" y="36"/>
                </a:cubicBezTo>
                <a:cubicBezTo>
                  <a:pt x="110" y="36"/>
                  <a:pt x="112" y="39"/>
                  <a:pt x="112" y="40"/>
                </a:cubicBezTo>
                <a:lnTo>
                  <a:pt x="112" y="98"/>
                </a:lnTo>
                <a:close/>
                <a:moveTo>
                  <a:pt x="54" y="95"/>
                </a:moveTo>
                <a:cubicBezTo>
                  <a:pt x="60" y="95"/>
                  <a:pt x="60" y="95"/>
                  <a:pt x="60" y="95"/>
                </a:cubicBezTo>
                <a:cubicBezTo>
                  <a:pt x="60" y="86"/>
                  <a:pt x="60" y="86"/>
                  <a:pt x="60" y="86"/>
                </a:cubicBezTo>
                <a:cubicBezTo>
                  <a:pt x="60" y="85"/>
                  <a:pt x="61" y="83"/>
                  <a:pt x="62" y="83"/>
                </a:cubicBezTo>
                <a:cubicBezTo>
                  <a:pt x="64" y="83"/>
                  <a:pt x="65" y="85"/>
                  <a:pt x="65" y="86"/>
                </a:cubicBezTo>
                <a:cubicBezTo>
                  <a:pt x="65" y="95"/>
                  <a:pt x="65" y="95"/>
                  <a:pt x="65" y="95"/>
                </a:cubicBezTo>
                <a:cubicBezTo>
                  <a:pt x="82" y="95"/>
                  <a:pt x="82" y="95"/>
                  <a:pt x="82" y="95"/>
                </a:cubicBezTo>
                <a:cubicBezTo>
                  <a:pt x="82" y="31"/>
                  <a:pt x="82" y="31"/>
                  <a:pt x="82" y="31"/>
                </a:cubicBezTo>
                <a:cubicBezTo>
                  <a:pt x="54" y="31"/>
                  <a:pt x="54" y="31"/>
                  <a:pt x="54" y="31"/>
                </a:cubicBezTo>
                <a:lnTo>
                  <a:pt x="54" y="95"/>
                </a:lnTo>
                <a:close/>
                <a:moveTo>
                  <a:pt x="74" y="38"/>
                </a:moveTo>
                <a:cubicBezTo>
                  <a:pt x="76" y="38"/>
                  <a:pt x="77" y="39"/>
                  <a:pt x="77" y="40"/>
                </a:cubicBezTo>
                <a:cubicBezTo>
                  <a:pt x="77" y="42"/>
                  <a:pt x="76" y="43"/>
                  <a:pt x="74" y="43"/>
                </a:cubicBezTo>
                <a:cubicBezTo>
                  <a:pt x="72" y="43"/>
                  <a:pt x="71" y="42"/>
                  <a:pt x="71" y="40"/>
                </a:cubicBezTo>
                <a:cubicBezTo>
                  <a:pt x="71" y="39"/>
                  <a:pt x="72" y="38"/>
                  <a:pt x="74" y="38"/>
                </a:cubicBezTo>
                <a:close/>
                <a:moveTo>
                  <a:pt x="74" y="49"/>
                </a:moveTo>
                <a:cubicBezTo>
                  <a:pt x="76" y="49"/>
                  <a:pt x="77" y="50"/>
                  <a:pt x="77" y="52"/>
                </a:cubicBezTo>
                <a:cubicBezTo>
                  <a:pt x="77" y="53"/>
                  <a:pt x="76" y="55"/>
                  <a:pt x="74" y="55"/>
                </a:cubicBezTo>
                <a:cubicBezTo>
                  <a:pt x="72" y="55"/>
                  <a:pt x="71" y="53"/>
                  <a:pt x="71" y="52"/>
                </a:cubicBezTo>
                <a:cubicBezTo>
                  <a:pt x="71" y="50"/>
                  <a:pt x="72" y="49"/>
                  <a:pt x="74" y="49"/>
                </a:cubicBezTo>
                <a:close/>
                <a:moveTo>
                  <a:pt x="74" y="60"/>
                </a:moveTo>
                <a:cubicBezTo>
                  <a:pt x="76" y="60"/>
                  <a:pt x="77" y="62"/>
                  <a:pt x="77" y="63"/>
                </a:cubicBezTo>
                <a:cubicBezTo>
                  <a:pt x="77" y="65"/>
                  <a:pt x="76" y="66"/>
                  <a:pt x="74" y="66"/>
                </a:cubicBezTo>
                <a:cubicBezTo>
                  <a:pt x="72" y="66"/>
                  <a:pt x="71" y="65"/>
                  <a:pt x="71" y="63"/>
                </a:cubicBezTo>
                <a:cubicBezTo>
                  <a:pt x="71" y="62"/>
                  <a:pt x="72" y="60"/>
                  <a:pt x="74" y="60"/>
                </a:cubicBezTo>
                <a:close/>
                <a:moveTo>
                  <a:pt x="74" y="72"/>
                </a:moveTo>
                <a:cubicBezTo>
                  <a:pt x="76" y="72"/>
                  <a:pt x="77" y="73"/>
                  <a:pt x="77" y="75"/>
                </a:cubicBezTo>
                <a:cubicBezTo>
                  <a:pt x="77" y="76"/>
                  <a:pt x="76" y="78"/>
                  <a:pt x="74" y="78"/>
                </a:cubicBezTo>
                <a:cubicBezTo>
                  <a:pt x="72" y="78"/>
                  <a:pt x="71" y="76"/>
                  <a:pt x="71" y="75"/>
                </a:cubicBezTo>
                <a:cubicBezTo>
                  <a:pt x="71" y="73"/>
                  <a:pt x="72" y="72"/>
                  <a:pt x="74" y="72"/>
                </a:cubicBezTo>
                <a:close/>
                <a:moveTo>
                  <a:pt x="63" y="38"/>
                </a:moveTo>
                <a:cubicBezTo>
                  <a:pt x="64" y="38"/>
                  <a:pt x="65" y="39"/>
                  <a:pt x="65" y="40"/>
                </a:cubicBezTo>
                <a:cubicBezTo>
                  <a:pt x="65" y="42"/>
                  <a:pt x="64" y="43"/>
                  <a:pt x="63" y="43"/>
                </a:cubicBezTo>
                <a:cubicBezTo>
                  <a:pt x="61" y="43"/>
                  <a:pt x="60" y="42"/>
                  <a:pt x="60" y="40"/>
                </a:cubicBezTo>
                <a:cubicBezTo>
                  <a:pt x="60" y="39"/>
                  <a:pt x="61" y="38"/>
                  <a:pt x="63" y="38"/>
                </a:cubicBezTo>
                <a:close/>
                <a:moveTo>
                  <a:pt x="63" y="49"/>
                </a:moveTo>
                <a:cubicBezTo>
                  <a:pt x="64" y="49"/>
                  <a:pt x="65" y="50"/>
                  <a:pt x="65" y="52"/>
                </a:cubicBezTo>
                <a:cubicBezTo>
                  <a:pt x="65" y="53"/>
                  <a:pt x="64" y="55"/>
                  <a:pt x="63" y="55"/>
                </a:cubicBezTo>
                <a:cubicBezTo>
                  <a:pt x="61" y="55"/>
                  <a:pt x="60" y="53"/>
                  <a:pt x="60" y="52"/>
                </a:cubicBezTo>
                <a:cubicBezTo>
                  <a:pt x="60" y="50"/>
                  <a:pt x="61" y="49"/>
                  <a:pt x="63" y="49"/>
                </a:cubicBezTo>
                <a:close/>
                <a:moveTo>
                  <a:pt x="63" y="60"/>
                </a:moveTo>
                <a:cubicBezTo>
                  <a:pt x="64" y="60"/>
                  <a:pt x="65" y="62"/>
                  <a:pt x="65" y="63"/>
                </a:cubicBezTo>
                <a:cubicBezTo>
                  <a:pt x="65" y="65"/>
                  <a:pt x="64" y="66"/>
                  <a:pt x="63" y="66"/>
                </a:cubicBezTo>
                <a:cubicBezTo>
                  <a:pt x="61" y="66"/>
                  <a:pt x="60" y="65"/>
                  <a:pt x="60" y="63"/>
                </a:cubicBezTo>
                <a:cubicBezTo>
                  <a:pt x="60" y="62"/>
                  <a:pt x="61" y="60"/>
                  <a:pt x="63" y="60"/>
                </a:cubicBezTo>
                <a:close/>
                <a:moveTo>
                  <a:pt x="63" y="72"/>
                </a:moveTo>
                <a:cubicBezTo>
                  <a:pt x="64" y="72"/>
                  <a:pt x="65" y="73"/>
                  <a:pt x="65" y="75"/>
                </a:cubicBezTo>
                <a:cubicBezTo>
                  <a:pt x="65" y="76"/>
                  <a:pt x="64" y="78"/>
                  <a:pt x="63" y="78"/>
                </a:cubicBezTo>
                <a:cubicBezTo>
                  <a:pt x="61" y="78"/>
                  <a:pt x="60" y="76"/>
                  <a:pt x="60" y="75"/>
                </a:cubicBezTo>
                <a:cubicBezTo>
                  <a:pt x="60" y="73"/>
                  <a:pt x="61" y="72"/>
                  <a:pt x="63" y="72"/>
                </a:cubicBezTo>
                <a:close/>
                <a:moveTo>
                  <a:pt x="30" y="95"/>
                </a:moveTo>
                <a:cubicBezTo>
                  <a:pt x="36" y="95"/>
                  <a:pt x="36" y="95"/>
                  <a:pt x="36" y="95"/>
                </a:cubicBezTo>
                <a:cubicBezTo>
                  <a:pt x="36" y="86"/>
                  <a:pt x="36" y="86"/>
                  <a:pt x="36" y="86"/>
                </a:cubicBezTo>
                <a:cubicBezTo>
                  <a:pt x="36" y="85"/>
                  <a:pt x="37" y="83"/>
                  <a:pt x="39" y="83"/>
                </a:cubicBezTo>
                <a:cubicBezTo>
                  <a:pt x="41" y="83"/>
                  <a:pt x="42" y="85"/>
                  <a:pt x="42" y="86"/>
                </a:cubicBezTo>
                <a:cubicBezTo>
                  <a:pt x="42" y="95"/>
                  <a:pt x="42" y="95"/>
                  <a:pt x="42" y="95"/>
                </a:cubicBezTo>
                <a:cubicBezTo>
                  <a:pt x="49" y="95"/>
                  <a:pt x="49" y="95"/>
                  <a:pt x="49" y="95"/>
                </a:cubicBezTo>
                <a:cubicBezTo>
                  <a:pt x="49" y="43"/>
                  <a:pt x="49" y="43"/>
                  <a:pt x="49" y="43"/>
                </a:cubicBezTo>
                <a:cubicBezTo>
                  <a:pt x="30" y="43"/>
                  <a:pt x="30" y="43"/>
                  <a:pt x="30" y="43"/>
                </a:cubicBezTo>
                <a:lnTo>
                  <a:pt x="30" y="95"/>
                </a:lnTo>
                <a:close/>
                <a:moveTo>
                  <a:pt x="40" y="49"/>
                </a:moveTo>
                <a:cubicBezTo>
                  <a:pt x="41" y="49"/>
                  <a:pt x="43" y="50"/>
                  <a:pt x="43" y="52"/>
                </a:cubicBezTo>
                <a:cubicBezTo>
                  <a:pt x="43" y="53"/>
                  <a:pt x="41" y="55"/>
                  <a:pt x="40" y="55"/>
                </a:cubicBezTo>
                <a:cubicBezTo>
                  <a:pt x="38" y="55"/>
                  <a:pt x="37" y="53"/>
                  <a:pt x="37" y="52"/>
                </a:cubicBezTo>
                <a:cubicBezTo>
                  <a:pt x="37" y="50"/>
                  <a:pt x="38" y="49"/>
                  <a:pt x="40" y="49"/>
                </a:cubicBezTo>
                <a:close/>
                <a:moveTo>
                  <a:pt x="40" y="60"/>
                </a:moveTo>
                <a:cubicBezTo>
                  <a:pt x="41" y="60"/>
                  <a:pt x="43" y="62"/>
                  <a:pt x="43" y="63"/>
                </a:cubicBezTo>
                <a:cubicBezTo>
                  <a:pt x="43" y="65"/>
                  <a:pt x="41" y="66"/>
                  <a:pt x="40" y="66"/>
                </a:cubicBezTo>
                <a:cubicBezTo>
                  <a:pt x="38" y="66"/>
                  <a:pt x="37" y="65"/>
                  <a:pt x="37" y="63"/>
                </a:cubicBezTo>
                <a:cubicBezTo>
                  <a:pt x="37" y="62"/>
                  <a:pt x="38" y="60"/>
                  <a:pt x="40" y="60"/>
                </a:cubicBezTo>
                <a:close/>
                <a:moveTo>
                  <a:pt x="40" y="72"/>
                </a:moveTo>
                <a:cubicBezTo>
                  <a:pt x="41" y="72"/>
                  <a:pt x="43" y="73"/>
                  <a:pt x="43" y="75"/>
                </a:cubicBezTo>
                <a:cubicBezTo>
                  <a:pt x="43" y="76"/>
                  <a:pt x="41" y="78"/>
                  <a:pt x="40" y="78"/>
                </a:cubicBezTo>
                <a:cubicBezTo>
                  <a:pt x="38" y="78"/>
                  <a:pt x="37" y="76"/>
                  <a:pt x="37" y="75"/>
                </a:cubicBezTo>
                <a:cubicBezTo>
                  <a:pt x="37" y="73"/>
                  <a:pt x="38" y="72"/>
                  <a:pt x="40" y="7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45" name="Freeform 940"/>
          <p:cNvSpPr>
            <a:spLocks noChangeAspect="1" noEditPoints="1"/>
          </p:cNvSpPr>
          <p:nvPr/>
        </p:nvSpPr>
        <p:spPr bwMode="auto">
          <a:xfrm>
            <a:off x="6774560" y="1103183"/>
            <a:ext cx="720000" cy="673481"/>
          </a:xfrm>
          <a:custGeom>
            <a:avLst/>
            <a:gdLst>
              <a:gd name="T0" fmla="*/ 361 w 512"/>
              <a:gd name="T1" fmla="*/ 188 h 512"/>
              <a:gd name="T2" fmla="*/ 391 w 512"/>
              <a:gd name="T3" fmla="*/ 309 h 512"/>
              <a:gd name="T4" fmla="*/ 324 w 512"/>
              <a:gd name="T5" fmla="*/ 309 h 512"/>
              <a:gd name="T6" fmla="*/ 361 w 512"/>
              <a:gd name="T7" fmla="*/ 188 h 512"/>
              <a:gd name="T8" fmla="*/ 121 w 512"/>
              <a:gd name="T9" fmla="*/ 309 h 512"/>
              <a:gd name="T10" fmla="*/ 189 w 512"/>
              <a:gd name="T11" fmla="*/ 309 h 512"/>
              <a:gd name="T12" fmla="*/ 159 w 512"/>
              <a:gd name="T13" fmla="*/ 188 h 512"/>
              <a:gd name="T14" fmla="*/ 121 w 512"/>
              <a:gd name="T15" fmla="*/ 309 h 512"/>
              <a:gd name="T16" fmla="*/ 512 w 512"/>
              <a:gd name="T17" fmla="*/ 256 h 512"/>
              <a:gd name="T18" fmla="*/ 256 w 512"/>
              <a:gd name="T19" fmla="*/ 512 h 512"/>
              <a:gd name="T20" fmla="*/ 0 w 512"/>
              <a:gd name="T21" fmla="*/ 256 h 512"/>
              <a:gd name="T22" fmla="*/ 256 w 512"/>
              <a:gd name="T23" fmla="*/ 0 h 512"/>
              <a:gd name="T24" fmla="*/ 512 w 512"/>
              <a:gd name="T25" fmla="*/ 256 h 512"/>
              <a:gd name="T26" fmla="*/ 415 w 512"/>
              <a:gd name="T27" fmla="*/ 317 h 512"/>
              <a:gd name="T28" fmla="*/ 373 w 512"/>
              <a:gd name="T29" fmla="*/ 146 h 512"/>
              <a:gd name="T30" fmla="*/ 372 w 512"/>
              <a:gd name="T31" fmla="*/ 146 h 512"/>
              <a:gd name="T32" fmla="*/ 372 w 512"/>
              <a:gd name="T33" fmla="*/ 144 h 512"/>
              <a:gd name="T34" fmla="*/ 370 w 512"/>
              <a:gd name="T35" fmla="*/ 142 h 512"/>
              <a:gd name="T36" fmla="*/ 369 w 512"/>
              <a:gd name="T37" fmla="*/ 141 h 512"/>
              <a:gd name="T38" fmla="*/ 367 w 512"/>
              <a:gd name="T39" fmla="*/ 140 h 512"/>
              <a:gd name="T40" fmla="*/ 366 w 512"/>
              <a:gd name="T41" fmla="*/ 139 h 512"/>
              <a:gd name="T42" fmla="*/ 363 w 512"/>
              <a:gd name="T43" fmla="*/ 138 h 512"/>
              <a:gd name="T44" fmla="*/ 362 w 512"/>
              <a:gd name="T45" fmla="*/ 138 h 512"/>
              <a:gd name="T46" fmla="*/ 362 w 512"/>
              <a:gd name="T47" fmla="*/ 138 h 512"/>
              <a:gd name="T48" fmla="*/ 266 w 512"/>
              <a:gd name="T49" fmla="*/ 138 h 512"/>
              <a:gd name="T50" fmla="*/ 266 w 512"/>
              <a:gd name="T51" fmla="*/ 106 h 512"/>
              <a:gd name="T52" fmla="*/ 256 w 512"/>
              <a:gd name="T53" fmla="*/ 96 h 512"/>
              <a:gd name="T54" fmla="*/ 245 w 512"/>
              <a:gd name="T55" fmla="*/ 106 h 512"/>
              <a:gd name="T56" fmla="*/ 245 w 512"/>
              <a:gd name="T57" fmla="*/ 138 h 512"/>
              <a:gd name="T58" fmla="*/ 160 w 512"/>
              <a:gd name="T59" fmla="*/ 138 h 512"/>
              <a:gd name="T60" fmla="*/ 159 w 512"/>
              <a:gd name="T61" fmla="*/ 138 h 512"/>
              <a:gd name="T62" fmla="*/ 156 w 512"/>
              <a:gd name="T63" fmla="*/ 139 h 512"/>
              <a:gd name="T64" fmla="*/ 155 w 512"/>
              <a:gd name="T65" fmla="*/ 140 h 512"/>
              <a:gd name="T66" fmla="*/ 153 w 512"/>
              <a:gd name="T67" fmla="*/ 141 h 512"/>
              <a:gd name="T68" fmla="*/ 152 w 512"/>
              <a:gd name="T69" fmla="*/ 142 h 512"/>
              <a:gd name="T70" fmla="*/ 150 w 512"/>
              <a:gd name="T71" fmla="*/ 144 h 512"/>
              <a:gd name="T72" fmla="*/ 150 w 512"/>
              <a:gd name="T73" fmla="*/ 145 h 512"/>
              <a:gd name="T74" fmla="*/ 149 w 512"/>
              <a:gd name="T75" fmla="*/ 146 h 512"/>
              <a:gd name="T76" fmla="*/ 96 w 512"/>
              <a:gd name="T77" fmla="*/ 316 h 512"/>
              <a:gd name="T78" fmla="*/ 98 w 512"/>
              <a:gd name="T79" fmla="*/ 326 h 512"/>
              <a:gd name="T80" fmla="*/ 106 w 512"/>
              <a:gd name="T81" fmla="*/ 330 h 512"/>
              <a:gd name="T82" fmla="*/ 202 w 512"/>
              <a:gd name="T83" fmla="*/ 330 h 512"/>
              <a:gd name="T84" fmla="*/ 211 w 512"/>
              <a:gd name="T85" fmla="*/ 326 h 512"/>
              <a:gd name="T86" fmla="*/ 213 w 512"/>
              <a:gd name="T87" fmla="*/ 317 h 512"/>
              <a:gd name="T88" fmla="*/ 173 w 512"/>
              <a:gd name="T89" fmla="*/ 160 h 512"/>
              <a:gd name="T90" fmla="*/ 245 w 512"/>
              <a:gd name="T91" fmla="*/ 160 h 512"/>
              <a:gd name="T92" fmla="*/ 245 w 512"/>
              <a:gd name="T93" fmla="*/ 394 h 512"/>
              <a:gd name="T94" fmla="*/ 192 w 512"/>
              <a:gd name="T95" fmla="*/ 394 h 512"/>
              <a:gd name="T96" fmla="*/ 181 w 512"/>
              <a:gd name="T97" fmla="*/ 405 h 512"/>
              <a:gd name="T98" fmla="*/ 192 w 512"/>
              <a:gd name="T99" fmla="*/ 416 h 512"/>
              <a:gd name="T100" fmla="*/ 320 w 512"/>
              <a:gd name="T101" fmla="*/ 416 h 512"/>
              <a:gd name="T102" fmla="*/ 330 w 512"/>
              <a:gd name="T103" fmla="*/ 405 h 512"/>
              <a:gd name="T104" fmla="*/ 320 w 512"/>
              <a:gd name="T105" fmla="*/ 394 h 512"/>
              <a:gd name="T106" fmla="*/ 266 w 512"/>
              <a:gd name="T107" fmla="*/ 394 h 512"/>
              <a:gd name="T108" fmla="*/ 266 w 512"/>
              <a:gd name="T109" fmla="*/ 160 h 512"/>
              <a:gd name="T110" fmla="*/ 348 w 512"/>
              <a:gd name="T111" fmla="*/ 160 h 512"/>
              <a:gd name="T112" fmla="*/ 299 w 512"/>
              <a:gd name="T113" fmla="*/ 316 h 512"/>
              <a:gd name="T114" fmla="*/ 300 w 512"/>
              <a:gd name="T115" fmla="*/ 326 h 512"/>
              <a:gd name="T116" fmla="*/ 309 w 512"/>
              <a:gd name="T117" fmla="*/ 330 h 512"/>
              <a:gd name="T118" fmla="*/ 405 w 512"/>
              <a:gd name="T119" fmla="*/ 330 h 512"/>
              <a:gd name="T120" fmla="*/ 413 w 512"/>
              <a:gd name="T121" fmla="*/ 326 h 512"/>
              <a:gd name="T122" fmla="*/ 415 w 512"/>
              <a:gd name="T123" fmla="*/ 317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2" h="512">
                <a:moveTo>
                  <a:pt x="361" y="188"/>
                </a:moveTo>
                <a:cubicBezTo>
                  <a:pt x="391" y="309"/>
                  <a:pt x="391" y="309"/>
                  <a:pt x="391" y="309"/>
                </a:cubicBezTo>
                <a:cubicBezTo>
                  <a:pt x="324" y="309"/>
                  <a:pt x="324" y="309"/>
                  <a:pt x="324" y="309"/>
                </a:cubicBezTo>
                <a:lnTo>
                  <a:pt x="361" y="188"/>
                </a:lnTo>
                <a:close/>
                <a:moveTo>
                  <a:pt x="121" y="309"/>
                </a:moveTo>
                <a:cubicBezTo>
                  <a:pt x="189" y="309"/>
                  <a:pt x="189" y="309"/>
                  <a:pt x="189" y="309"/>
                </a:cubicBezTo>
                <a:cubicBezTo>
                  <a:pt x="159" y="188"/>
                  <a:pt x="159" y="188"/>
                  <a:pt x="159" y="188"/>
                </a:cubicBezTo>
                <a:lnTo>
                  <a:pt x="121" y="309"/>
                </a:ln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5" y="317"/>
                </a:moveTo>
                <a:cubicBezTo>
                  <a:pt x="373" y="146"/>
                  <a:pt x="373" y="146"/>
                  <a:pt x="373" y="146"/>
                </a:cubicBezTo>
                <a:cubicBezTo>
                  <a:pt x="373" y="146"/>
                  <a:pt x="372" y="146"/>
                  <a:pt x="372" y="146"/>
                </a:cubicBezTo>
                <a:cubicBezTo>
                  <a:pt x="372" y="145"/>
                  <a:pt x="372" y="145"/>
                  <a:pt x="372" y="144"/>
                </a:cubicBezTo>
                <a:cubicBezTo>
                  <a:pt x="371" y="143"/>
                  <a:pt x="371" y="143"/>
                  <a:pt x="370" y="142"/>
                </a:cubicBezTo>
                <a:cubicBezTo>
                  <a:pt x="370" y="142"/>
                  <a:pt x="370" y="141"/>
                  <a:pt x="369" y="141"/>
                </a:cubicBezTo>
                <a:cubicBezTo>
                  <a:pt x="369" y="141"/>
                  <a:pt x="368" y="140"/>
                  <a:pt x="367" y="140"/>
                </a:cubicBezTo>
                <a:cubicBezTo>
                  <a:pt x="367" y="139"/>
                  <a:pt x="367" y="139"/>
                  <a:pt x="366" y="139"/>
                </a:cubicBezTo>
                <a:cubicBezTo>
                  <a:pt x="365" y="139"/>
                  <a:pt x="364" y="138"/>
                  <a:pt x="363" y="138"/>
                </a:cubicBezTo>
                <a:cubicBezTo>
                  <a:pt x="363" y="138"/>
                  <a:pt x="363" y="138"/>
                  <a:pt x="362" y="138"/>
                </a:cubicBezTo>
                <a:cubicBezTo>
                  <a:pt x="362" y="138"/>
                  <a:pt x="362" y="138"/>
                  <a:pt x="362" y="138"/>
                </a:cubicBezTo>
                <a:cubicBezTo>
                  <a:pt x="266" y="138"/>
                  <a:pt x="266" y="138"/>
                  <a:pt x="266" y="138"/>
                </a:cubicBezTo>
                <a:cubicBezTo>
                  <a:pt x="266" y="106"/>
                  <a:pt x="266" y="106"/>
                  <a:pt x="266" y="106"/>
                </a:cubicBezTo>
                <a:cubicBezTo>
                  <a:pt x="266" y="100"/>
                  <a:pt x="262" y="96"/>
                  <a:pt x="256" y="96"/>
                </a:cubicBezTo>
                <a:cubicBezTo>
                  <a:pt x="250" y="96"/>
                  <a:pt x="245" y="100"/>
                  <a:pt x="245" y="106"/>
                </a:cubicBezTo>
                <a:cubicBezTo>
                  <a:pt x="245" y="138"/>
                  <a:pt x="245" y="138"/>
                  <a:pt x="245" y="138"/>
                </a:cubicBezTo>
                <a:cubicBezTo>
                  <a:pt x="160" y="138"/>
                  <a:pt x="160" y="138"/>
                  <a:pt x="160" y="138"/>
                </a:cubicBezTo>
                <a:cubicBezTo>
                  <a:pt x="159" y="138"/>
                  <a:pt x="159" y="138"/>
                  <a:pt x="159" y="138"/>
                </a:cubicBezTo>
                <a:cubicBezTo>
                  <a:pt x="158" y="139"/>
                  <a:pt x="157" y="139"/>
                  <a:pt x="156" y="139"/>
                </a:cubicBezTo>
                <a:cubicBezTo>
                  <a:pt x="156" y="139"/>
                  <a:pt x="155" y="139"/>
                  <a:pt x="155" y="140"/>
                </a:cubicBezTo>
                <a:cubicBezTo>
                  <a:pt x="154" y="140"/>
                  <a:pt x="153" y="141"/>
                  <a:pt x="153" y="141"/>
                </a:cubicBezTo>
                <a:cubicBezTo>
                  <a:pt x="152" y="141"/>
                  <a:pt x="152" y="142"/>
                  <a:pt x="152" y="142"/>
                </a:cubicBezTo>
                <a:cubicBezTo>
                  <a:pt x="151" y="143"/>
                  <a:pt x="151" y="143"/>
                  <a:pt x="150" y="144"/>
                </a:cubicBezTo>
                <a:cubicBezTo>
                  <a:pt x="150" y="145"/>
                  <a:pt x="150" y="145"/>
                  <a:pt x="150" y="145"/>
                </a:cubicBezTo>
                <a:cubicBezTo>
                  <a:pt x="150" y="145"/>
                  <a:pt x="150" y="146"/>
                  <a:pt x="149" y="146"/>
                </a:cubicBezTo>
                <a:cubicBezTo>
                  <a:pt x="96" y="316"/>
                  <a:pt x="96" y="316"/>
                  <a:pt x="96" y="316"/>
                </a:cubicBezTo>
                <a:cubicBezTo>
                  <a:pt x="95" y="320"/>
                  <a:pt x="96" y="323"/>
                  <a:pt x="98" y="326"/>
                </a:cubicBezTo>
                <a:cubicBezTo>
                  <a:pt x="100" y="329"/>
                  <a:pt x="103" y="330"/>
                  <a:pt x="106" y="330"/>
                </a:cubicBezTo>
                <a:cubicBezTo>
                  <a:pt x="202" y="330"/>
                  <a:pt x="202" y="330"/>
                  <a:pt x="202" y="330"/>
                </a:cubicBezTo>
                <a:cubicBezTo>
                  <a:pt x="206" y="330"/>
                  <a:pt x="209" y="329"/>
                  <a:pt x="211" y="326"/>
                </a:cubicBezTo>
                <a:cubicBezTo>
                  <a:pt x="213" y="324"/>
                  <a:pt x="213" y="320"/>
                  <a:pt x="213" y="317"/>
                </a:cubicBezTo>
                <a:cubicBezTo>
                  <a:pt x="173" y="160"/>
                  <a:pt x="173" y="160"/>
                  <a:pt x="173" y="160"/>
                </a:cubicBezTo>
                <a:cubicBezTo>
                  <a:pt x="245" y="160"/>
                  <a:pt x="245" y="160"/>
                  <a:pt x="245" y="160"/>
                </a:cubicBezTo>
                <a:cubicBezTo>
                  <a:pt x="245" y="394"/>
                  <a:pt x="245" y="394"/>
                  <a:pt x="245" y="394"/>
                </a:cubicBezTo>
                <a:cubicBezTo>
                  <a:pt x="192" y="394"/>
                  <a:pt x="192" y="394"/>
                  <a:pt x="192" y="394"/>
                </a:cubicBezTo>
                <a:cubicBezTo>
                  <a:pt x="186" y="394"/>
                  <a:pt x="181" y="399"/>
                  <a:pt x="181" y="405"/>
                </a:cubicBezTo>
                <a:cubicBezTo>
                  <a:pt x="181" y="411"/>
                  <a:pt x="186" y="416"/>
                  <a:pt x="192" y="416"/>
                </a:cubicBezTo>
                <a:cubicBezTo>
                  <a:pt x="320" y="416"/>
                  <a:pt x="320" y="416"/>
                  <a:pt x="320" y="416"/>
                </a:cubicBezTo>
                <a:cubicBezTo>
                  <a:pt x="326" y="416"/>
                  <a:pt x="330" y="411"/>
                  <a:pt x="330" y="405"/>
                </a:cubicBezTo>
                <a:cubicBezTo>
                  <a:pt x="330" y="399"/>
                  <a:pt x="326" y="394"/>
                  <a:pt x="320" y="394"/>
                </a:cubicBezTo>
                <a:cubicBezTo>
                  <a:pt x="266" y="394"/>
                  <a:pt x="266" y="394"/>
                  <a:pt x="266" y="394"/>
                </a:cubicBezTo>
                <a:cubicBezTo>
                  <a:pt x="266" y="160"/>
                  <a:pt x="266" y="160"/>
                  <a:pt x="266" y="160"/>
                </a:cubicBezTo>
                <a:cubicBezTo>
                  <a:pt x="348" y="160"/>
                  <a:pt x="348" y="160"/>
                  <a:pt x="348" y="160"/>
                </a:cubicBezTo>
                <a:cubicBezTo>
                  <a:pt x="299" y="316"/>
                  <a:pt x="299" y="316"/>
                  <a:pt x="299" y="316"/>
                </a:cubicBezTo>
                <a:cubicBezTo>
                  <a:pt x="298" y="320"/>
                  <a:pt x="298" y="323"/>
                  <a:pt x="300" y="326"/>
                </a:cubicBezTo>
                <a:cubicBezTo>
                  <a:pt x="302" y="329"/>
                  <a:pt x="306" y="330"/>
                  <a:pt x="309" y="330"/>
                </a:cubicBezTo>
                <a:cubicBezTo>
                  <a:pt x="405" y="330"/>
                  <a:pt x="405" y="330"/>
                  <a:pt x="405" y="330"/>
                </a:cubicBezTo>
                <a:cubicBezTo>
                  <a:pt x="408" y="330"/>
                  <a:pt x="411" y="329"/>
                  <a:pt x="413" y="326"/>
                </a:cubicBezTo>
                <a:cubicBezTo>
                  <a:pt x="415" y="324"/>
                  <a:pt x="416" y="320"/>
                  <a:pt x="415" y="317"/>
                </a:cubicBezTo>
                <a:close/>
              </a:path>
            </a:pathLst>
          </a:custGeom>
          <a:solidFill>
            <a:schemeClr val="accent6">
              <a:lumMod val="50000"/>
            </a:schemeClr>
          </a:solidFill>
          <a:ln>
            <a:noFill/>
          </a:ln>
          <a:extLst/>
        </p:spPr>
        <p:txBody>
          <a:bodyPr vert="horz" wrap="square" lIns="91440" tIns="45720" rIns="91440" bIns="45720" numCol="1" anchor="t" anchorCtr="0" compatLnSpc="1">
            <a:prstTxWarp prst="textNoShape">
              <a:avLst/>
            </a:prstTxWarp>
          </a:bodyPr>
          <a:lstStyle/>
          <a:p>
            <a:endParaRPr lang="en-GB"/>
          </a:p>
        </p:txBody>
      </p:sp>
      <p:sp>
        <p:nvSpPr>
          <p:cNvPr id="2" name="Rectangle 1"/>
          <p:cNvSpPr/>
          <p:nvPr/>
        </p:nvSpPr>
        <p:spPr bwMode="gray">
          <a:xfrm>
            <a:off x="3310128" y="3677682"/>
            <a:ext cx="2368296" cy="1891014"/>
          </a:xfrm>
          <a:prstGeom prst="rect">
            <a:avLst/>
          </a:prstGeom>
          <a:noFill/>
          <a:ln w="28575" algn="ctr">
            <a:solidFill>
              <a:srgbClr val="C00000"/>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s-ES" sz="1600" b="1" dirty="0">
              <a:ln w="38100">
                <a:solidFill>
                  <a:srgbClr val="C00000"/>
                </a:solidFill>
              </a:ln>
              <a:noFill/>
            </a:endParaRPr>
          </a:p>
        </p:txBody>
      </p:sp>
      <p:sp>
        <p:nvSpPr>
          <p:cNvPr id="4" name="TextBox 3"/>
          <p:cNvSpPr txBox="1"/>
          <p:nvPr/>
        </p:nvSpPr>
        <p:spPr>
          <a:xfrm>
            <a:off x="1154474" y="5930956"/>
            <a:ext cx="2237950" cy="169277"/>
          </a:xfrm>
          <a:prstGeom prst="rect">
            <a:avLst/>
          </a:prstGeom>
          <a:noFill/>
        </p:spPr>
        <p:txBody>
          <a:bodyPr wrap="square" lIns="0" tIns="0" rIns="0" bIns="0" rtlCol="0">
            <a:spAutoFit/>
          </a:bodyPr>
          <a:lstStyle/>
          <a:p>
            <a:pPr>
              <a:spcBef>
                <a:spcPts val="600"/>
              </a:spcBef>
              <a:buSzPct val="100000"/>
            </a:pPr>
            <a:r>
              <a:rPr lang="en-GB" sz="1100" b="1" dirty="0" err="1">
                <a:solidFill>
                  <a:srgbClr val="C00000"/>
                </a:solidFill>
              </a:rPr>
              <a:t>Vehículo</a:t>
            </a:r>
            <a:r>
              <a:rPr lang="en-GB" sz="1100" b="1" dirty="0">
                <a:solidFill>
                  <a:srgbClr val="C00000"/>
                </a:solidFill>
              </a:rPr>
              <a:t> APP para patios</a:t>
            </a:r>
            <a:endParaRPr lang="es-ES" sz="1100" b="1" dirty="0">
              <a:solidFill>
                <a:srgbClr val="C00000"/>
              </a:solidFill>
            </a:endParaRPr>
          </a:p>
        </p:txBody>
      </p:sp>
      <p:cxnSp>
        <p:nvCxnSpPr>
          <p:cNvPr id="6" name="Connector: Elbow 5"/>
          <p:cNvCxnSpPr>
            <a:cxnSpLocks/>
            <a:endCxn id="2" idx="2"/>
          </p:cNvCxnSpPr>
          <p:nvPr/>
        </p:nvCxnSpPr>
        <p:spPr>
          <a:xfrm flipV="1">
            <a:off x="1172636" y="5568696"/>
            <a:ext cx="3321640" cy="621792"/>
          </a:xfrm>
          <a:prstGeom prst="bentConnector2">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Freeform 819"/>
          <p:cNvSpPr>
            <a:spLocks noChangeAspect="1" noEditPoints="1"/>
          </p:cNvSpPr>
          <p:nvPr/>
        </p:nvSpPr>
        <p:spPr bwMode="auto">
          <a:xfrm rot="10800000" flipV="1">
            <a:off x="1385615" y="1103992"/>
            <a:ext cx="746236" cy="672671"/>
          </a:xfrm>
          <a:custGeom>
            <a:avLst/>
            <a:gdLst>
              <a:gd name="T0" fmla="*/ 309 w 512"/>
              <a:gd name="T1" fmla="*/ 181 h 512"/>
              <a:gd name="T2" fmla="*/ 190 w 512"/>
              <a:gd name="T3" fmla="*/ 330 h 512"/>
              <a:gd name="T4" fmla="*/ 130 w 512"/>
              <a:gd name="T5" fmla="*/ 330 h 512"/>
              <a:gd name="T6" fmla="*/ 117 w 512"/>
              <a:gd name="T7" fmla="*/ 266 h 512"/>
              <a:gd name="T8" fmla="*/ 298 w 512"/>
              <a:gd name="T9" fmla="*/ 256 h 512"/>
              <a:gd name="T10" fmla="*/ 288 w 512"/>
              <a:gd name="T11" fmla="*/ 224 h 512"/>
              <a:gd name="T12" fmla="*/ 288 w 512"/>
              <a:gd name="T13" fmla="*/ 202 h 512"/>
              <a:gd name="T14" fmla="*/ 117 w 512"/>
              <a:gd name="T15" fmla="*/ 181 h 512"/>
              <a:gd name="T16" fmla="*/ 160 w 512"/>
              <a:gd name="T17" fmla="*/ 245 h 512"/>
              <a:gd name="T18" fmla="*/ 181 w 512"/>
              <a:gd name="T19" fmla="*/ 224 h 512"/>
              <a:gd name="T20" fmla="*/ 160 w 512"/>
              <a:gd name="T21" fmla="*/ 330 h 512"/>
              <a:gd name="T22" fmla="*/ 160 w 512"/>
              <a:gd name="T23" fmla="*/ 352 h 512"/>
              <a:gd name="T24" fmla="*/ 160 w 512"/>
              <a:gd name="T25" fmla="*/ 330 h 512"/>
              <a:gd name="T26" fmla="*/ 202 w 512"/>
              <a:gd name="T27" fmla="*/ 245 h 512"/>
              <a:gd name="T28" fmla="*/ 224 w 512"/>
              <a:gd name="T29" fmla="*/ 224 h 512"/>
              <a:gd name="T30" fmla="*/ 138 w 512"/>
              <a:gd name="T31" fmla="*/ 224 h 512"/>
              <a:gd name="T32" fmla="*/ 117 w 512"/>
              <a:gd name="T33" fmla="*/ 245 h 512"/>
              <a:gd name="T34" fmla="*/ 138 w 512"/>
              <a:gd name="T35" fmla="*/ 224 h 512"/>
              <a:gd name="T36" fmla="*/ 266 w 512"/>
              <a:gd name="T37" fmla="*/ 160 h 512"/>
              <a:gd name="T38" fmla="*/ 277 w 512"/>
              <a:gd name="T39" fmla="*/ 149 h 512"/>
              <a:gd name="T40" fmla="*/ 330 w 512"/>
              <a:gd name="T41" fmla="*/ 245 h 512"/>
              <a:gd name="T42" fmla="*/ 341 w 512"/>
              <a:gd name="T43" fmla="*/ 309 h 512"/>
              <a:gd name="T44" fmla="*/ 394 w 512"/>
              <a:gd name="T45" fmla="*/ 330 h 512"/>
              <a:gd name="T46" fmla="*/ 384 w 512"/>
              <a:gd name="T47" fmla="*/ 245 h 512"/>
              <a:gd name="T48" fmla="*/ 256 w 512"/>
              <a:gd name="T49" fmla="*/ 512 h 512"/>
              <a:gd name="T50" fmla="*/ 256 w 512"/>
              <a:gd name="T51" fmla="*/ 0 h 512"/>
              <a:gd name="T52" fmla="*/ 416 w 512"/>
              <a:gd name="T53" fmla="*/ 256 h 512"/>
              <a:gd name="T54" fmla="*/ 330 w 512"/>
              <a:gd name="T55" fmla="*/ 224 h 512"/>
              <a:gd name="T56" fmla="*/ 320 w 512"/>
              <a:gd name="T57" fmla="*/ 160 h 512"/>
              <a:gd name="T58" fmla="*/ 277 w 512"/>
              <a:gd name="T59" fmla="*/ 128 h 512"/>
              <a:gd name="T60" fmla="*/ 106 w 512"/>
              <a:gd name="T61" fmla="*/ 160 h 512"/>
              <a:gd name="T62" fmla="*/ 96 w 512"/>
              <a:gd name="T63" fmla="*/ 202 h 512"/>
              <a:gd name="T64" fmla="*/ 74 w 512"/>
              <a:gd name="T65" fmla="*/ 213 h 512"/>
              <a:gd name="T66" fmla="*/ 96 w 512"/>
              <a:gd name="T67" fmla="*/ 224 h 512"/>
              <a:gd name="T68" fmla="*/ 85 w 512"/>
              <a:gd name="T69" fmla="*/ 245 h 512"/>
              <a:gd name="T70" fmla="*/ 85 w 512"/>
              <a:gd name="T71" fmla="*/ 266 h 512"/>
              <a:gd name="T72" fmla="*/ 96 w 512"/>
              <a:gd name="T73" fmla="*/ 341 h 512"/>
              <a:gd name="T74" fmla="*/ 130 w 512"/>
              <a:gd name="T75" fmla="*/ 352 h 512"/>
              <a:gd name="T76" fmla="*/ 190 w 512"/>
              <a:gd name="T77" fmla="*/ 352 h 512"/>
              <a:gd name="T78" fmla="*/ 341 w 512"/>
              <a:gd name="T79" fmla="*/ 373 h 512"/>
              <a:gd name="T80" fmla="*/ 405 w 512"/>
              <a:gd name="T81" fmla="*/ 352 h 512"/>
              <a:gd name="T82" fmla="*/ 416 w 512"/>
              <a:gd name="T83" fmla="*/ 256 h 512"/>
              <a:gd name="T84" fmla="*/ 330 w 512"/>
              <a:gd name="T85" fmla="*/ 341 h 512"/>
              <a:gd name="T86" fmla="*/ 352 w 512"/>
              <a:gd name="T87" fmla="*/ 341 h 512"/>
              <a:gd name="T88" fmla="*/ 245 w 512"/>
              <a:gd name="T89" fmla="*/ 224 h 512"/>
              <a:gd name="T90" fmla="*/ 266 w 512"/>
              <a:gd name="T91" fmla="*/ 245 h 512"/>
              <a:gd name="T92" fmla="*/ 245 w 512"/>
              <a:gd name="T93" fmla="*/ 224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2" h="512">
                <a:moveTo>
                  <a:pt x="117" y="181"/>
                </a:moveTo>
                <a:cubicBezTo>
                  <a:pt x="309" y="181"/>
                  <a:pt x="309" y="181"/>
                  <a:pt x="309" y="181"/>
                </a:cubicBezTo>
                <a:cubicBezTo>
                  <a:pt x="309" y="330"/>
                  <a:pt x="309" y="330"/>
                  <a:pt x="309" y="330"/>
                </a:cubicBezTo>
                <a:cubicBezTo>
                  <a:pt x="190" y="330"/>
                  <a:pt x="190" y="330"/>
                  <a:pt x="190" y="330"/>
                </a:cubicBezTo>
                <a:cubicBezTo>
                  <a:pt x="185" y="318"/>
                  <a:pt x="174" y="309"/>
                  <a:pt x="160" y="309"/>
                </a:cubicBezTo>
                <a:cubicBezTo>
                  <a:pt x="146" y="309"/>
                  <a:pt x="134" y="318"/>
                  <a:pt x="130" y="330"/>
                </a:cubicBezTo>
                <a:cubicBezTo>
                  <a:pt x="117" y="330"/>
                  <a:pt x="117" y="330"/>
                  <a:pt x="117" y="330"/>
                </a:cubicBezTo>
                <a:cubicBezTo>
                  <a:pt x="117" y="266"/>
                  <a:pt x="117" y="266"/>
                  <a:pt x="117" y="266"/>
                </a:cubicBezTo>
                <a:cubicBezTo>
                  <a:pt x="288" y="266"/>
                  <a:pt x="288" y="266"/>
                  <a:pt x="288" y="266"/>
                </a:cubicBezTo>
                <a:cubicBezTo>
                  <a:pt x="294" y="266"/>
                  <a:pt x="298" y="262"/>
                  <a:pt x="298" y="256"/>
                </a:cubicBezTo>
                <a:cubicBezTo>
                  <a:pt x="298" y="250"/>
                  <a:pt x="293" y="245"/>
                  <a:pt x="288" y="245"/>
                </a:cubicBezTo>
                <a:cubicBezTo>
                  <a:pt x="288" y="224"/>
                  <a:pt x="288" y="224"/>
                  <a:pt x="288" y="224"/>
                </a:cubicBezTo>
                <a:cubicBezTo>
                  <a:pt x="293" y="224"/>
                  <a:pt x="298" y="219"/>
                  <a:pt x="298" y="213"/>
                </a:cubicBezTo>
                <a:cubicBezTo>
                  <a:pt x="298" y="207"/>
                  <a:pt x="294" y="202"/>
                  <a:pt x="288" y="202"/>
                </a:cubicBezTo>
                <a:cubicBezTo>
                  <a:pt x="117" y="202"/>
                  <a:pt x="117" y="202"/>
                  <a:pt x="117" y="202"/>
                </a:cubicBezTo>
                <a:lnTo>
                  <a:pt x="117" y="181"/>
                </a:lnTo>
                <a:close/>
                <a:moveTo>
                  <a:pt x="160" y="224"/>
                </a:moveTo>
                <a:cubicBezTo>
                  <a:pt x="160" y="245"/>
                  <a:pt x="160" y="245"/>
                  <a:pt x="160" y="245"/>
                </a:cubicBezTo>
                <a:cubicBezTo>
                  <a:pt x="181" y="245"/>
                  <a:pt x="181" y="245"/>
                  <a:pt x="181" y="245"/>
                </a:cubicBezTo>
                <a:cubicBezTo>
                  <a:pt x="181" y="224"/>
                  <a:pt x="181" y="224"/>
                  <a:pt x="181" y="224"/>
                </a:cubicBezTo>
                <a:lnTo>
                  <a:pt x="160" y="224"/>
                </a:lnTo>
                <a:close/>
                <a:moveTo>
                  <a:pt x="160" y="330"/>
                </a:moveTo>
                <a:cubicBezTo>
                  <a:pt x="154" y="330"/>
                  <a:pt x="149" y="335"/>
                  <a:pt x="149" y="341"/>
                </a:cubicBezTo>
                <a:cubicBezTo>
                  <a:pt x="149" y="347"/>
                  <a:pt x="154" y="352"/>
                  <a:pt x="160" y="352"/>
                </a:cubicBezTo>
                <a:cubicBezTo>
                  <a:pt x="166" y="352"/>
                  <a:pt x="170" y="347"/>
                  <a:pt x="170" y="341"/>
                </a:cubicBezTo>
                <a:cubicBezTo>
                  <a:pt x="170" y="335"/>
                  <a:pt x="166" y="330"/>
                  <a:pt x="160" y="330"/>
                </a:cubicBezTo>
                <a:close/>
                <a:moveTo>
                  <a:pt x="202" y="224"/>
                </a:moveTo>
                <a:cubicBezTo>
                  <a:pt x="202" y="245"/>
                  <a:pt x="202" y="245"/>
                  <a:pt x="202" y="245"/>
                </a:cubicBezTo>
                <a:cubicBezTo>
                  <a:pt x="224" y="245"/>
                  <a:pt x="224" y="245"/>
                  <a:pt x="224" y="245"/>
                </a:cubicBezTo>
                <a:cubicBezTo>
                  <a:pt x="224" y="224"/>
                  <a:pt x="224" y="224"/>
                  <a:pt x="224" y="224"/>
                </a:cubicBezTo>
                <a:lnTo>
                  <a:pt x="202" y="224"/>
                </a:lnTo>
                <a:close/>
                <a:moveTo>
                  <a:pt x="138" y="224"/>
                </a:moveTo>
                <a:cubicBezTo>
                  <a:pt x="117" y="224"/>
                  <a:pt x="117" y="224"/>
                  <a:pt x="117" y="224"/>
                </a:cubicBezTo>
                <a:cubicBezTo>
                  <a:pt x="117" y="245"/>
                  <a:pt x="117" y="245"/>
                  <a:pt x="117" y="245"/>
                </a:cubicBezTo>
                <a:cubicBezTo>
                  <a:pt x="138" y="245"/>
                  <a:pt x="138" y="245"/>
                  <a:pt x="138" y="245"/>
                </a:cubicBezTo>
                <a:lnTo>
                  <a:pt x="138" y="224"/>
                </a:lnTo>
                <a:close/>
                <a:moveTo>
                  <a:pt x="277" y="149"/>
                </a:moveTo>
                <a:cubicBezTo>
                  <a:pt x="271" y="149"/>
                  <a:pt x="266" y="154"/>
                  <a:pt x="266" y="160"/>
                </a:cubicBezTo>
                <a:cubicBezTo>
                  <a:pt x="288" y="160"/>
                  <a:pt x="288" y="160"/>
                  <a:pt x="288" y="160"/>
                </a:cubicBezTo>
                <a:cubicBezTo>
                  <a:pt x="288" y="154"/>
                  <a:pt x="283" y="149"/>
                  <a:pt x="277" y="149"/>
                </a:cubicBezTo>
                <a:close/>
                <a:moveTo>
                  <a:pt x="384" y="245"/>
                </a:moveTo>
                <a:cubicBezTo>
                  <a:pt x="330" y="245"/>
                  <a:pt x="330" y="245"/>
                  <a:pt x="330" y="245"/>
                </a:cubicBezTo>
                <a:cubicBezTo>
                  <a:pt x="330" y="311"/>
                  <a:pt x="330" y="311"/>
                  <a:pt x="330" y="311"/>
                </a:cubicBezTo>
                <a:cubicBezTo>
                  <a:pt x="334" y="310"/>
                  <a:pt x="337" y="309"/>
                  <a:pt x="341" y="309"/>
                </a:cubicBezTo>
                <a:cubicBezTo>
                  <a:pt x="355" y="309"/>
                  <a:pt x="367" y="318"/>
                  <a:pt x="371" y="330"/>
                </a:cubicBezTo>
                <a:cubicBezTo>
                  <a:pt x="394" y="330"/>
                  <a:pt x="394" y="330"/>
                  <a:pt x="394" y="330"/>
                </a:cubicBezTo>
                <a:cubicBezTo>
                  <a:pt x="394" y="256"/>
                  <a:pt x="394" y="256"/>
                  <a:pt x="394" y="256"/>
                </a:cubicBezTo>
                <a:cubicBezTo>
                  <a:pt x="394" y="250"/>
                  <a:pt x="390" y="245"/>
                  <a:pt x="384" y="245"/>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6" y="256"/>
                </a:moveTo>
                <a:cubicBezTo>
                  <a:pt x="416" y="238"/>
                  <a:pt x="401" y="224"/>
                  <a:pt x="384" y="224"/>
                </a:cubicBezTo>
                <a:cubicBezTo>
                  <a:pt x="330" y="224"/>
                  <a:pt x="330" y="224"/>
                  <a:pt x="330" y="224"/>
                </a:cubicBezTo>
                <a:cubicBezTo>
                  <a:pt x="330" y="170"/>
                  <a:pt x="330" y="170"/>
                  <a:pt x="330" y="170"/>
                </a:cubicBezTo>
                <a:cubicBezTo>
                  <a:pt x="330" y="164"/>
                  <a:pt x="326" y="160"/>
                  <a:pt x="320" y="160"/>
                </a:cubicBezTo>
                <a:cubicBezTo>
                  <a:pt x="309" y="160"/>
                  <a:pt x="309" y="160"/>
                  <a:pt x="309" y="160"/>
                </a:cubicBezTo>
                <a:cubicBezTo>
                  <a:pt x="309" y="142"/>
                  <a:pt x="295" y="128"/>
                  <a:pt x="277" y="128"/>
                </a:cubicBezTo>
                <a:cubicBezTo>
                  <a:pt x="259" y="128"/>
                  <a:pt x="245" y="142"/>
                  <a:pt x="245" y="160"/>
                </a:cubicBezTo>
                <a:cubicBezTo>
                  <a:pt x="106" y="160"/>
                  <a:pt x="106" y="160"/>
                  <a:pt x="106" y="160"/>
                </a:cubicBezTo>
                <a:cubicBezTo>
                  <a:pt x="100" y="160"/>
                  <a:pt x="96" y="164"/>
                  <a:pt x="96" y="170"/>
                </a:cubicBezTo>
                <a:cubicBezTo>
                  <a:pt x="96" y="202"/>
                  <a:pt x="96" y="202"/>
                  <a:pt x="96" y="202"/>
                </a:cubicBezTo>
                <a:cubicBezTo>
                  <a:pt x="85" y="202"/>
                  <a:pt x="85" y="202"/>
                  <a:pt x="85" y="202"/>
                </a:cubicBezTo>
                <a:cubicBezTo>
                  <a:pt x="79" y="202"/>
                  <a:pt x="74" y="207"/>
                  <a:pt x="74" y="213"/>
                </a:cubicBezTo>
                <a:cubicBezTo>
                  <a:pt x="74" y="219"/>
                  <a:pt x="79" y="224"/>
                  <a:pt x="85" y="224"/>
                </a:cubicBezTo>
                <a:cubicBezTo>
                  <a:pt x="96" y="224"/>
                  <a:pt x="96" y="224"/>
                  <a:pt x="96" y="224"/>
                </a:cubicBezTo>
                <a:cubicBezTo>
                  <a:pt x="96" y="245"/>
                  <a:pt x="96" y="245"/>
                  <a:pt x="96" y="245"/>
                </a:cubicBezTo>
                <a:cubicBezTo>
                  <a:pt x="85" y="245"/>
                  <a:pt x="85" y="245"/>
                  <a:pt x="85" y="245"/>
                </a:cubicBezTo>
                <a:cubicBezTo>
                  <a:pt x="79" y="245"/>
                  <a:pt x="74" y="250"/>
                  <a:pt x="74" y="256"/>
                </a:cubicBezTo>
                <a:cubicBezTo>
                  <a:pt x="74" y="262"/>
                  <a:pt x="79" y="266"/>
                  <a:pt x="85" y="266"/>
                </a:cubicBezTo>
                <a:cubicBezTo>
                  <a:pt x="96" y="266"/>
                  <a:pt x="96" y="266"/>
                  <a:pt x="96" y="266"/>
                </a:cubicBezTo>
                <a:cubicBezTo>
                  <a:pt x="96" y="341"/>
                  <a:pt x="96" y="341"/>
                  <a:pt x="96" y="341"/>
                </a:cubicBezTo>
                <a:cubicBezTo>
                  <a:pt x="96" y="347"/>
                  <a:pt x="100" y="352"/>
                  <a:pt x="106" y="352"/>
                </a:cubicBezTo>
                <a:cubicBezTo>
                  <a:pt x="130" y="352"/>
                  <a:pt x="130" y="352"/>
                  <a:pt x="130" y="352"/>
                </a:cubicBezTo>
                <a:cubicBezTo>
                  <a:pt x="134" y="364"/>
                  <a:pt x="146" y="373"/>
                  <a:pt x="160" y="373"/>
                </a:cubicBezTo>
                <a:cubicBezTo>
                  <a:pt x="174" y="373"/>
                  <a:pt x="185" y="364"/>
                  <a:pt x="190" y="352"/>
                </a:cubicBezTo>
                <a:cubicBezTo>
                  <a:pt x="311" y="352"/>
                  <a:pt x="311" y="352"/>
                  <a:pt x="311" y="352"/>
                </a:cubicBezTo>
                <a:cubicBezTo>
                  <a:pt x="315" y="364"/>
                  <a:pt x="327" y="373"/>
                  <a:pt x="341" y="373"/>
                </a:cubicBezTo>
                <a:cubicBezTo>
                  <a:pt x="355" y="373"/>
                  <a:pt x="367" y="364"/>
                  <a:pt x="371" y="352"/>
                </a:cubicBezTo>
                <a:cubicBezTo>
                  <a:pt x="405" y="352"/>
                  <a:pt x="405" y="352"/>
                  <a:pt x="405" y="352"/>
                </a:cubicBezTo>
                <a:cubicBezTo>
                  <a:pt x="411" y="352"/>
                  <a:pt x="416" y="347"/>
                  <a:pt x="416" y="341"/>
                </a:cubicBezTo>
                <a:lnTo>
                  <a:pt x="416" y="256"/>
                </a:lnTo>
                <a:close/>
                <a:moveTo>
                  <a:pt x="341" y="330"/>
                </a:moveTo>
                <a:cubicBezTo>
                  <a:pt x="335" y="330"/>
                  <a:pt x="330" y="335"/>
                  <a:pt x="330" y="341"/>
                </a:cubicBezTo>
                <a:cubicBezTo>
                  <a:pt x="330" y="347"/>
                  <a:pt x="335" y="352"/>
                  <a:pt x="341" y="352"/>
                </a:cubicBezTo>
                <a:cubicBezTo>
                  <a:pt x="347" y="352"/>
                  <a:pt x="352" y="347"/>
                  <a:pt x="352" y="341"/>
                </a:cubicBezTo>
                <a:cubicBezTo>
                  <a:pt x="352" y="335"/>
                  <a:pt x="347" y="330"/>
                  <a:pt x="341" y="330"/>
                </a:cubicBezTo>
                <a:close/>
                <a:moveTo>
                  <a:pt x="245" y="224"/>
                </a:moveTo>
                <a:cubicBezTo>
                  <a:pt x="245" y="245"/>
                  <a:pt x="245" y="245"/>
                  <a:pt x="245" y="245"/>
                </a:cubicBezTo>
                <a:cubicBezTo>
                  <a:pt x="266" y="245"/>
                  <a:pt x="266" y="245"/>
                  <a:pt x="266" y="245"/>
                </a:cubicBezTo>
                <a:cubicBezTo>
                  <a:pt x="266" y="224"/>
                  <a:pt x="266" y="224"/>
                  <a:pt x="266" y="224"/>
                </a:cubicBezTo>
                <a:lnTo>
                  <a:pt x="245" y="224"/>
                </a:ln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29407450"/>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err="1"/>
              <a:t>Revisiones</a:t>
            </a:r>
            <a:r>
              <a:rPr lang="en-US" noProof="0" dirty="0"/>
              <a:t> del </a:t>
            </a:r>
            <a:r>
              <a:rPr lang="en-US" noProof="0" dirty="0" err="1"/>
              <a:t>modelo</a:t>
            </a:r>
            <a:endParaRPr lang="en-US" noProof="0" dirty="0"/>
          </a:p>
        </p:txBody>
      </p:sp>
      <p:sp>
        <p:nvSpPr>
          <p:cNvPr id="25" name="Text Placeholder 24"/>
          <p:cNvSpPr>
            <a:spLocks noGrp="1"/>
          </p:cNvSpPr>
          <p:nvPr>
            <p:ph type="body" sz="quarter" idx="13"/>
          </p:nvPr>
        </p:nvSpPr>
        <p:spPr/>
        <p:txBody>
          <a:bodyPr/>
          <a:lstStyle/>
          <a:p>
            <a:r>
              <a:rPr lang="en-US" noProof="0" dirty="0" err="1"/>
              <a:t>Fondos</a:t>
            </a:r>
            <a:r>
              <a:rPr lang="en-US" noProof="0" dirty="0"/>
              <a:t> de </a:t>
            </a:r>
            <a:r>
              <a:rPr lang="en-US" noProof="0" dirty="0" err="1"/>
              <a:t>garantía</a:t>
            </a:r>
            <a:r>
              <a:rPr lang="en-US" noProof="0" dirty="0"/>
              <a:t> y </a:t>
            </a:r>
            <a:r>
              <a:rPr lang="en-US" noProof="0" dirty="0" err="1"/>
              <a:t>mitigación</a:t>
            </a:r>
            <a:r>
              <a:rPr lang="en-US" noProof="0" dirty="0"/>
              <a:t> del </a:t>
            </a:r>
            <a:r>
              <a:rPr lang="en-US" noProof="0" dirty="0" err="1"/>
              <a:t>riesgo</a:t>
            </a:r>
            <a:endParaRPr lang="en-US" noProof="0" dirty="0"/>
          </a:p>
        </p:txBody>
      </p:sp>
      <p:sp>
        <p:nvSpPr>
          <p:cNvPr id="8" name="Text Placeholder 5"/>
          <p:cNvSpPr txBox="1">
            <a:spLocks/>
          </p:cNvSpPr>
          <p:nvPr/>
        </p:nvSpPr>
        <p:spPr>
          <a:xfrm>
            <a:off x="4651375" y="1620838"/>
            <a:ext cx="3600000" cy="4140000"/>
          </a:xfrm>
          <a:prstGeom prst="rect">
            <a:avLst/>
          </a:prstGeom>
          <a:solidFill>
            <a:sysClr val="window" lastClr="FFFFFF"/>
          </a:solidFill>
          <a:ln w="6350">
            <a:solidFill>
              <a:srgbClr val="BBBCBC"/>
            </a:solidFill>
          </a:ln>
        </p:spPr>
        <p:txBody>
          <a:bodyPr wrap="square" lIns="88900" tIns="88900" rIns="88900" bIns="8890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marR="0" lvl="0" indent="0" algn="ctr" defTabSz="957263" rtl="0" eaLnBrk="1" fontAlgn="base" latinLnBrk="0" hangingPunct="1">
              <a:lnSpc>
                <a:spcPct val="100000"/>
              </a:lnSpc>
              <a:spcBef>
                <a:spcPts val="1200"/>
              </a:spcBef>
              <a:spcAft>
                <a:spcPts val="0"/>
              </a:spcAft>
              <a:buClrTx/>
              <a:buSzTx/>
              <a:buFont typeface="Arial" charset="0"/>
              <a:buNone/>
              <a:tabLst/>
              <a:defRPr/>
            </a:pPr>
            <a:r>
              <a:rPr kumimoji="0" lang="en-US" b="0" i="0" u="none" strike="noStrike" kern="1200" cap="none" spc="0" normalizeH="0" baseline="0" noProof="0" dirty="0">
                <a:ln>
                  <a:noFill/>
                </a:ln>
                <a:solidFill>
                  <a:schemeClr val="tx1"/>
                </a:solidFill>
                <a:effectLst/>
                <a:uLnTx/>
                <a:uFillTx/>
                <a:latin typeface="+mj-lt"/>
              </a:rPr>
              <a:t>El </a:t>
            </a:r>
            <a:r>
              <a:rPr kumimoji="0" lang="en-US" b="0" i="0" u="none" strike="noStrike" kern="1200" cap="none" spc="0" normalizeH="0" baseline="0" noProof="0" dirty="0" err="1">
                <a:ln>
                  <a:noFill/>
                </a:ln>
                <a:solidFill>
                  <a:schemeClr val="tx1"/>
                </a:solidFill>
                <a:effectLst/>
                <a:uLnTx/>
                <a:uFillTx/>
                <a:latin typeface="+mj-lt"/>
              </a:rPr>
              <a:t>modelo</a:t>
            </a:r>
            <a:r>
              <a:rPr kumimoji="0" lang="en-US" b="0" i="0" u="none" strike="noStrike" kern="1200" cap="none" spc="0" normalizeH="0" baseline="0" noProof="0" dirty="0">
                <a:ln>
                  <a:noFill/>
                </a:ln>
                <a:solidFill>
                  <a:schemeClr val="tx1"/>
                </a:solidFill>
                <a:effectLst/>
                <a:uLnTx/>
                <a:uFillTx/>
                <a:latin typeface="+mj-lt"/>
              </a:rPr>
              <a:t> </a:t>
            </a:r>
            <a:r>
              <a:rPr kumimoji="0" lang="en-US" b="0" i="0" u="none" strike="noStrike" kern="1200" cap="none" spc="0" normalizeH="0" baseline="0" noProof="0" dirty="0" err="1">
                <a:ln>
                  <a:noFill/>
                </a:ln>
                <a:solidFill>
                  <a:schemeClr val="tx1"/>
                </a:solidFill>
                <a:effectLst/>
                <a:uLnTx/>
                <a:uFillTx/>
                <a:latin typeface="+mj-lt"/>
              </a:rPr>
              <a:t>Transcaribe</a:t>
            </a:r>
            <a:endParaRPr kumimoji="0" lang="en-US" b="0" i="0" u="none" strike="noStrike" kern="1200" cap="none" spc="0" normalizeH="0" baseline="0" noProof="0" dirty="0">
              <a:ln>
                <a:noFill/>
              </a:ln>
              <a:solidFill>
                <a:schemeClr val="tx1"/>
              </a:solidFill>
              <a:effectLst/>
              <a:uLnTx/>
              <a:uFillTx/>
              <a:latin typeface="+mj-lt"/>
            </a:endParaRPr>
          </a:p>
          <a:p>
            <a:pPr marL="0" marR="0" lvl="0" indent="0" algn="ctr" defTabSz="957263" rtl="0" eaLnBrk="1" fontAlgn="base" latinLnBrk="0" hangingPunct="1">
              <a:lnSpc>
                <a:spcPct val="100000"/>
              </a:lnSpc>
              <a:spcBef>
                <a:spcPts val="1200"/>
              </a:spcBef>
              <a:spcAft>
                <a:spcPts val="0"/>
              </a:spcAft>
              <a:buClrTx/>
              <a:buSzTx/>
              <a:buFont typeface="Arial" charset="0"/>
              <a:buNone/>
              <a:tabLst/>
              <a:defRPr/>
            </a:pPr>
            <a:r>
              <a:rPr lang="en-US" dirty="0">
                <a:solidFill>
                  <a:schemeClr val="tx1"/>
                </a:solidFill>
                <a:latin typeface="+mj-lt"/>
              </a:rPr>
              <a:t>(Cartagena)</a:t>
            </a:r>
            <a:endParaRPr kumimoji="0" lang="en-US" b="0" i="0" u="none" strike="noStrike" kern="1200" cap="none" spc="0" normalizeH="0" baseline="0" noProof="0" dirty="0">
              <a:ln>
                <a:noFill/>
              </a:ln>
              <a:solidFill>
                <a:schemeClr val="tx1"/>
              </a:solidFill>
              <a:effectLst/>
              <a:uLnTx/>
              <a:uFillTx/>
              <a:latin typeface="+mj-lt"/>
            </a:endParaRPr>
          </a:p>
          <a:p>
            <a:pPr marL="114300" lvl="1" indent="-114300">
              <a:spcBef>
                <a:spcPts val="600"/>
              </a:spcBef>
              <a:buSzPct val="100000"/>
              <a:buFont typeface="Arial"/>
              <a:buChar char="•"/>
              <a:defRPr/>
            </a:pPr>
            <a:r>
              <a:rPr kumimoji="0" lang="en-US" sz="1200" b="1" i="0" u="none" strike="noStrike" kern="1200" cap="none" spc="0" normalizeH="0" baseline="0" noProof="0" dirty="0">
                <a:ln>
                  <a:noFill/>
                </a:ln>
                <a:solidFill>
                  <a:schemeClr val="tx1"/>
                </a:solidFill>
                <a:effectLst/>
                <a:uLnTx/>
                <a:uFillTx/>
                <a:latin typeface="+mj-lt"/>
              </a:rPr>
              <a:t>FO </a:t>
            </a:r>
            <a:r>
              <a:rPr kumimoji="0" lang="en-US" sz="1200" b="1" i="0" u="none" strike="noStrike" kern="1200" cap="none" spc="0" normalizeH="0" baseline="0" noProof="0" dirty="0" err="1">
                <a:ln>
                  <a:noFill/>
                </a:ln>
                <a:solidFill>
                  <a:schemeClr val="tx1"/>
                </a:solidFill>
                <a:effectLst/>
                <a:uLnTx/>
                <a:uFillTx/>
                <a:latin typeface="+mj-lt"/>
              </a:rPr>
              <a:t>Fondo</a:t>
            </a:r>
            <a:r>
              <a:rPr kumimoji="0" lang="en-US" sz="1200" b="1" i="0" u="none" strike="noStrike" kern="1200" cap="none" spc="0" normalizeH="0" baseline="0" noProof="0" dirty="0">
                <a:ln>
                  <a:noFill/>
                </a:ln>
                <a:solidFill>
                  <a:schemeClr val="tx1"/>
                </a:solidFill>
                <a:effectLst/>
                <a:uLnTx/>
                <a:uFillTx/>
                <a:latin typeface="+mj-lt"/>
              </a:rPr>
              <a:t> de </a:t>
            </a:r>
            <a:r>
              <a:rPr kumimoji="0" lang="en-US" sz="1200" b="1" i="0" u="none" strike="noStrike" kern="1200" cap="none" spc="0" normalizeH="0" baseline="0" noProof="0" dirty="0" err="1">
                <a:ln>
                  <a:noFill/>
                </a:ln>
                <a:solidFill>
                  <a:schemeClr val="tx1"/>
                </a:solidFill>
                <a:effectLst/>
                <a:uLnTx/>
                <a:uFillTx/>
                <a:latin typeface="+mj-lt"/>
              </a:rPr>
              <a:t>contribuciòn</a:t>
            </a:r>
            <a:r>
              <a:rPr kumimoji="0" lang="en-US" sz="1200" b="1" i="0" u="none" strike="noStrike" kern="1200" cap="none" spc="0" normalizeH="0" baseline="0" noProof="0" dirty="0">
                <a:ln>
                  <a:noFill/>
                </a:ln>
                <a:solidFill>
                  <a:schemeClr val="tx1"/>
                </a:solidFill>
                <a:effectLst/>
                <a:uLnTx/>
                <a:uFillTx/>
                <a:latin typeface="+mj-lt"/>
              </a:rPr>
              <a:t> a la </a:t>
            </a:r>
            <a:r>
              <a:rPr kumimoji="0" lang="en-US" sz="1200" b="1" i="0" u="none" strike="noStrike" kern="1200" cap="none" spc="0" normalizeH="0" baseline="0" noProof="0" dirty="0" err="1">
                <a:ln>
                  <a:noFill/>
                </a:ln>
                <a:solidFill>
                  <a:schemeClr val="tx1"/>
                </a:solidFill>
                <a:effectLst/>
                <a:uLnTx/>
                <a:uFillTx/>
                <a:latin typeface="+mj-lt"/>
              </a:rPr>
              <a:t>operación</a:t>
            </a:r>
            <a:r>
              <a:rPr lang="en-US" sz="1200" b="1" dirty="0">
                <a:solidFill>
                  <a:schemeClr val="tx1"/>
                </a:solidFill>
                <a:latin typeface="+mj-lt"/>
              </a:rPr>
              <a:t>. </a:t>
            </a:r>
            <a:r>
              <a:rPr lang="en-US" sz="1200" dirty="0" err="1">
                <a:solidFill>
                  <a:schemeClr val="tx1"/>
                </a:solidFill>
                <a:latin typeface="+mj-lt"/>
              </a:rPr>
              <a:t>En</a:t>
            </a:r>
            <a:r>
              <a:rPr lang="en-US" sz="1200" dirty="0">
                <a:solidFill>
                  <a:schemeClr val="tx1"/>
                </a:solidFill>
                <a:latin typeface="+mj-lt"/>
              </a:rPr>
              <a:t> el </a:t>
            </a:r>
            <a:r>
              <a:rPr lang="en-US" sz="1200" dirty="0" err="1">
                <a:solidFill>
                  <a:schemeClr val="tx1"/>
                </a:solidFill>
                <a:latin typeface="+mj-lt"/>
              </a:rPr>
              <a:t>caso</a:t>
            </a:r>
            <a:r>
              <a:rPr lang="en-US" sz="1200" dirty="0">
                <a:solidFill>
                  <a:schemeClr val="tx1"/>
                </a:solidFill>
                <a:latin typeface="+mj-lt"/>
              </a:rPr>
              <a:t> de que </a:t>
            </a:r>
            <a:r>
              <a:rPr lang="en-US" sz="1200" dirty="0" err="1">
                <a:solidFill>
                  <a:schemeClr val="tx1"/>
                </a:solidFill>
                <a:latin typeface="+mj-lt"/>
              </a:rPr>
              <a:t>los</a:t>
            </a:r>
            <a:r>
              <a:rPr lang="en-US" sz="1200" dirty="0">
                <a:solidFill>
                  <a:schemeClr val="tx1"/>
                </a:solidFill>
                <a:latin typeface="+mj-lt"/>
              </a:rPr>
              <a:t> </a:t>
            </a:r>
            <a:r>
              <a:rPr lang="en-US" sz="1200" dirty="0" err="1">
                <a:solidFill>
                  <a:schemeClr val="tx1"/>
                </a:solidFill>
                <a:latin typeface="+mj-lt"/>
              </a:rPr>
              <a:t>ingresos</a:t>
            </a:r>
            <a:r>
              <a:rPr lang="en-US" sz="1200" dirty="0">
                <a:solidFill>
                  <a:schemeClr val="tx1"/>
                </a:solidFill>
                <a:latin typeface="+mj-lt"/>
              </a:rPr>
              <a:t> no </a:t>
            </a:r>
            <a:r>
              <a:rPr lang="en-US" sz="1200" dirty="0" err="1">
                <a:solidFill>
                  <a:schemeClr val="tx1"/>
                </a:solidFill>
                <a:latin typeface="+mj-lt"/>
              </a:rPr>
              <a:t>cubran</a:t>
            </a:r>
            <a:r>
              <a:rPr lang="en-US" sz="1200" dirty="0">
                <a:solidFill>
                  <a:schemeClr val="tx1"/>
                </a:solidFill>
                <a:latin typeface="+mj-lt"/>
              </a:rPr>
              <a:t> </a:t>
            </a:r>
            <a:r>
              <a:rPr lang="en-US" sz="1200" dirty="0" err="1">
                <a:solidFill>
                  <a:schemeClr val="tx1"/>
                </a:solidFill>
                <a:latin typeface="+mj-lt"/>
              </a:rPr>
              <a:t>los</a:t>
            </a:r>
            <a:r>
              <a:rPr lang="en-US" sz="1200" dirty="0">
                <a:solidFill>
                  <a:schemeClr val="tx1"/>
                </a:solidFill>
                <a:latin typeface="+mj-lt"/>
              </a:rPr>
              <a:t> </a:t>
            </a:r>
            <a:r>
              <a:rPr lang="en-US" sz="1200" dirty="0" err="1">
                <a:solidFill>
                  <a:schemeClr val="tx1"/>
                </a:solidFill>
                <a:latin typeface="+mj-lt"/>
              </a:rPr>
              <a:t>costos</a:t>
            </a:r>
            <a:r>
              <a:rPr lang="en-US" sz="1200" dirty="0">
                <a:solidFill>
                  <a:schemeClr val="tx1"/>
                </a:solidFill>
                <a:latin typeface="+mj-lt"/>
              </a:rPr>
              <a:t>.</a:t>
            </a:r>
            <a:endParaRPr kumimoji="0" lang="en-US" sz="1200" b="1" i="0" u="none" strike="noStrike" kern="1200" cap="none" spc="0" normalizeH="0" baseline="0" noProof="0" dirty="0">
              <a:ln>
                <a:noFill/>
              </a:ln>
              <a:solidFill>
                <a:schemeClr val="tx1"/>
              </a:solidFill>
              <a:effectLst/>
              <a:uLnTx/>
              <a:uFillTx/>
              <a:latin typeface="+mj-lt"/>
            </a:endParaRPr>
          </a:p>
          <a:p>
            <a:pPr marL="114300" lvl="1" indent="-114300">
              <a:spcBef>
                <a:spcPts val="600"/>
              </a:spcBef>
              <a:buSzPct val="100000"/>
              <a:buFont typeface="Arial"/>
              <a:buChar char="•"/>
              <a:defRPr/>
            </a:pPr>
            <a:r>
              <a:rPr kumimoji="0" lang="en-US" sz="1200" b="1" i="0" u="none" strike="noStrike" kern="1200" cap="none" spc="0" normalizeH="0" baseline="0" noProof="0" dirty="0" err="1">
                <a:ln>
                  <a:noFill/>
                </a:ln>
                <a:solidFill>
                  <a:schemeClr val="tx1"/>
                </a:solidFill>
                <a:effectLst/>
                <a:uLnTx/>
                <a:uFillTx/>
                <a:latin typeface="+mj-lt"/>
              </a:rPr>
              <a:t>Fondo</a:t>
            </a:r>
            <a:r>
              <a:rPr kumimoji="0" lang="en-US" sz="1200" b="1" i="0" u="none" strike="noStrike" kern="1200" cap="none" spc="0" normalizeH="0" baseline="0" noProof="0" dirty="0">
                <a:ln>
                  <a:noFill/>
                </a:ln>
                <a:solidFill>
                  <a:schemeClr val="tx1"/>
                </a:solidFill>
                <a:effectLst/>
                <a:uLnTx/>
                <a:uFillTx/>
                <a:latin typeface="+mj-lt"/>
              </a:rPr>
              <a:t> de </a:t>
            </a:r>
            <a:r>
              <a:rPr kumimoji="0" lang="en-US" sz="1200" b="1" i="0" u="none" strike="noStrike" kern="1200" cap="none" spc="0" normalizeH="0" baseline="0" noProof="0" dirty="0" err="1">
                <a:ln>
                  <a:noFill/>
                </a:ln>
                <a:solidFill>
                  <a:schemeClr val="tx1"/>
                </a:solidFill>
                <a:effectLst/>
                <a:uLnTx/>
                <a:uFillTx/>
                <a:latin typeface="+mj-lt"/>
              </a:rPr>
              <a:t>contingencia</a:t>
            </a:r>
            <a:r>
              <a:rPr kumimoji="0" lang="en-US" sz="1200" b="0" i="0" u="none" strike="noStrike" kern="1200" cap="none" spc="0" normalizeH="0" baseline="0" noProof="0" dirty="0">
                <a:ln>
                  <a:noFill/>
                </a:ln>
                <a:solidFill>
                  <a:schemeClr val="tx1"/>
                </a:solidFill>
                <a:effectLst/>
                <a:uLnTx/>
                <a:uFillTx/>
                <a:latin typeface="+mj-lt"/>
              </a:rPr>
              <a:t>: A</a:t>
            </a:r>
            <a:r>
              <a:rPr lang="es-ES" sz="1200" dirty="0">
                <a:solidFill>
                  <a:schemeClr val="tx1"/>
                </a:solidFill>
                <a:latin typeface="+mj-lt"/>
              </a:rPr>
              <a:t>cumula los excedentes del sistema resultantes de la diferencia entre los ingresos y egresos del sistema a fin de absorber las contingencias específicas relacionadas con la estructura de la tarifa al usuario</a:t>
            </a:r>
          </a:p>
          <a:p>
            <a:pPr marL="114300" marR="0" lvl="1" indent="-114300" algn="l" defTabSz="957263" rtl="0" eaLnBrk="1" fontAlgn="base" latinLnBrk="0" hangingPunct="1">
              <a:lnSpc>
                <a:spcPct val="100000"/>
              </a:lnSpc>
              <a:spcBef>
                <a:spcPts val="600"/>
              </a:spcBef>
              <a:spcAft>
                <a:spcPts val="0"/>
              </a:spcAft>
              <a:buClrTx/>
              <a:buSzPct val="100000"/>
              <a:buFont typeface="Arial"/>
              <a:buChar char="•"/>
              <a:tabLst/>
              <a:defRPr/>
            </a:pPr>
            <a:r>
              <a:rPr kumimoji="0" lang="en-US" sz="1200" b="1" i="0" u="none" strike="noStrike" kern="1200" cap="none" spc="0" normalizeH="0" baseline="0" noProof="0" dirty="0" err="1">
                <a:ln>
                  <a:noFill/>
                </a:ln>
                <a:solidFill>
                  <a:schemeClr val="tx1"/>
                </a:solidFill>
                <a:effectLst/>
                <a:uLnTx/>
                <a:uFillTx/>
                <a:latin typeface="+mj-lt"/>
              </a:rPr>
              <a:t>Fondo</a:t>
            </a:r>
            <a:r>
              <a:rPr kumimoji="0" lang="en-US" sz="1200" b="1" i="0" u="none" strike="noStrike" kern="1200" cap="none" spc="0" normalizeH="0" baseline="0" noProof="0" dirty="0">
                <a:ln>
                  <a:noFill/>
                </a:ln>
                <a:solidFill>
                  <a:schemeClr val="tx1"/>
                </a:solidFill>
                <a:effectLst/>
                <a:uLnTx/>
                <a:uFillTx/>
                <a:latin typeface="+mj-lt"/>
              </a:rPr>
              <a:t> de </a:t>
            </a:r>
            <a:r>
              <a:rPr kumimoji="0" lang="en-US" sz="1200" b="1" i="0" u="none" strike="noStrike" kern="1200" cap="none" spc="0" normalizeH="0" baseline="0" noProof="0" dirty="0" err="1">
                <a:ln>
                  <a:noFill/>
                </a:ln>
                <a:solidFill>
                  <a:schemeClr val="tx1"/>
                </a:solidFill>
                <a:effectLst/>
                <a:uLnTx/>
                <a:uFillTx/>
                <a:latin typeface="+mj-lt"/>
              </a:rPr>
              <a:t>tarifa</a:t>
            </a:r>
            <a:r>
              <a:rPr kumimoji="0" lang="en-US" sz="1200" b="1" i="0" u="none" strike="noStrike" kern="1200" cap="none" spc="0" normalizeH="0" baseline="0" noProof="0" dirty="0">
                <a:ln>
                  <a:noFill/>
                </a:ln>
                <a:solidFill>
                  <a:schemeClr val="tx1"/>
                </a:solidFill>
                <a:effectLst/>
                <a:uLnTx/>
                <a:uFillTx/>
                <a:latin typeface="+mj-lt"/>
              </a:rPr>
              <a:t> </a:t>
            </a:r>
            <a:r>
              <a:rPr kumimoji="0" lang="en-US" sz="1200" b="1" i="0" u="none" strike="noStrike" kern="1200" cap="none" spc="0" normalizeH="0" baseline="0" noProof="0" dirty="0" err="1">
                <a:ln>
                  <a:noFill/>
                </a:ln>
                <a:solidFill>
                  <a:schemeClr val="tx1"/>
                </a:solidFill>
                <a:effectLst/>
                <a:uLnTx/>
                <a:uFillTx/>
                <a:latin typeface="+mj-lt"/>
              </a:rPr>
              <a:t>subsidiada</a:t>
            </a:r>
            <a:r>
              <a:rPr kumimoji="0" lang="en-US" sz="1200" b="1" i="0" u="none" strike="noStrike" kern="1200" cap="none" spc="0" normalizeH="0" baseline="0" noProof="0" dirty="0">
                <a:ln>
                  <a:noFill/>
                </a:ln>
                <a:solidFill>
                  <a:schemeClr val="tx1"/>
                </a:solidFill>
                <a:effectLst/>
                <a:uLnTx/>
                <a:uFillTx/>
                <a:latin typeface="+mj-lt"/>
              </a:rPr>
              <a:t>.</a:t>
            </a:r>
            <a:r>
              <a:rPr kumimoji="0" lang="en-US" sz="1200" i="0" u="none" strike="noStrike" kern="1200" cap="none" spc="0" normalizeH="0" baseline="0" noProof="0" dirty="0">
                <a:ln>
                  <a:noFill/>
                </a:ln>
                <a:solidFill>
                  <a:schemeClr val="tx1"/>
                </a:solidFill>
                <a:effectLst/>
                <a:uLnTx/>
                <a:uFillTx/>
                <a:latin typeface="+mj-lt"/>
              </a:rPr>
              <a:t> </a:t>
            </a:r>
            <a:r>
              <a:rPr kumimoji="0" lang="en-US" sz="1200" i="0" u="none" strike="noStrike" kern="1200" cap="none" spc="0" normalizeH="0" baseline="0" noProof="0" dirty="0" err="1">
                <a:ln>
                  <a:noFill/>
                </a:ln>
                <a:solidFill>
                  <a:schemeClr val="tx1"/>
                </a:solidFill>
                <a:effectLst/>
                <a:uLnTx/>
                <a:uFillTx/>
                <a:latin typeface="+mj-lt"/>
              </a:rPr>
              <a:t>Cubre</a:t>
            </a:r>
            <a:r>
              <a:rPr kumimoji="0" lang="en-US" sz="1200" i="0" u="none" strike="noStrike" kern="1200" cap="none" spc="0" normalizeH="0" baseline="0" noProof="0" dirty="0">
                <a:ln>
                  <a:noFill/>
                </a:ln>
                <a:solidFill>
                  <a:schemeClr val="tx1"/>
                </a:solidFill>
                <a:effectLst/>
                <a:uLnTx/>
                <a:uFillTx/>
                <a:latin typeface="+mj-lt"/>
              </a:rPr>
              <a:t> deficit </a:t>
            </a:r>
            <a:r>
              <a:rPr kumimoji="0" lang="en-US" sz="1200" i="0" u="none" strike="noStrike" kern="1200" cap="none" spc="0" normalizeH="0" baseline="0" noProof="0" dirty="0" err="1">
                <a:ln>
                  <a:noFill/>
                </a:ln>
                <a:solidFill>
                  <a:schemeClr val="tx1"/>
                </a:solidFill>
                <a:effectLst/>
                <a:uLnTx/>
                <a:uFillTx/>
                <a:latin typeface="+mj-lt"/>
              </a:rPr>
              <a:t>generado</a:t>
            </a:r>
            <a:r>
              <a:rPr kumimoji="0" lang="en-US" sz="1200" i="0" u="none" strike="noStrike" kern="1200" cap="none" spc="0" normalizeH="0" baseline="0" noProof="0" dirty="0">
                <a:ln>
                  <a:noFill/>
                </a:ln>
                <a:solidFill>
                  <a:schemeClr val="tx1"/>
                </a:solidFill>
                <a:effectLst/>
                <a:uLnTx/>
                <a:uFillTx/>
                <a:latin typeface="+mj-lt"/>
              </a:rPr>
              <a:t> </a:t>
            </a:r>
            <a:r>
              <a:rPr kumimoji="0" lang="en-US" sz="1200" i="0" u="none" strike="noStrike" kern="1200" cap="none" spc="0" normalizeH="0" baseline="0" noProof="0" dirty="0" err="1">
                <a:ln>
                  <a:noFill/>
                </a:ln>
                <a:solidFill>
                  <a:schemeClr val="tx1"/>
                </a:solidFill>
                <a:effectLst/>
                <a:uLnTx/>
                <a:uFillTx/>
                <a:latin typeface="+mj-lt"/>
              </a:rPr>
              <a:t>por</a:t>
            </a:r>
            <a:r>
              <a:rPr kumimoji="0" lang="en-US" sz="1200" i="0" u="none" strike="noStrike" kern="1200" cap="none" spc="0" normalizeH="0" baseline="0" noProof="0" dirty="0">
                <a:ln>
                  <a:noFill/>
                </a:ln>
                <a:solidFill>
                  <a:schemeClr val="tx1"/>
                </a:solidFill>
                <a:effectLst/>
                <a:uLnTx/>
                <a:uFillTx/>
                <a:latin typeface="+mj-lt"/>
              </a:rPr>
              <a:t> </a:t>
            </a:r>
            <a:r>
              <a:rPr kumimoji="0" lang="en-US" sz="1200" i="0" u="none" strike="noStrike" kern="1200" cap="none" spc="0" normalizeH="0" baseline="0" noProof="0" dirty="0" err="1">
                <a:ln>
                  <a:noFill/>
                </a:ln>
                <a:solidFill>
                  <a:schemeClr val="tx1"/>
                </a:solidFill>
                <a:effectLst/>
                <a:uLnTx/>
                <a:uFillTx/>
                <a:latin typeface="+mj-lt"/>
              </a:rPr>
              <a:t>tarifas</a:t>
            </a:r>
            <a:r>
              <a:rPr kumimoji="0" lang="en-US" sz="1200" i="0" u="none" strike="noStrike" kern="1200" cap="none" spc="0" normalizeH="0" baseline="0" noProof="0" dirty="0">
                <a:ln>
                  <a:noFill/>
                </a:ln>
                <a:solidFill>
                  <a:schemeClr val="tx1"/>
                </a:solidFill>
                <a:effectLst/>
                <a:uLnTx/>
                <a:uFillTx/>
                <a:latin typeface="+mj-lt"/>
              </a:rPr>
              <a:t> al Usuario </a:t>
            </a:r>
            <a:r>
              <a:rPr kumimoji="0" lang="en-US" sz="1200" i="0" u="none" strike="noStrike" kern="1200" cap="none" spc="0" normalizeH="0" baseline="0" noProof="0" dirty="0" err="1">
                <a:ln>
                  <a:noFill/>
                </a:ln>
                <a:solidFill>
                  <a:schemeClr val="tx1"/>
                </a:solidFill>
                <a:effectLst/>
                <a:uLnTx/>
                <a:uFillTx/>
                <a:latin typeface="+mj-lt"/>
              </a:rPr>
              <a:t>congeladas</a:t>
            </a:r>
            <a:r>
              <a:rPr kumimoji="0" lang="en-US" sz="1200" i="0" u="none" strike="noStrike" kern="1200" cap="none" spc="0" normalizeH="0" baseline="0" noProof="0" dirty="0">
                <a:ln>
                  <a:noFill/>
                </a:ln>
                <a:solidFill>
                  <a:schemeClr val="tx1"/>
                </a:solidFill>
                <a:effectLst/>
                <a:uLnTx/>
                <a:uFillTx/>
                <a:latin typeface="+mj-lt"/>
              </a:rPr>
              <a:t> (</a:t>
            </a:r>
            <a:r>
              <a:rPr kumimoji="0" lang="en-US" sz="1200" i="0" u="none" strike="noStrike" kern="1200" cap="none" spc="0" normalizeH="0" baseline="0" noProof="0" dirty="0" err="1">
                <a:ln>
                  <a:noFill/>
                </a:ln>
                <a:solidFill>
                  <a:schemeClr val="tx1"/>
                </a:solidFill>
                <a:effectLst/>
                <a:uLnTx/>
                <a:uFillTx/>
                <a:latin typeface="+mj-lt"/>
              </a:rPr>
              <a:t>garantizado</a:t>
            </a:r>
            <a:r>
              <a:rPr kumimoji="0" lang="en-US" sz="1200" i="0" u="none" strike="noStrike" kern="1200" cap="none" spc="0" normalizeH="0" baseline="0" noProof="0" dirty="0">
                <a:ln>
                  <a:noFill/>
                </a:ln>
                <a:solidFill>
                  <a:schemeClr val="tx1"/>
                </a:solidFill>
                <a:effectLst/>
                <a:uLnTx/>
                <a:uFillTx/>
                <a:latin typeface="+mj-lt"/>
              </a:rPr>
              <a:t> </a:t>
            </a:r>
            <a:r>
              <a:rPr kumimoji="0" lang="en-US" sz="1200" i="0" u="none" strike="noStrike" kern="1200" cap="none" spc="0" normalizeH="0" baseline="0" noProof="0" dirty="0" err="1">
                <a:ln>
                  <a:noFill/>
                </a:ln>
                <a:solidFill>
                  <a:schemeClr val="tx1"/>
                </a:solidFill>
                <a:effectLst/>
                <a:uLnTx/>
                <a:uFillTx/>
                <a:latin typeface="+mj-lt"/>
              </a:rPr>
              <a:t>por</a:t>
            </a:r>
            <a:r>
              <a:rPr kumimoji="0" lang="en-US" sz="1200" i="0" u="none" strike="noStrike" kern="1200" cap="none" spc="0" normalizeH="0" baseline="0" noProof="0" dirty="0">
                <a:ln>
                  <a:noFill/>
                </a:ln>
                <a:solidFill>
                  <a:schemeClr val="tx1"/>
                </a:solidFill>
                <a:effectLst/>
                <a:uLnTx/>
                <a:uFillTx/>
                <a:latin typeface="+mj-lt"/>
              </a:rPr>
              <a:t> el </a:t>
            </a:r>
            <a:r>
              <a:rPr kumimoji="0" lang="en-US" sz="1200" i="0" u="none" strike="noStrike" kern="1200" cap="none" spc="0" normalizeH="0" baseline="0" noProof="0" dirty="0" err="1">
                <a:ln>
                  <a:noFill/>
                </a:ln>
                <a:solidFill>
                  <a:schemeClr val="tx1"/>
                </a:solidFill>
                <a:effectLst/>
                <a:uLnTx/>
                <a:uFillTx/>
                <a:latin typeface="+mj-lt"/>
              </a:rPr>
              <a:t>impuesto</a:t>
            </a:r>
            <a:r>
              <a:rPr kumimoji="0" lang="en-US" sz="1200" i="0" u="none" strike="noStrike" kern="1200" cap="none" spc="0" normalizeH="0" baseline="0" noProof="0" dirty="0">
                <a:ln>
                  <a:noFill/>
                </a:ln>
                <a:solidFill>
                  <a:schemeClr val="tx1"/>
                </a:solidFill>
                <a:effectLst/>
                <a:uLnTx/>
                <a:uFillTx/>
                <a:latin typeface="+mj-lt"/>
              </a:rPr>
              <a:t> a la gasoline)</a:t>
            </a:r>
            <a:endParaRPr kumimoji="0" lang="en-US" sz="1200" b="1" i="0" u="none" strike="noStrike" kern="1200" cap="none" spc="0" normalizeH="0" baseline="0" noProof="0" dirty="0">
              <a:ln>
                <a:noFill/>
              </a:ln>
              <a:solidFill>
                <a:schemeClr val="tx1"/>
              </a:solidFill>
              <a:effectLst/>
              <a:uLnTx/>
              <a:uFillTx/>
              <a:latin typeface="+mj-lt"/>
            </a:endParaRPr>
          </a:p>
          <a:p>
            <a:pPr marL="114300" lvl="1" indent="-114300">
              <a:spcBef>
                <a:spcPts val="600"/>
              </a:spcBef>
              <a:buSzPct val="100000"/>
              <a:buFont typeface="Arial"/>
              <a:buChar char="•"/>
              <a:defRPr/>
            </a:pPr>
            <a:r>
              <a:rPr lang="en-US" sz="1200" b="1" dirty="0">
                <a:solidFill>
                  <a:schemeClr val="tx1"/>
                </a:solidFill>
                <a:latin typeface="+mj-lt"/>
              </a:rPr>
              <a:t>FUDO </a:t>
            </a:r>
            <a:r>
              <a:rPr lang="es-ES" sz="1200" b="1" dirty="0">
                <a:solidFill>
                  <a:schemeClr val="tx1"/>
                </a:solidFill>
                <a:latin typeface="+mj-lt"/>
              </a:rPr>
              <a:t>Fondo Unificado de Desintegración y Operadores.</a:t>
            </a:r>
            <a:r>
              <a:rPr lang="es-ES" sz="1200" dirty="0">
                <a:solidFill>
                  <a:schemeClr val="tx1"/>
                </a:solidFill>
                <a:latin typeface="+mj-lt"/>
              </a:rPr>
              <a:t> El adelanta pagos al fondo pero no gestiona la chatarrización.</a:t>
            </a:r>
            <a:endParaRPr kumimoji="0" lang="en-US" sz="1200" b="0" i="0" u="none" strike="noStrike" kern="1200" cap="none" spc="0" normalizeH="0" baseline="0" noProof="0" dirty="0">
              <a:ln>
                <a:noFill/>
              </a:ln>
              <a:solidFill>
                <a:schemeClr val="tx1"/>
              </a:solidFill>
              <a:effectLst/>
              <a:uLnTx/>
              <a:uFillTx/>
              <a:latin typeface="+mj-lt"/>
            </a:endParaRPr>
          </a:p>
        </p:txBody>
      </p:sp>
      <p:sp>
        <p:nvSpPr>
          <p:cNvPr id="9" name="Trapezoid 8"/>
          <p:cNvSpPr/>
          <p:nvPr/>
        </p:nvSpPr>
        <p:spPr>
          <a:xfrm rot="16200000">
            <a:off x="2264911" y="3375838"/>
            <a:ext cx="4140000" cy="630000"/>
          </a:xfrm>
          <a:prstGeom prst="trapezoid">
            <a:avLst>
              <a:gd name="adj" fmla="val 98866"/>
            </a:avLst>
          </a:prstGeom>
          <a:gradFill flip="none" rotWithShape="1">
            <a:gsLst>
              <a:gs pos="0">
                <a:srgbClr val="8C8C8C">
                  <a:tint val="66000"/>
                  <a:satMod val="160000"/>
                </a:srgbClr>
              </a:gs>
              <a:gs pos="50000">
                <a:srgbClr val="8C8C8C">
                  <a:tint val="44500"/>
                  <a:satMod val="160000"/>
                </a:srgbClr>
              </a:gs>
              <a:gs pos="100000">
                <a:srgbClr val="8C8C8C">
                  <a:tint val="23500"/>
                  <a:satMod val="160000"/>
                </a:srgbClr>
              </a:gs>
            </a:gsLst>
            <a:lin ang="5400000" scaled="1"/>
            <a:tileRect/>
          </a:gradFill>
          <a:ln w="19050" algn="ctr">
            <a:noFill/>
            <a:miter lim="800000"/>
            <a:headEnd/>
            <a:tailEnd/>
          </a:ln>
        </p:spPr>
        <p:txBody>
          <a:bodyPr vert="eaVert" wrap="none" lIns="88900" tIns="88900" rIns="88900" bIns="88900" rtlCol="0" anchor="ctr"/>
          <a:lstStyle/>
          <a:p>
            <a:pPr marL="0" marR="0" lvl="0" indent="0" algn="ctr" defTabSz="914400" eaLnBrk="1" fontAlgn="auto" latinLnBrk="0" hangingPunct="1">
              <a:lnSpc>
                <a:spcPct val="100000"/>
              </a:lnSpc>
              <a:spcBef>
                <a:spcPts val="400"/>
              </a:spcBef>
              <a:spcAft>
                <a:spcPts val="0"/>
              </a:spcAft>
              <a:buClrTx/>
              <a:buSzTx/>
              <a:buFont typeface="Wingdings 2" pitchFamily="18" charset="2"/>
              <a:buNone/>
              <a:tabLst/>
              <a:defRPr/>
            </a:pPr>
            <a:endParaRPr kumimoji="0" lang="en-GB" sz="1200" b="0" i="0" u="none" strike="noStrike" kern="0" cap="none" spc="0" normalizeH="0" baseline="0" noProof="0" dirty="0">
              <a:ln>
                <a:noFill/>
              </a:ln>
              <a:effectLst/>
              <a:uLnTx/>
              <a:uFillTx/>
              <a:latin typeface="+mj-lt"/>
            </a:endParaRPr>
          </a:p>
        </p:txBody>
      </p:sp>
      <p:sp>
        <p:nvSpPr>
          <p:cNvPr id="10" name="Text Placeholder 5"/>
          <p:cNvSpPr txBox="1">
            <a:spLocks/>
          </p:cNvSpPr>
          <p:nvPr/>
        </p:nvSpPr>
        <p:spPr>
          <a:xfrm>
            <a:off x="780301" y="2250838"/>
            <a:ext cx="3240000" cy="2880000"/>
          </a:xfrm>
          <a:prstGeom prst="rect">
            <a:avLst/>
          </a:prstGeom>
          <a:solidFill>
            <a:sysClr val="window" lastClr="FFFFFF"/>
          </a:solidFill>
          <a:ln w="6350">
            <a:solidFill>
              <a:srgbClr val="BBBCBC"/>
            </a:solidFill>
          </a:ln>
        </p:spPr>
        <p:txBody>
          <a:bodyPr wrap="square" lIns="88900" tIns="88900" rIns="88900" bIns="8890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marR="0" lvl="0" indent="0" algn="ctr" defTabSz="957263" rtl="0" eaLnBrk="1" fontAlgn="base" latinLnBrk="0" hangingPunct="1">
              <a:lnSpc>
                <a:spcPct val="100000"/>
              </a:lnSpc>
              <a:spcBef>
                <a:spcPts val="1200"/>
              </a:spcBef>
              <a:spcAft>
                <a:spcPts val="0"/>
              </a:spcAft>
              <a:buClrTx/>
              <a:buSzTx/>
              <a:buFont typeface="Arial" charset="0"/>
              <a:buNone/>
              <a:tabLst/>
              <a:defRPr/>
            </a:pPr>
            <a:r>
              <a:rPr kumimoji="0" lang="en-US" b="1" i="0" u="none" strike="noStrike" kern="1200" cap="none" spc="0" normalizeH="0" baseline="0" noProof="0" dirty="0">
                <a:ln>
                  <a:noFill/>
                </a:ln>
                <a:solidFill>
                  <a:schemeClr val="tx1"/>
                </a:solidFill>
                <a:effectLst/>
                <a:uLnTx/>
                <a:uFillTx/>
                <a:latin typeface="+mj-lt"/>
              </a:rPr>
              <a:t>El </a:t>
            </a:r>
            <a:r>
              <a:rPr kumimoji="0" lang="en-US" b="1" i="0" u="none" strike="noStrike" kern="1200" cap="none" spc="0" normalizeH="0" baseline="0" noProof="0" dirty="0" err="1">
                <a:ln>
                  <a:noFill/>
                </a:ln>
                <a:solidFill>
                  <a:schemeClr val="tx1"/>
                </a:solidFill>
                <a:effectLst/>
                <a:uLnTx/>
                <a:uFillTx/>
                <a:latin typeface="+mj-lt"/>
              </a:rPr>
              <a:t>systema</a:t>
            </a:r>
            <a:r>
              <a:rPr kumimoji="0" lang="en-US" b="1" i="0" u="none" strike="noStrike" kern="1200" cap="none" spc="0" normalizeH="0" baseline="0" noProof="0" dirty="0">
                <a:ln>
                  <a:noFill/>
                </a:ln>
                <a:solidFill>
                  <a:schemeClr val="tx1"/>
                </a:solidFill>
                <a:effectLst/>
                <a:uLnTx/>
                <a:uFillTx/>
                <a:latin typeface="+mj-lt"/>
              </a:rPr>
              <a:t> actual </a:t>
            </a:r>
            <a:r>
              <a:rPr kumimoji="0" lang="en-US" b="1" i="0" u="none" strike="noStrike" kern="1200" cap="none" spc="0" normalizeH="0" baseline="0" noProof="0" dirty="0" err="1">
                <a:ln>
                  <a:noFill/>
                </a:ln>
                <a:solidFill>
                  <a:schemeClr val="tx1"/>
                </a:solidFill>
                <a:effectLst/>
                <a:uLnTx/>
                <a:uFillTx/>
                <a:latin typeface="+mj-lt"/>
              </a:rPr>
              <a:t>Transmilenio</a:t>
            </a:r>
            <a:r>
              <a:rPr kumimoji="0" lang="en-US" b="1" i="0" u="none" strike="noStrike" kern="1200" cap="none" spc="0" normalizeH="0" baseline="0" noProof="0" dirty="0">
                <a:ln>
                  <a:noFill/>
                </a:ln>
                <a:solidFill>
                  <a:schemeClr val="tx1"/>
                </a:solidFill>
                <a:effectLst/>
                <a:uLnTx/>
                <a:uFillTx/>
                <a:latin typeface="+mj-lt"/>
              </a:rPr>
              <a:t> </a:t>
            </a:r>
          </a:p>
          <a:p>
            <a:pPr marL="0" marR="0" lvl="1" indent="0" algn="ctr" defTabSz="957263" rtl="0" eaLnBrk="1" fontAlgn="base" latinLnBrk="0" hangingPunct="1">
              <a:lnSpc>
                <a:spcPct val="100000"/>
              </a:lnSpc>
              <a:spcBef>
                <a:spcPts val="600"/>
              </a:spcBef>
              <a:spcAft>
                <a:spcPts val="0"/>
              </a:spcAft>
              <a:buClrTx/>
              <a:buSzPct val="100000"/>
              <a:buNone/>
              <a:tabLst/>
              <a:defRPr/>
            </a:pPr>
            <a:r>
              <a:rPr kumimoji="0" lang="en-US" sz="1200" b="1" i="0" u="none" strike="noStrike" kern="1200" cap="none" spc="0" normalizeH="0" baseline="0" noProof="0" dirty="0" err="1">
                <a:ln>
                  <a:noFill/>
                </a:ln>
                <a:solidFill>
                  <a:schemeClr val="tx1"/>
                </a:solidFill>
                <a:effectLst/>
                <a:uLnTx/>
                <a:uFillTx/>
                <a:latin typeface="+mj-lt"/>
              </a:rPr>
              <a:t>Fondo</a:t>
            </a:r>
            <a:r>
              <a:rPr kumimoji="0" lang="en-US" sz="1200" b="1" i="0" u="none" strike="noStrike" kern="1200" cap="none" spc="0" normalizeH="0" baseline="0" noProof="0" dirty="0">
                <a:ln>
                  <a:noFill/>
                </a:ln>
                <a:solidFill>
                  <a:schemeClr val="tx1"/>
                </a:solidFill>
                <a:effectLst/>
                <a:uLnTx/>
                <a:uFillTx/>
                <a:latin typeface="+mj-lt"/>
              </a:rPr>
              <a:t> de </a:t>
            </a:r>
            <a:r>
              <a:rPr kumimoji="0" lang="en-US" sz="1200" b="1" i="0" u="none" strike="noStrike" kern="1200" cap="none" spc="0" normalizeH="0" baseline="0" noProof="0" dirty="0" err="1">
                <a:ln>
                  <a:noFill/>
                </a:ln>
                <a:solidFill>
                  <a:schemeClr val="tx1"/>
                </a:solidFill>
                <a:effectLst/>
                <a:uLnTx/>
                <a:uFillTx/>
                <a:latin typeface="+mj-lt"/>
              </a:rPr>
              <a:t>Estabilizaciòn</a:t>
            </a:r>
            <a:r>
              <a:rPr kumimoji="0" lang="en-US" sz="1200" b="1" i="0" u="none" strike="noStrike" kern="1200" cap="none" spc="0" normalizeH="0" baseline="0" noProof="0" dirty="0">
                <a:ln>
                  <a:noFill/>
                </a:ln>
                <a:solidFill>
                  <a:schemeClr val="tx1"/>
                </a:solidFill>
                <a:effectLst/>
                <a:uLnTx/>
                <a:uFillTx/>
                <a:latin typeface="+mj-lt"/>
              </a:rPr>
              <a:t> de la </a:t>
            </a:r>
            <a:r>
              <a:rPr kumimoji="0" lang="en-US" sz="1200" b="1" i="0" u="none" strike="noStrike" kern="1200" cap="none" spc="0" normalizeH="0" baseline="0" noProof="0" dirty="0" err="1">
                <a:ln>
                  <a:noFill/>
                </a:ln>
                <a:solidFill>
                  <a:schemeClr val="tx1"/>
                </a:solidFill>
                <a:effectLst/>
                <a:uLnTx/>
                <a:uFillTx/>
                <a:latin typeface="+mj-lt"/>
              </a:rPr>
              <a:t>Tarifa</a:t>
            </a:r>
            <a:r>
              <a:rPr kumimoji="0" lang="en-US" sz="1200" b="1" i="0" u="none" strike="noStrike" kern="1200" cap="none" spc="0" normalizeH="0" baseline="0" noProof="0" dirty="0">
                <a:ln>
                  <a:noFill/>
                </a:ln>
                <a:solidFill>
                  <a:schemeClr val="tx1"/>
                </a:solidFill>
                <a:effectLst/>
                <a:uLnTx/>
                <a:uFillTx/>
                <a:latin typeface="+mj-lt"/>
              </a:rPr>
              <a:t> (FET)</a:t>
            </a:r>
            <a:endParaRPr kumimoji="0" lang="en-US" sz="1100" b="0" i="0" u="none" strike="noStrike" kern="1200" cap="none" spc="0" normalizeH="0" baseline="0" noProof="0" dirty="0">
              <a:ln>
                <a:noFill/>
              </a:ln>
              <a:solidFill>
                <a:schemeClr val="tx1"/>
              </a:solidFill>
              <a:effectLst/>
              <a:uLnTx/>
              <a:uFillTx/>
              <a:latin typeface="+mj-lt"/>
            </a:endParaRPr>
          </a:p>
          <a:p>
            <a:pPr marL="311150" lvl="2" indent="-171450">
              <a:spcBef>
                <a:spcPts val="600"/>
              </a:spcBef>
              <a:buSzPct val="100000"/>
              <a:defRPr/>
            </a:pPr>
            <a:r>
              <a:rPr lang="es-ES" sz="1100" dirty="0">
                <a:solidFill>
                  <a:schemeClr val="tx1"/>
                </a:solidFill>
                <a:latin typeface="+mj-lt"/>
              </a:rPr>
              <a:t>La diferencia entre los ingresos recaudados correspondientes a las validaciones de entrada al SITP y lo remunerado a los agentes SITP se transfiere al Fondo de Estabilización Tarifaria (FET).</a:t>
            </a:r>
          </a:p>
          <a:p>
            <a:pPr marL="311150" lvl="2" indent="-171450">
              <a:spcBef>
                <a:spcPts val="600"/>
              </a:spcBef>
              <a:buSzPct val="100000"/>
              <a:defRPr/>
            </a:pPr>
            <a:r>
              <a:rPr lang="es-ES" sz="1100" dirty="0">
                <a:solidFill>
                  <a:schemeClr val="tx1"/>
                </a:solidFill>
                <a:latin typeface="+mj-lt"/>
              </a:rPr>
              <a:t>El riesgo de que los recursos disponibles en FET no sean suficientes para cubrir el déficit se encuentra garantizado por el Distrito Capital</a:t>
            </a:r>
            <a:endParaRPr kumimoji="0" lang="en-US" sz="1100" b="0" i="0" u="none" strike="noStrike" kern="1200" cap="none" spc="0" normalizeH="0" baseline="0" noProof="0" dirty="0">
              <a:ln>
                <a:noFill/>
              </a:ln>
              <a:solidFill>
                <a:schemeClr val="tx1"/>
              </a:solidFill>
              <a:effectLst/>
              <a:uLnTx/>
              <a:uFillTx/>
              <a:latin typeface="+mj-lt"/>
            </a:endParaRPr>
          </a:p>
        </p:txBody>
      </p:sp>
    </p:spTree>
    <p:extLst>
      <p:ext uri="{BB962C8B-B14F-4D97-AF65-F5344CB8AC3E}">
        <p14:creationId xmlns:p14="http://schemas.microsoft.com/office/powerpoint/2010/main" val="3131402159"/>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err="1"/>
              <a:t>Conclusiones</a:t>
            </a:r>
            <a:endParaRPr lang="en-US" noProof="0" dirty="0"/>
          </a:p>
        </p:txBody>
      </p:sp>
      <p:sp>
        <p:nvSpPr>
          <p:cNvPr id="3" name="Content Placeholder 2"/>
          <p:cNvSpPr>
            <a:spLocks noGrp="1"/>
          </p:cNvSpPr>
          <p:nvPr>
            <p:ph sz="quarter" idx="10"/>
          </p:nvPr>
        </p:nvSpPr>
        <p:spPr>
          <a:xfrm>
            <a:off x="1325881" y="1052239"/>
            <a:ext cx="6967728" cy="4716463"/>
          </a:xfrm>
        </p:spPr>
        <p:txBody>
          <a:bodyPr/>
          <a:lstStyle/>
          <a:p>
            <a:pPr marL="228600" indent="-228600">
              <a:buFont typeface="+mj-lt"/>
              <a:buAutoNum type="arabicPeriod"/>
            </a:pPr>
            <a:r>
              <a:rPr lang="en-US" b="1" noProof="0" dirty="0" err="1"/>
              <a:t>Servicios</a:t>
            </a:r>
            <a:r>
              <a:rPr lang="en-US" b="1" noProof="0" dirty="0"/>
              <a:t> </a:t>
            </a:r>
            <a:r>
              <a:rPr lang="en-US" b="1" noProof="0" dirty="0" err="1"/>
              <a:t>convencionales</a:t>
            </a:r>
            <a:r>
              <a:rPr lang="en-US" noProof="0" dirty="0"/>
              <a:t>: La </a:t>
            </a:r>
            <a:r>
              <a:rPr lang="en-US" noProof="0" dirty="0" err="1"/>
              <a:t>integración</a:t>
            </a:r>
            <a:r>
              <a:rPr lang="en-US" noProof="0" dirty="0"/>
              <a:t> del Sistema de </a:t>
            </a:r>
            <a:r>
              <a:rPr lang="en-US" noProof="0" dirty="0" err="1"/>
              <a:t>transporte</a:t>
            </a:r>
            <a:r>
              <a:rPr lang="en-US" noProof="0" dirty="0"/>
              <a:t> </a:t>
            </a:r>
            <a:r>
              <a:rPr lang="en-US" noProof="0" dirty="0" err="1"/>
              <a:t>urbano</a:t>
            </a:r>
            <a:r>
              <a:rPr lang="en-US" noProof="0" dirty="0"/>
              <a:t> </a:t>
            </a:r>
            <a:r>
              <a:rPr lang="en-US" noProof="0" dirty="0" err="1"/>
              <a:t>exige</a:t>
            </a:r>
            <a:r>
              <a:rPr lang="en-US" noProof="0" dirty="0"/>
              <a:t> la </a:t>
            </a:r>
            <a:r>
              <a:rPr lang="en-US" noProof="0" dirty="0" err="1"/>
              <a:t>incorporac</a:t>
            </a:r>
            <a:r>
              <a:rPr lang="en-US" dirty="0" err="1"/>
              <a:t>ón</a:t>
            </a:r>
            <a:r>
              <a:rPr lang="en-US" dirty="0"/>
              <a:t> de la red </a:t>
            </a:r>
            <a:r>
              <a:rPr lang="en-US" dirty="0" err="1"/>
              <a:t>convencional</a:t>
            </a:r>
            <a:r>
              <a:rPr lang="en-US" dirty="0"/>
              <a:t>. Pero </a:t>
            </a:r>
            <a:r>
              <a:rPr lang="en-US" dirty="0" err="1"/>
              <a:t>estos</a:t>
            </a:r>
            <a:r>
              <a:rPr lang="en-US" dirty="0"/>
              <a:t> </a:t>
            </a:r>
            <a:r>
              <a:rPr lang="en-US" dirty="0" err="1"/>
              <a:t>nuevos</a:t>
            </a:r>
            <a:r>
              <a:rPr lang="en-US" dirty="0"/>
              <a:t> </a:t>
            </a:r>
            <a:r>
              <a:rPr lang="en-US" dirty="0" err="1"/>
              <a:t>servicios</a:t>
            </a:r>
            <a:r>
              <a:rPr lang="en-US" dirty="0"/>
              <a:t> son </a:t>
            </a:r>
            <a:r>
              <a:rPr lang="en-US" dirty="0" err="1"/>
              <a:t>deficitarios</a:t>
            </a:r>
            <a:r>
              <a:rPr lang="en-US" dirty="0"/>
              <a:t> </a:t>
            </a:r>
            <a:r>
              <a:rPr lang="en-US" dirty="0" err="1"/>
              <a:t>si</a:t>
            </a:r>
            <a:r>
              <a:rPr lang="en-US" dirty="0"/>
              <a:t> se </a:t>
            </a:r>
            <a:r>
              <a:rPr lang="en-US" dirty="0" err="1"/>
              <a:t>quieren</a:t>
            </a:r>
            <a:r>
              <a:rPr lang="en-US" dirty="0"/>
              <a:t> </a:t>
            </a:r>
            <a:r>
              <a:rPr lang="en-US" dirty="0" err="1"/>
              <a:t>dar</a:t>
            </a:r>
            <a:r>
              <a:rPr lang="en-US" dirty="0"/>
              <a:t> </a:t>
            </a:r>
            <a:r>
              <a:rPr lang="en-US" dirty="0" err="1"/>
              <a:t>en</a:t>
            </a:r>
            <a:r>
              <a:rPr lang="en-US" dirty="0"/>
              <a:t> </a:t>
            </a:r>
            <a:r>
              <a:rPr lang="en-US" dirty="0" err="1"/>
              <a:t>condicioens</a:t>
            </a:r>
            <a:r>
              <a:rPr lang="en-US" dirty="0"/>
              <a:t> de </a:t>
            </a:r>
            <a:r>
              <a:rPr lang="en-US" dirty="0" err="1"/>
              <a:t>calidad</a:t>
            </a:r>
            <a:r>
              <a:rPr lang="en-US" dirty="0"/>
              <a:t> y </a:t>
            </a:r>
            <a:r>
              <a:rPr lang="en-US" dirty="0" err="1"/>
              <a:t>cobertura</a:t>
            </a:r>
            <a:r>
              <a:rPr lang="en-US" dirty="0"/>
              <a:t> </a:t>
            </a:r>
            <a:r>
              <a:rPr lang="en-US" dirty="0" err="1"/>
              <a:t>adecuados</a:t>
            </a:r>
            <a:r>
              <a:rPr lang="en-US" dirty="0"/>
              <a:t>. </a:t>
            </a:r>
          </a:p>
          <a:p>
            <a:pPr marL="228600" indent="-228600">
              <a:buFont typeface="+mj-lt"/>
              <a:buAutoNum type="arabicPeriod"/>
            </a:pPr>
            <a:r>
              <a:rPr lang="en-US" b="1" noProof="0" dirty="0" err="1"/>
              <a:t>Riesgo</a:t>
            </a:r>
            <a:r>
              <a:rPr lang="en-US" b="1" noProof="0" dirty="0"/>
              <a:t> </a:t>
            </a:r>
            <a:r>
              <a:rPr lang="en-US" b="1" noProof="0" dirty="0" err="1"/>
              <a:t>demanda</a:t>
            </a:r>
            <a:r>
              <a:rPr lang="en-US" noProof="0" dirty="0"/>
              <a:t>: </a:t>
            </a:r>
            <a:r>
              <a:rPr lang="en-US" noProof="0" dirty="0" err="1"/>
              <a:t>en</a:t>
            </a:r>
            <a:r>
              <a:rPr lang="en-US" noProof="0" dirty="0"/>
              <a:t> la </a:t>
            </a:r>
            <a:r>
              <a:rPr lang="en-US" noProof="0" dirty="0" err="1"/>
              <a:t>transferencia</a:t>
            </a:r>
            <a:r>
              <a:rPr lang="en-US" noProof="0" dirty="0"/>
              <a:t> de </a:t>
            </a:r>
            <a:r>
              <a:rPr lang="en-US" noProof="0" dirty="0" err="1"/>
              <a:t>riesgos</a:t>
            </a:r>
            <a:r>
              <a:rPr lang="en-US" noProof="0" dirty="0"/>
              <a:t> al </a:t>
            </a:r>
            <a:r>
              <a:rPr lang="en-US" noProof="0" dirty="0" err="1"/>
              <a:t>operador</a:t>
            </a:r>
            <a:r>
              <a:rPr lang="en-US" noProof="0" dirty="0"/>
              <a:t>, el </a:t>
            </a:r>
            <a:r>
              <a:rPr lang="en-US" noProof="0" dirty="0" err="1"/>
              <a:t>riesgo</a:t>
            </a:r>
            <a:r>
              <a:rPr lang="en-US" noProof="0" dirty="0"/>
              <a:t> de </a:t>
            </a:r>
            <a:r>
              <a:rPr lang="en-US" noProof="0" dirty="0" err="1"/>
              <a:t>demanda</a:t>
            </a:r>
            <a:r>
              <a:rPr lang="en-US" noProof="0" dirty="0"/>
              <a:t> </a:t>
            </a:r>
            <a:r>
              <a:rPr lang="en-US" noProof="0" dirty="0" err="1"/>
              <a:t>debe</a:t>
            </a:r>
            <a:r>
              <a:rPr lang="en-US" noProof="0" dirty="0"/>
              <a:t> </a:t>
            </a:r>
            <a:r>
              <a:rPr lang="en-US" noProof="0" dirty="0" err="1"/>
              <a:t>transferirse</a:t>
            </a:r>
            <a:r>
              <a:rPr lang="en-US" noProof="0" dirty="0"/>
              <a:t> </a:t>
            </a:r>
            <a:r>
              <a:rPr lang="en-US" noProof="0" dirty="0" err="1"/>
              <a:t>en</a:t>
            </a:r>
            <a:r>
              <a:rPr lang="en-US" noProof="0" dirty="0"/>
              <a:t> la </a:t>
            </a:r>
            <a:r>
              <a:rPr lang="en-US" noProof="0" dirty="0" err="1"/>
              <a:t>medida</a:t>
            </a:r>
            <a:r>
              <a:rPr lang="en-US" noProof="0" dirty="0"/>
              <a:t> que el </a:t>
            </a:r>
            <a:r>
              <a:rPr lang="en-US" noProof="0" dirty="0" err="1"/>
              <a:t>oeprador</a:t>
            </a:r>
            <a:r>
              <a:rPr lang="en-US" noProof="0" dirty="0"/>
              <a:t> </a:t>
            </a:r>
            <a:r>
              <a:rPr lang="en-US" noProof="0" dirty="0" err="1"/>
              <a:t>puede</a:t>
            </a:r>
            <a:r>
              <a:rPr lang="en-US" noProof="0" dirty="0"/>
              <a:t> </a:t>
            </a:r>
            <a:r>
              <a:rPr lang="en-US" noProof="0" dirty="0" err="1"/>
              <a:t>interactuar</a:t>
            </a:r>
            <a:r>
              <a:rPr lang="en-US" noProof="0" dirty="0"/>
              <a:t> </a:t>
            </a:r>
            <a:r>
              <a:rPr lang="en-US" noProof="0" dirty="0" err="1"/>
              <a:t>sobre</a:t>
            </a:r>
            <a:r>
              <a:rPr lang="en-US" noProof="0" dirty="0"/>
              <a:t> la </a:t>
            </a:r>
            <a:r>
              <a:rPr lang="en-US" noProof="0" dirty="0" err="1"/>
              <a:t>misma</a:t>
            </a:r>
            <a:r>
              <a:rPr lang="en-US" noProof="0" dirty="0"/>
              <a:t>.</a:t>
            </a:r>
          </a:p>
          <a:p>
            <a:pPr marL="228600" indent="-228600">
              <a:buFont typeface="+mj-lt"/>
              <a:buAutoNum type="arabicPeriod"/>
            </a:pPr>
            <a:r>
              <a:rPr lang="en-US" b="1" dirty="0" err="1"/>
              <a:t>Incentivos</a:t>
            </a:r>
            <a:r>
              <a:rPr lang="en-US" b="1" dirty="0"/>
              <a:t> y </a:t>
            </a:r>
            <a:r>
              <a:rPr lang="en-US" b="1" dirty="0" err="1"/>
              <a:t>penalizaciones</a:t>
            </a:r>
            <a:r>
              <a:rPr lang="en-US" b="1" dirty="0"/>
              <a:t> </a:t>
            </a:r>
            <a:r>
              <a:rPr lang="en-US" b="1" dirty="0" err="1"/>
              <a:t>por</a:t>
            </a:r>
            <a:r>
              <a:rPr lang="en-US" b="1" dirty="0"/>
              <a:t> </a:t>
            </a:r>
            <a:r>
              <a:rPr lang="en-US" b="1" dirty="0" err="1"/>
              <a:t>desempeño</a:t>
            </a:r>
            <a:r>
              <a:rPr lang="en-US" dirty="0"/>
              <a:t>: </a:t>
            </a:r>
            <a:r>
              <a:rPr lang="en-US" dirty="0" err="1"/>
              <a:t>en</a:t>
            </a:r>
            <a:r>
              <a:rPr lang="en-US" dirty="0"/>
              <a:t> </a:t>
            </a:r>
            <a:r>
              <a:rPr lang="en-US" dirty="0" err="1"/>
              <a:t>bogotá</a:t>
            </a:r>
            <a:r>
              <a:rPr lang="en-US" dirty="0"/>
              <a:t> no se </a:t>
            </a:r>
            <a:r>
              <a:rPr lang="en-US" dirty="0" err="1"/>
              <a:t>han</a:t>
            </a:r>
            <a:r>
              <a:rPr lang="en-US" dirty="0"/>
              <a:t> </a:t>
            </a:r>
            <a:r>
              <a:rPr lang="en-US" dirty="0" err="1"/>
              <a:t>aplicado</a:t>
            </a:r>
            <a:r>
              <a:rPr lang="en-US" dirty="0"/>
              <a:t>, </a:t>
            </a:r>
            <a:r>
              <a:rPr lang="en-US" dirty="0" err="1"/>
              <a:t>como</a:t>
            </a:r>
            <a:r>
              <a:rPr lang="en-US" dirty="0"/>
              <a:t> </a:t>
            </a:r>
            <a:r>
              <a:rPr lang="en-US" dirty="0" err="1"/>
              <a:t>en</a:t>
            </a:r>
            <a:r>
              <a:rPr lang="en-US" dirty="0"/>
              <a:t> </a:t>
            </a:r>
            <a:r>
              <a:rPr lang="en-US" dirty="0" err="1"/>
              <a:t>otras</a:t>
            </a:r>
            <a:r>
              <a:rPr lang="en-US" dirty="0"/>
              <a:t> </a:t>
            </a:r>
            <a:r>
              <a:rPr lang="en-US" dirty="0" err="1"/>
              <a:t>áreas</a:t>
            </a:r>
            <a:r>
              <a:rPr lang="en-US" dirty="0"/>
              <a:t> </a:t>
            </a:r>
            <a:r>
              <a:rPr lang="en-US" dirty="0" err="1"/>
              <a:t>urbanas</a:t>
            </a:r>
            <a:r>
              <a:rPr lang="en-US" dirty="0"/>
              <a:t>. </a:t>
            </a:r>
            <a:r>
              <a:rPr lang="en-US" dirty="0" err="1"/>
              <a:t>Es</a:t>
            </a:r>
            <a:r>
              <a:rPr lang="en-US" dirty="0"/>
              <a:t> </a:t>
            </a:r>
            <a:r>
              <a:rPr lang="en-US" dirty="0" err="1"/>
              <a:t>imprescindible</a:t>
            </a:r>
            <a:r>
              <a:rPr lang="en-US" dirty="0"/>
              <a:t> </a:t>
            </a:r>
            <a:r>
              <a:rPr lang="en-US" dirty="0" err="1"/>
              <a:t>contar</a:t>
            </a:r>
            <a:r>
              <a:rPr lang="en-US" dirty="0"/>
              <a:t> con </a:t>
            </a:r>
            <a:r>
              <a:rPr lang="en-US" dirty="0" err="1"/>
              <a:t>mediciones</a:t>
            </a:r>
            <a:r>
              <a:rPr lang="en-US" dirty="0"/>
              <a:t> </a:t>
            </a:r>
            <a:r>
              <a:rPr lang="en-US" dirty="0" err="1"/>
              <a:t>objetivas</a:t>
            </a:r>
            <a:r>
              <a:rPr lang="en-US" dirty="0"/>
              <a:t> e </a:t>
            </a:r>
            <a:r>
              <a:rPr lang="en-US" dirty="0" err="1"/>
              <a:t>inlcuir</a:t>
            </a:r>
            <a:r>
              <a:rPr lang="en-US" dirty="0"/>
              <a:t> </a:t>
            </a:r>
            <a:r>
              <a:rPr lang="en-US" dirty="0" err="1"/>
              <a:t>este</a:t>
            </a:r>
            <a:r>
              <a:rPr lang="en-US" dirty="0"/>
              <a:t> factor </a:t>
            </a:r>
            <a:r>
              <a:rPr lang="en-US" dirty="0" err="1"/>
              <a:t>en</a:t>
            </a:r>
            <a:r>
              <a:rPr lang="en-US" dirty="0"/>
              <a:t> la formula de </a:t>
            </a:r>
            <a:r>
              <a:rPr lang="en-US" dirty="0" err="1"/>
              <a:t>retribuciòn</a:t>
            </a:r>
            <a:r>
              <a:rPr lang="en-US" dirty="0"/>
              <a:t>.</a:t>
            </a:r>
          </a:p>
          <a:p>
            <a:pPr marL="228600" indent="-228600">
              <a:buFont typeface="+mj-lt"/>
              <a:buAutoNum type="arabicPeriod"/>
            </a:pPr>
            <a:r>
              <a:rPr lang="en-US" b="1" dirty="0" err="1"/>
              <a:t>Déficit</a:t>
            </a:r>
            <a:r>
              <a:rPr lang="en-US" b="1" dirty="0"/>
              <a:t> y </a:t>
            </a:r>
            <a:r>
              <a:rPr lang="en-US" b="1" dirty="0" err="1"/>
              <a:t>subsidio</a:t>
            </a:r>
            <a:r>
              <a:rPr lang="en-US" dirty="0"/>
              <a:t>: </a:t>
            </a:r>
            <a:r>
              <a:rPr lang="en-US" dirty="0" err="1"/>
              <a:t>más</a:t>
            </a:r>
            <a:r>
              <a:rPr lang="en-US" dirty="0"/>
              <a:t> </a:t>
            </a:r>
            <a:r>
              <a:rPr lang="en-US" dirty="0" err="1"/>
              <a:t>importante</a:t>
            </a:r>
            <a:r>
              <a:rPr lang="en-US" dirty="0"/>
              <a:t> que </a:t>
            </a:r>
            <a:r>
              <a:rPr lang="en-US" dirty="0" err="1"/>
              <a:t>perseguir</a:t>
            </a:r>
            <a:r>
              <a:rPr lang="en-US" dirty="0"/>
              <a:t> </a:t>
            </a:r>
            <a:r>
              <a:rPr lang="en-US" dirty="0" err="1"/>
              <a:t>una</a:t>
            </a:r>
            <a:r>
              <a:rPr lang="en-US" dirty="0"/>
              <a:t> </a:t>
            </a:r>
            <a:r>
              <a:rPr lang="en-US" dirty="0" err="1"/>
              <a:t>cobertura</a:t>
            </a:r>
            <a:r>
              <a:rPr lang="en-US" dirty="0"/>
              <a:t> &gt;100%, </a:t>
            </a:r>
            <a:r>
              <a:rPr lang="en-US" dirty="0" err="1"/>
              <a:t>es</a:t>
            </a:r>
            <a:r>
              <a:rPr lang="en-US" dirty="0"/>
              <a:t> </a:t>
            </a:r>
            <a:r>
              <a:rPr lang="en-US" dirty="0" err="1"/>
              <a:t>necesario</a:t>
            </a:r>
            <a:r>
              <a:rPr lang="en-US" dirty="0"/>
              <a:t> que el Sistema no </a:t>
            </a:r>
            <a:r>
              <a:rPr lang="en-US" dirty="0" err="1"/>
              <a:t>amplie</a:t>
            </a:r>
            <a:r>
              <a:rPr lang="en-US" dirty="0"/>
              <a:t> </a:t>
            </a:r>
            <a:r>
              <a:rPr lang="en-US" dirty="0" err="1"/>
              <a:t>su</a:t>
            </a:r>
            <a:r>
              <a:rPr lang="en-US" dirty="0"/>
              <a:t> </a:t>
            </a:r>
            <a:r>
              <a:rPr lang="en-US" dirty="0" err="1"/>
              <a:t>horquilla</a:t>
            </a:r>
            <a:r>
              <a:rPr lang="en-US" dirty="0"/>
              <a:t> de deficit a lo </a:t>
            </a:r>
            <a:r>
              <a:rPr lang="en-US" dirty="0" err="1"/>
              <a:t>largodel</a:t>
            </a:r>
            <a:r>
              <a:rPr lang="en-US" dirty="0"/>
              <a:t> </a:t>
            </a:r>
            <a:r>
              <a:rPr lang="en-US" dirty="0" err="1"/>
              <a:t>tiempo</a:t>
            </a:r>
            <a:r>
              <a:rPr lang="en-US" dirty="0"/>
              <a:t>.</a:t>
            </a:r>
          </a:p>
          <a:p>
            <a:pPr marL="228600" indent="-228600">
              <a:buFont typeface="+mj-lt"/>
              <a:buAutoNum type="arabicPeriod"/>
            </a:pPr>
            <a:r>
              <a:rPr lang="en-US" b="1" noProof="0" dirty="0" err="1"/>
              <a:t>Tarifa</a:t>
            </a:r>
            <a:r>
              <a:rPr lang="en-US" b="1" noProof="0" dirty="0"/>
              <a:t> al Usuario</a:t>
            </a:r>
            <a:r>
              <a:rPr lang="en-US" noProof="0" dirty="0"/>
              <a:t>: </a:t>
            </a:r>
            <a:r>
              <a:rPr lang="en-US" noProof="0" dirty="0" err="1"/>
              <a:t>tanto</a:t>
            </a:r>
            <a:r>
              <a:rPr lang="en-US" noProof="0" dirty="0"/>
              <a:t> </a:t>
            </a:r>
            <a:r>
              <a:rPr lang="en-US" noProof="0" dirty="0" err="1"/>
              <a:t>si</a:t>
            </a:r>
            <a:r>
              <a:rPr lang="en-US" noProof="0" dirty="0"/>
              <a:t> se </a:t>
            </a:r>
            <a:r>
              <a:rPr lang="en-US" noProof="0" dirty="0" err="1"/>
              <a:t>utiliza</a:t>
            </a:r>
            <a:r>
              <a:rPr lang="en-US" noProof="0" dirty="0"/>
              <a:t> el Sistema </a:t>
            </a:r>
            <a:r>
              <a:rPr lang="en-US" noProof="0" dirty="0" err="1"/>
              <a:t>chileno</a:t>
            </a:r>
            <a:r>
              <a:rPr lang="en-US" noProof="0" dirty="0"/>
              <a:t> (</a:t>
            </a:r>
            <a:r>
              <a:rPr lang="en-US" noProof="0" dirty="0" err="1"/>
              <a:t>consejo</a:t>
            </a:r>
            <a:r>
              <a:rPr lang="en-US" noProof="0" dirty="0"/>
              <a:t> de </a:t>
            </a:r>
            <a:r>
              <a:rPr lang="en-US" noProof="0" dirty="0" err="1"/>
              <a:t>expertos</a:t>
            </a:r>
            <a:r>
              <a:rPr lang="en-US" noProof="0" dirty="0"/>
              <a:t>) </a:t>
            </a:r>
            <a:r>
              <a:rPr lang="en-US" noProof="0" dirty="0" err="1"/>
              <a:t>como</a:t>
            </a:r>
            <a:r>
              <a:rPr lang="en-US" noProof="0" dirty="0"/>
              <a:t> el de </a:t>
            </a:r>
            <a:r>
              <a:rPr lang="en-US" noProof="0" dirty="0" err="1"/>
              <a:t>Metropolitano</a:t>
            </a:r>
            <a:r>
              <a:rPr lang="en-US" noProof="0" dirty="0"/>
              <a:t> de Lima (</a:t>
            </a:r>
            <a:r>
              <a:rPr lang="en-US" noProof="0" dirty="0" err="1"/>
              <a:t>equilibrio</a:t>
            </a:r>
            <a:r>
              <a:rPr lang="en-US" noProof="0" dirty="0"/>
              <a:t> </a:t>
            </a:r>
            <a:r>
              <a:rPr lang="en-US" noProof="0" dirty="0" err="1"/>
              <a:t>automático</a:t>
            </a:r>
            <a:r>
              <a:rPr lang="en-US" noProof="0" dirty="0"/>
              <a:t>) </a:t>
            </a:r>
            <a:r>
              <a:rPr lang="en-US" noProof="0" dirty="0" err="1"/>
              <a:t>como</a:t>
            </a:r>
            <a:r>
              <a:rPr lang="en-US" noProof="0" dirty="0"/>
              <a:t> a </a:t>
            </a:r>
            <a:r>
              <a:rPr lang="en-US" noProof="0" dirty="0" err="1"/>
              <a:t>través</a:t>
            </a:r>
            <a:r>
              <a:rPr lang="en-US" noProof="0" dirty="0"/>
              <a:t> de </a:t>
            </a:r>
            <a:r>
              <a:rPr lang="en-US" noProof="0" dirty="0" err="1"/>
              <a:t>una</a:t>
            </a:r>
            <a:r>
              <a:rPr lang="en-US" noProof="0" dirty="0"/>
              <a:t> </a:t>
            </a:r>
            <a:r>
              <a:rPr lang="en-US" noProof="0" dirty="0" err="1"/>
              <a:t>regulación</a:t>
            </a:r>
            <a:r>
              <a:rPr lang="en-US" noProof="0" dirty="0"/>
              <a:t> </a:t>
            </a:r>
            <a:r>
              <a:rPr lang="en-US" noProof="0" dirty="0" err="1"/>
              <a:t>nacional</a:t>
            </a:r>
            <a:r>
              <a:rPr lang="en-US" noProof="0" dirty="0"/>
              <a:t> (Colombia), la </a:t>
            </a:r>
            <a:r>
              <a:rPr lang="en-US" noProof="0" dirty="0" err="1"/>
              <a:t>tarifa</a:t>
            </a:r>
            <a:r>
              <a:rPr lang="en-US" noProof="0" dirty="0"/>
              <a:t> al Usuario </a:t>
            </a:r>
            <a:r>
              <a:rPr lang="en-US" noProof="0" dirty="0" err="1"/>
              <a:t>debe</a:t>
            </a:r>
            <a:r>
              <a:rPr lang="en-US" noProof="0" dirty="0"/>
              <a:t> </a:t>
            </a:r>
            <a:r>
              <a:rPr lang="en-US" noProof="0" dirty="0" err="1"/>
              <a:t>ajustarse</a:t>
            </a:r>
            <a:r>
              <a:rPr lang="en-US" noProof="0" dirty="0"/>
              <a:t> al </a:t>
            </a:r>
            <a:r>
              <a:rPr lang="en-US" noProof="0" dirty="0" err="1"/>
              <a:t>crecimiento</a:t>
            </a:r>
            <a:r>
              <a:rPr lang="en-US" noProof="0" dirty="0"/>
              <a:t> de </a:t>
            </a:r>
            <a:r>
              <a:rPr lang="en-US" noProof="0" dirty="0" err="1"/>
              <a:t>los</a:t>
            </a:r>
            <a:r>
              <a:rPr lang="en-US" noProof="0" dirty="0"/>
              <a:t> </a:t>
            </a:r>
            <a:r>
              <a:rPr lang="en-US" noProof="0" dirty="0" err="1"/>
              <a:t>costos</a:t>
            </a:r>
            <a:r>
              <a:rPr lang="en-US" noProof="0" dirty="0"/>
              <a:t> para </a:t>
            </a:r>
            <a:r>
              <a:rPr lang="en-US" noProof="0" dirty="0" err="1"/>
              <a:t>garantizar</a:t>
            </a:r>
            <a:r>
              <a:rPr lang="en-US" noProof="0" dirty="0"/>
              <a:t> la </a:t>
            </a:r>
            <a:r>
              <a:rPr lang="en-US" noProof="0" dirty="0" err="1"/>
              <a:t>sosteibilidad</a:t>
            </a:r>
            <a:r>
              <a:rPr lang="en-US" noProof="0" dirty="0"/>
              <a:t> del Sistema.</a:t>
            </a:r>
          </a:p>
          <a:p>
            <a:pPr marL="228600" indent="-228600">
              <a:buFont typeface="+mj-lt"/>
              <a:buAutoNum type="arabicPeriod"/>
            </a:pPr>
            <a:r>
              <a:rPr lang="en-US" b="1" dirty="0" err="1"/>
              <a:t>Flexibilidad</a:t>
            </a:r>
            <a:r>
              <a:rPr lang="en-US" dirty="0"/>
              <a:t>: </a:t>
            </a:r>
            <a:r>
              <a:rPr lang="en-US" dirty="0" err="1"/>
              <a:t>los</a:t>
            </a:r>
            <a:r>
              <a:rPr lang="en-US" dirty="0"/>
              <a:t> </a:t>
            </a:r>
            <a:r>
              <a:rPr lang="en-US" dirty="0" err="1"/>
              <a:t>nuevos</a:t>
            </a:r>
            <a:r>
              <a:rPr lang="en-US" dirty="0"/>
              <a:t> </a:t>
            </a:r>
            <a:r>
              <a:rPr lang="en-US" dirty="0" err="1"/>
              <a:t>contratos</a:t>
            </a:r>
            <a:r>
              <a:rPr lang="en-US" dirty="0"/>
              <a:t> </a:t>
            </a:r>
            <a:r>
              <a:rPr lang="en-US" dirty="0" err="1"/>
              <a:t>deben</a:t>
            </a:r>
            <a:r>
              <a:rPr lang="en-US" dirty="0"/>
              <a:t> </a:t>
            </a:r>
            <a:r>
              <a:rPr lang="en-US" dirty="0" err="1"/>
              <a:t>incorporar</a:t>
            </a:r>
            <a:r>
              <a:rPr lang="en-US" dirty="0"/>
              <a:t> </a:t>
            </a:r>
            <a:r>
              <a:rPr lang="en-US" dirty="0" err="1"/>
              <a:t>una</a:t>
            </a:r>
            <a:r>
              <a:rPr lang="en-US" dirty="0"/>
              <a:t> mayor </a:t>
            </a:r>
            <a:r>
              <a:rPr lang="en-US" dirty="0" err="1"/>
              <a:t>flexibilidad</a:t>
            </a:r>
            <a:r>
              <a:rPr lang="en-US" dirty="0"/>
              <a:t> </a:t>
            </a:r>
            <a:r>
              <a:rPr lang="en-US" dirty="0" err="1"/>
              <a:t>en</a:t>
            </a:r>
            <a:r>
              <a:rPr lang="en-US" dirty="0"/>
              <a:t>: i) </a:t>
            </a:r>
            <a:r>
              <a:rPr lang="en-US" dirty="0" err="1"/>
              <a:t>los</a:t>
            </a:r>
            <a:r>
              <a:rPr lang="en-US" dirty="0"/>
              <a:t> </a:t>
            </a:r>
            <a:r>
              <a:rPr lang="en-US" dirty="0" err="1"/>
              <a:t>cambios</a:t>
            </a:r>
            <a:r>
              <a:rPr lang="en-US" dirty="0"/>
              <a:t> </a:t>
            </a:r>
            <a:r>
              <a:rPr lang="en-US" dirty="0" err="1"/>
              <a:t>en</a:t>
            </a:r>
            <a:r>
              <a:rPr lang="en-US" dirty="0"/>
              <a:t> </a:t>
            </a:r>
            <a:r>
              <a:rPr lang="en-US" dirty="0" err="1"/>
              <a:t>los</a:t>
            </a:r>
            <a:r>
              <a:rPr lang="en-US" dirty="0"/>
              <a:t> km de </a:t>
            </a:r>
            <a:r>
              <a:rPr lang="en-US" dirty="0" err="1"/>
              <a:t>servicio</a:t>
            </a:r>
            <a:r>
              <a:rPr lang="en-US" dirty="0"/>
              <a:t> </a:t>
            </a:r>
            <a:r>
              <a:rPr lang="en-US" dirty="0" err="1"/>
              <a:t>previstos</a:t>
            </a:r>
            <a:r>
              <a:rPr lang="en-US" dirty="0"/>
              <a:t>, ii) </a:t>
            </a:r>
            <a:r>
              <a:rPr lang="en-US" dirty="0" err="1"/>
              <a:t>los</a:t>
            </a:r>
            <a:r>
              <a:rPr lang="en-US" dirty="0"/>
              <a:t> </a:t>
            </a:r>
            <a:r>
              <a:rPr lang="en-US" dirty="0" err="1"/>
              <a:t>cambios</a:t>
            </a:r>
            <a:r>
              <a:rPr lang="en-US" dirty="0"/>
              <a:t> </a:t>
            </a:r>
            <a:r>
              <a:rPr lang="en-US" dirty="0" err="1"/>
              <a:t>en</a:t>
            </a:r>
            <a:r>
              <a:rPr lang="en-US" dirty="0"/>
              <a:t> la </a:t>
            </a:r>
            <a:r>
              <a:rPr lang="en-US" dirty="0" err="1"/>
              <a:t>adquisiciòn</a:t>
            </a:r>
            <a:r>
              <a:rPr lang="en-US" dirty="0"/>
              <a:t> de </a:t>
            </a:r>
            <a:r>
              <a:rPr lang="en-US" dirty="0" err="1"/>
              <a:t>flota</a:t>
            </a:r>
            <a:r>
              <a:rPr lang="en-US" dirty="0"/>
              <a:t>, iii) </a:t>
            </a:r>
            <a:r>
              <a:rPr lang="en-US" dirty="0" err="1"/>
              <a:t>los</a:t>
            </a:r>
            <a:r>
              <a:rPr lang="en-US" dirty="0"/>
              <a:t> </a:t>
            </a:r>
            <a:r>
              <a:rPr lang="en-US" dirty="0" err="1"/>
              <a:t>cambios</a:t>
            </a:r>
            <a:r>
              <a:rPr lang="en-US" dirty="0"/>
              <a:t> </a:t>
            </a:r>
            <a:r>
              <a:rPr lang="en-US" dirty="0" err="1"/>
              <a:t>en</a:t>
            </a:r>
            <a:r>
              <a:rPr lang="en-US" dirty="0"/>
              <a:t> la </a:t>
            </a:r>
            <a:r>
              <a:rPr lang="en-US" dirty="0" err="1"/>
              <a:t>asignaciòn</a:t>
            </a:r>
            <a:r>
              <a:rPr lang="en-US" dirty="0"/>
              <a:t> de </a:t>
            </a:r>
            <a:r>
              <a:rPr lang="en-US" dirty="0" err="1"/>
              <a:t>rutas</a:t>
            </a:r>
            <a:r>
              <a:rPr lang="en-US" dirty="0"/>
              <a:t> al </a:t>
            </a:r>
            <a:r>
              <a:rPr lang="en-US" dirty="0" err="1"/>
              <a:t>servicio</a:t>
            </a:r>
            <a:r>
              <a:rPr lang="en-US" dirty="0"/>
              <a:t>.</a:t>
            </a:r>
          </a:p>
          <a:p>
            <a:pPr marL="228600" indent="-228600">
              <a:buFont typeface="+mj-lt"/>
              <a:buAutoNum type="arabicPeriod"/>
            </a:pPr>
            <a:r>
              <a:rPr lang="en-US" b="1" noProof="0" dirty="0" err="1"/>
              <a:t>Actualización</a:t>
            </a:r>
            <a:r>
              <a:rPr lang="en-US" b="1" noProof="0" dirty="0"/>
              <a:t> de la formula de </a:t>
            </a:r>
            <a:r>
              <a:rPr lang="en-US" b="1" noProof="0" dirty="0" err="1"/>
              <a:t>retribución</a:t>
            </a:r>
            <a:r>
              <a:rPr lang="en-US" noProof="0" dirty="0"/>
              <a:t>: i) revision y </a:t>
            </a:r>
            <a:r>
              <a:rPr lang="en-US" noProof="0" dirty="0" err="1"/>
              <a:t>simplificación</a:t>
            </a:r>
            <a:r>
              <a:rPr lang="en-US" noProof="0" dirty="0"/>
              <a:t> de </a:t>
            </a:r>
            <a:r>
              <a:rPr lang="en-US" noProof="0" dirty="0" err="1"/>
              <a:t>los</a:t>
            </a:r>
            <a:r>
              <a:rPr lang="en-US" noProof="0" dirty="0"/>
              <a:t> </a:t>
            </a:r>
            <a:r>
              <a:rPr lang="en-US" noProof="0" dirty="0" err="1"/>
              <a:t>indexadores</a:t>
            </a:r>
            <a:r>
              <a:rPr lang="en-US" noProof="0" dirty="0"/>
              <a:t> </a:t>
            </a:r>
            <a:r>
              <a:rPr lang="en-US" noProof="0" dirty="0" err="1"/>
              <a:t>automáticos</a:t>
            </a:r>
            <a:r>
              <a:rPr lang="en-US" noProof="0" dirty="0"/>
              <a:t> (IPC, </a:t>
            </a:r>
            <a:r>
              <a:rPr lang="en-US" noProof="0" dirty="0" err="1"/>
              <a:t>Costo</a:t>
            </a:r>
            <a:r>
              <a:rPr lang="en-US" noProof="0" dirty="0"/>
              <a:t> combustible, </a:t>
            </a:r>
            <a:r>
              <a:rPr lang="en-US" noProof="0" dirty="0" err="1"/>
              <a:t>indice</a:t>
            </a:r>
            <a:r>
              <a:rPr lang="en-US" noProof="0" dirty="0"/>
              <a:t> </a:t>
            </a:r>
            <a:r>
              <a:rPr lang="en-US" noProof="0" dirty="0" err="1"/>
              <a:t>costo</a:t>
            </a:r>
            <a:r>
              <a:rPr lang="en-US" noProof="0" dirty="0"/>
              <a:t> </a:t>
            </a:r>
            <a:r>
              <a:rPr lang="en-US" noProof="0" dirty="0" err="1"/>
              <a:t>laboral</a:t>
            </a:r>
            <a:r>
              <a:rPr lang="en-US" noProof="0" dirty="0"/>
              <a:t>,…), ii) revision </a:t>
            </a:r>
            <a:r>
              <a:rPr lang="en-US" noProof="0" dirty="0" err="1"/>
              <a:t>periódica</a:t>
            </a:r>
            <a:r>
              <a:rPr lang="en-US" noProof="0" dirty="0"/>
              <a:t> de la </a:t>
            </a:r>
            <a:r>
              <a:rPr lang="en-US" noProof="0" dirty="0" err="1"/>
              <a:t>estructura</a:t>
            </a:r>
            <a:r>
              <a:rPr lang="en-US" noProof="0" dirty="0"/>
              <a:t> de </a:t>
            </a:r>
            <a:r>
              <a:rPr lang="en-US" noProof="0" dirty="0" err="1"/>
              <a:t>costos</a:t>
            </a:r>
            <a:r>
              <a:rPr lang="en-US" noProof="0" dirty="0"/>
              <a:t> </a:t>
            </a:r>
            <a:r>
              <a:rPr lang="en-US" noProof="0" dirty="0" err="1"/>
              <a:t>en</a:t>
            </a:r>
            <a:r>
              <a:rPr lang="en-US" noProof="0" dirty="0"/>
              <a:t> base a </a:t>
            </a:r>
            <a:r>
              <a:rPr lang="en-US" noProof="0" dirty="0" err="1"/>
              <a:t>auditorìas</a:t>
            </a:r>
            <a:r>
              <a:rPr lang="en-US" noProof="0" dirty="0"/>
              <a:t> de </a:t>
            </a:r>
            <a:r>
              <a:rPr lang="en-US" noProof="0" dirty="0" err="1"/>
              <a:t>costo</a:t>
            </a:r>
            <a:r>
              <a:rPr lang="en-US" noProof="0" dirty="0"/>
              <a:t> (</a:t>
            </a:r>
            <a:r>
              <a:rPr lang="en-US" noProof="0" dirty="0" err="1"/>
              <a:t>cada</a:t>
            </a:r>
            <a:r>
              <a:rPr lang="en-US" noProof="0" dirty="0"/>
              <a:t> 4-5 </a:t>
            </a:r>
            <a:r>
              <a:rPr lang="en-US" noProof="0" dirty="0" err="1"/>
              <a:t>años</a:t>
            </a:r>
            <a:r>
              <a:rPr lang="en-US" noProof="0" dirty="0"/>
              <a:t>)</a:t>
            </a:r>
          </a:p>
          <a:p>
            <a:pPr marL="228600" indent="-228600">
              <a:buFont typeface="+mj-lt"/>
              <a:buAutoNum type="arabicPeriod"/>
            </a:pPr>
            <a:r>
              <a:rPr lang="en-US" b="1" dirty="0" err="1"/>
              <a:t>Modelos</a:t>
            </a:r>
            <a:r>
              <a:rPr lang="en-US" b="1" dirty="0"/>
              <a:t> de </a:t>
            </a:r>
            <a:r>
              <a:rPr lang="en-US" b="1" dirty="0" err="1"/>
              <a:t>negocio</a:t>
            </a:r>
            <a:r>
              <a:rPr lang="en-US" dirty="0"/>
              <a:t>: Alto </a:t>
            </a:r>
            <a:r>
              <a:rPr lang="en-US" dirty="0" err="1"/>
              <a:t>riesgo</a:t>
            </a:r>
            <a:r>
              <a:rPr lang="en-US" dirty="0"/>
              <a:t> </a:t>
            </a:r>
            <a:r>
              <a:rPr lang="en-US" dirty="0" err="1"/>
              <a:t>si</a:t>
            </a:r>
            <a:r>
              <a:rPr lang="en-US" dirty="0"/>
              <a:t> se </a:t>
            </a:r>
            <a:r>
              <a:rPr lang="en-US" dirty="0" err="1"/>
              <a:t>adoptan</a:t>
            </a:r>
            <a:r>
              <a:rPr lang="en-US" dirty="0"/>
              <a:t> </a:t>
            </a:r>
            <a:r>
              <a:rPr lang="en-US" dirty="0" err="1"/>
              <a:t>modelos</a:t>
            </a:r>
            <a:r>
              <a:rPr lang="en-US" dirty="0"/>
              <a:t> de division de </a:t>
            </a:r>
            <a:r>
              <a:rPr lang="en-US" dirty="0" err="1"/>
              <a:t>los</a:t>
            </a:r>
            <a:r>
              <a:rPr lang="en-US" dirty="0"/>
              <a:t> </a:t>
            </a:r>
            <a:r>
              <a:rPr lang="en-US" dirty="0" err="1"/>
              <a:t>negocios</a:t>
            </a:r>
            <a:r>
              <a:rPr lang="en-US" dirty="0"/>
              <a:t> (</a:t>
            </a:r>
            <a:r>
              <a:rPr lang="en-US" dirty="0" err="1"/>
              <a:t>operaciòn</a:t>
            </a:r>
            <a:r>
              <a:rPr lang="en-US" dirty="0"/>
              <a:t>, </a:t>
            </a:r>
            <a:r>
              <a:rPr lang="en-US" dirty="0" err="1"/>
              <a:t>flota</a:t>
            </a:r>
            <a:r>
              <a:rPr lang="en-US" dirty="0"/>
              <a:t>, patios) </a:t>
            </a:r>
            <a:r>
              <a:rPr lang="en-US" dirty="0" err="1"/>
              <a:t>si</a:t>
            </a:r>
            <a:r>
              <a:rPr lang="en-US" dirty="0"/>
              <a:t> no se </a:t>
            </a:r>
            <a:r>
              <a:rPr lang="en-US" dirty="0" err="1"/>
              <a:t>establecen</a:t>
            </a:r>
            <a:r>
              <a:rPr lang="en-US" dirty="0"/>
              <a:t> </a:t>
            </a:r>
            <a:r>
              <a:rPr lang="en-US" dirty="0" err="1"/>
              <a:t>muy</a:t>
            </a:r>
            <a:r>
              <a:rPr lang="en-US" dirty="0"/>
              <a:t> </a:t>
            </a:r>
            <a:r>
              <a:rPr lang="en-US" dirty="0" err="1"/>
              <a:t>claramente</a:t>
            </a:r>
            <a:r>
              <a:rPr lang="en-US" dirty="0"/>
              <a:t> las </a:t>
            </a:r>
            <a:r>
              <a:rPr lang="en-US" dirty="0" err="1"/>
              <a:t>respinsabilidades</a:t>
            </a:r>
            <a:r>
              <a:rPr lang="en-US" dirty="0"/>
              <a:t> de </a:t>
            </a:r>
            <a:r>
              <a:rPr lang="en-US" dirty="0" err="1"/>
              <a:t>cada</a:t>
            </a:r>
            <a:r>
              <a:rPr lang="en-US" dirty="0"/>
              <a:t> </a:t>
            </a:r>
            <a:r>
              <a:rPr lang="en-US" dirty="0" err="1"/>
              <a:t>parte</a:t>
            </a:r>
            <a:r>
              <a:rPr lang="en-US" dirty="0"/>
              <a:t> y se </a:t>
            </a:r>
            <a:r>
              <a:rPr lang="en-US" dirty="0" err="1"/>
              <a:t>gestionan</a:t>
            </a:r>
            <a:r>
              <a:rPr lang="en-US" dirty="0"/>
              <a:t> de </a:t>
            </a:r>
            <a:r>
              <a:rPr lang="en-US" dirty="0" err="1"/>
              <a:t>manera</a:t>
            </a:r>
            <a:r>
              <a:rPr lang="en-US" dirty="0"/>
              <a:t> </a:t>
            </a:r>
            <a:r>
              <a:rPr lang="en-US" dirty="0" err="1"/>
              <a:t>adecuada</a:t>
            </a:r>
            <a:r>
              <a:rPr lang="en-US" dirty="0"/>
              <a:t> las </a:t>
            </a:r>
            <a:r>
              <a:rPr lang="en-US" dirty="0" err="1"/>
              <a:t>interfases</a:t>
            </a:r>
            <a:r>
              <a:rPr lang="en-US" dirty="0"/>
              <a:t> entre </a:t>
            </a:r>
            <a:r>
              <a:rPr lang="en-US" dirty="0" err="1"/>
              <a:t>los</a:t>
            </a:r>
            <a:r>
              <a:rPr lang="en-US" dirty="0"/>
              <a:t> </a:t>
            </a:r>
            <a:r>
              <a:rPr lang="en-US" dirty="0" err="1"/>
              <a:t>mismos</a:t>
            </a:r>
            <a:r>
              <a:rPr lang="en-US" dirty="0"/>
              <a:t>.</a:t>
            </a:r>
            <a:endParaRPr lang="en-US" noProof="0" dirty="0"/>
          </a:p>
        </p:txBody>
      </p:sp>
    </p:spTree>
    <p:extLst>
      <p:ext uri="{BB962C8B-B14F-4D97-AF65-F5344CB8AC3E}">
        <p14:creationId xmlns:p14="http://schemas.microsoft.com/office/powerpoint/2010/main" val="2541457965"/>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82340" y="3578861"/>
            <a:ext cx="4863388" cy="2616101"/>
          </a:xfrm>
          <a:prstGeom prst="rect">
            <a:avLst/>
          </a:prstGeom>
        </p:spPr>
        <p:txBody>
          <a:bodyPr wrap="square">
            <a:spAutoFit/>
          </a:bodyPr>
          <a:lstStyle/>
          <a:p>
            <a:r>
              <a:rPr lang="en-GB" sz="1050" dirty="0">
                <a:latin typeface="Verdana" panose="020B0604030504040204" pitchFamily="34" charset="0"/>
                <a:ea typeface="Calibri" panose="020F0502020204030204" pitchFamily="34" charset="0"/>
                <a:cs typeface="Times New Roman" panose="02020603050405020304" pitchFamily="18" charset="0"/>
              </a:rPr>
              <a:t>Pedro Puig-Pey</a:t>
            </a:r>
          </a:p>
          <a:p>
            <a:r>
              <a:rPr lang="en-GB" sz="1050" dirty="0">
                <a:latin typeface="Verdana" panose="020B0604030504040204" pitchFamily="34" charset="0"/>
                <a:ea typeface="Calibri" panose="020F0502020204030204" pitchFamily="34" charset="0"/>
                <a:cs typeface="Times New Roman" panose="02020603050405020304" pitchFamily="18" charset="0"/>
                <a:hlinkClick r:id="rId2"/>
              </a:rPr>
              <a:t>ppuigpeyc@deloitte.com</a:t>
            </a:r>
            <a:endParaRPr lang="en-GB" sz="1050" dirty="0">
              <a:latin typeface="Verdana" panose="020B0604030504040204" pitchFamily="34" charset="0"/>
              <a:ea typeface="Calibri" panose="020F0502020204030204" pitchFamily="34" charset="0"/>
              <a:cs typeface="Times New Roman" panose="02020603050405020304" pitchFamily="18" charset="0"/>
            </a:endParaRPr>
          </a:p>
          <a:p>
            <a:endParaRPr lang="es-ES" sz="800" dirty="0">
              <a:latin typeface="Verdana" panose="020B0604030504040204" pitchFamily="34" charset="0"/>
              <a:ea typeface="Calibri" panose="020F0502020204030204" pitchFamily="34" charset="0"/>
              <a:cs typeface="Times New Roman" panose="02020603050405020304" pitchFamily="18" charset="0"/>
            </a:endParaRPr>
          </a:p>
          <a:p>
            <a:endParaRPr lang="es-ES" sz="800" dirty="0">
              <a:latin typeface="Verdana" panose="020B0604030504040204" pitchFamily="34" charset="0"/>
              <a:ea typeface="Calibri" panose="020F0502020204030204" pitchFamily="34" charset="0"/>
              <a:cs typeface="Times New Roman" panose="02020603050405020304" pitchFamily="18" charset="0"/>
            </a:endParaRPr>
          </a:p>
          <a:p>
            <a:r>
              <a:rPr lang="es-ES" sz="800" dirty="0">
                <a:latin typeface="Verdana" panose="020B0604030504040204" pitchFamily="34" charset="0"/>
                <a:ea typeface="Calibri" panose="020F0502020204030204" pitchFamily="34" charset="0"/>
                <a:cs typeface="Times New Roman" panose="02020603050405020304" pitchFamily="18" charset="0"/>
              </a:rPr>
              <a:t>Deloitte se refiere a Deloitte </a:t>
            </a:r>
            <a:r>
              <a:rPr lang="es-ES" sz="800" dirty="0" err="1">
                <a:latin typeface="Verdana" panose="020B0604030504040204" pitchFamily="34" charset="0"/>
                <a:ea typeface="Calibri" panose="020F0502020204030204" pitchFamily="34" charset="0"/>
                <a:cs typeface="Times New Roman" panose="02020603050405020304" pitchFamily="18" charset="0"/>
              </a:rPr>
              <a:t>Touche</a:t>
            </a:r>
            <a:r>
              <a:rPr lang="es-ES" sz="800" dirty="0">
                <a:latin typeface="Verdana" panose="020B0604030504040204" pitchFamily="34" charset="0"/>
                <a:ea typeface="Calibri" panose="020F0502020204030204" pitchFamily="34" charset="0"/>
                <a:cs typeface="Times New Roman" panose="02020603050405020304" pitchFamily="18" charset="0"/>
              </a:rPr>
              <a:t> </a:t>
            </a:r>
            <a:r>
              <a:rPr lang="es-ES" sz="800" dirty="0" err="1">
                <a:latin typeface="Verdana" panose="020B0604030504040204" pitchFamily="34" charset="0"/>
                <a:ea typeface="Calibri" panose="020F0502020204030204" pitchFamily="34" charset="0"/>
                <a:cs typeface="Times New Roman" panose="02020603050405020304" pitchFamily="18" charset="0"/>
              </a:rPr>
              <a:t>Tohmatsu</a:t>
            </a:r>
            <a:r>
              <a:rPr lang="es-ES" sz="800" dirty="0">
                <a:latin typeface="Verdana" panose="020B0604030504040204" pitchFamily="34" charset="0"/>
                <a:ea typeface="Calibri" panose="020F0502020204030204" pitchFamily="34" charset="0"/>
                <a:cs typeface="Times New Roman" panose="02020603050405020304" pitchFamily="18" charset="0"/>
              </a:rPr>
              <a:t> </a:t>
            </a:r>
            <a:r>
              <a:rPr lang="es-ES" sz="800" dirty="0" err="1">
                <a:latin typeface="Verdana" panose="020B0604030504040204" pitchFamily="34" charset="0"/>
                <a:ea typeface="Calibri" panose="020F0502020204030204" pitchFamily="34" charset="0"/>
                <a:cs typeface="Times New Roman" panose="02020603050405020304" pitchFamily="18" charset="0"/>
              </a:rPr>
              <a:t>Limited</a:t>
            </a:r>
            <a:r>
              <a:rPr lang="es-ES" sz="800" dirty="0">
                <a:latin typeface="Verdana" panose="020B0604030504040204" pitchFamily="34" charset="0"/>
                <a:ea typeface="Calibri" panose="020F0502020204030204" pitchFamily="34" charset="0"/>
                <a:cs typeface="Times New Roman" panose="02020603050405020304" pitchFamily="18" charset="0"/>
              </a:rPr>
              <a:t>, (</a:t>
            </a:r>
            <a:r>
              <a:rPr lang="es-ES" sz="800" dirty="0" err="1">
                <a:latin typeface="Verdana" panose="020B0604030504040204" pitchFamily="34" charset="0"/>
                <a:ea typeface="Calibri" panose="020F0502020204030204" pitchFamily="34" charset="0"/>
                <a:cs typeface="Times New Roman" panose="02020603050405020304" pitchFamily="18" charset="0"/>
              </a:rPr>
              <a:t>private</a:t>
            </a:r>
            <a:r>
              <a:rPr lang="es-ES" sz="800" dirty="0">
                <a:latin typeface="Verdana" panose="020B0604030504040204" pitchFamily="34" charset="0"/>
                <a:ea typeface="Calibri" panose="020F0502020204030204" pitchFamily="34" charset="0"/>
                <a:cs typeface="Times New Roman" panose="02020603050405020304" pitchFamily="18" charset="0"/>
              </a:rPr>
              <a:t> </a:t>
            </a:r>
            <a:r>
              <a:rPr lang="es-ES" sz="800" dirty="0" err="1">
                <a:latin typeface="Verdana" panose="020B0604030504040204" pitchFamily="34" charset="0"/>
                <a:ea typeface="Calibri" panose="020F0502020204030204" pitchFamily="34" charset="0"/>
                <a:cs typeface="Times New Roman" panose="02020603050405020304" pitchFamily="18" charset="0"/>
              </a:rPr>
              <a:t>company</a:t>
            </a:r>
            <a:r>
              <a:rPr lang="es-ES" sz="800" dirty="0">
                <a:latin typeface="Verdana" panose="020B0604030504040204" pitchFamily="34" charset="0"/>
                <a:ea typeface="Calibri" panose="020F0502020204030204" pitchFamily="34" charset="0"/>
                <a:cs typeface="Times New Roman" panose="02020603050405020304" pitchFamily="18" charset="0"/>
              </a:rPr>
              <a:t> </a:t>
            </a:r>
            <a:r>
              <a:rPr lang="es-ES" sz="800" dirty="0" err="1">
                <a:latin typeface="Verdana" panose="020B0604030504040204" pitchFamily="34" charset="0"/>
                <a:ea typeface="Calibri" panose="020F0502020204030204" pitchFamily="34" charset="0"/>
                <a:cs typeface="Times New Roman" panose="02020603050405020304" pitchFamily="18" charset="0"/>
              </a:rPr>
              <a:t>limited</a:t>
            </a:r>
            <a:r>
              <a:rPr lang="es-ES" sz="800" dirty="0">
                <a:latin typeface="Verdana" panose="020B0604030504040204" pitchFamily="34" charset="0"/>
                <a:ea typeface="Calibri" panose="020F0502020204030204" pitchFamily="34" charset="0"/>
                <a:cs typeface="Times New Roman" panose="02020603050405020304" pitchFamily="18" charset="0"/>
              </a:rPr>
              <a:t> </a:t>
            </a:r>
            <a:r>
              <a:rPr lang="es-ES" sz="800" dirty="0" err="1">
                <a:latin typeface="Verdana" panose="020B0604030504040204" pitchFamily="34" charset="0"/>
                <a:ea typeface="Calibri" panose="020F0502020204030204" pitchFamily="34" charset="0"/>
                <a:cs typeface="Times New Roman" panose="02020603050405020304" pitchFamily="18" charset="0"/>
              </a:rPr>
              <a:t>by</a:t>
            </a:r>
            <a:r>
              <a:rPr lang="es-ES" sz="800" dirty="0">
                <a:latin typeface="Verdana" panose="020B0604030504040204" pitchFamily="34" charset="0"/>
                <a:ea typeface="Calibri" panose="020F0502020204030204" pitchFamily="34" charset="0"/>
                <a:cs typeface="Times New Roman" panose="02020603050405020304" pitchFamily="18" charset="0"/>
              </a:rPr>
              <a:t> </a:t>
            </a:r>
            <a:r>
              <a:rPr lang="es-ES" sz="800" dirty="0" err="1">
                <a:latin typeface="Verdana" panose="020B0604030504040204" pitchFamily="34" charset="0"/>
                <a:ea typeface="Calibri" panose="020F0502020204030204" pitchFamily="34" charset="0"/>
                <a:cs typeface="Times New Roman" panose="02020603050405020304" pitchFamily="18" charset="0"/>
              </a:rPr>
              <a:t>guarantee</a:t>
            </a:r>
            <a:r>
              <a:rPr lang="es-ES" sz="800" dirty="0">
                <a:latin typeface="Verdana" panose="020B0604030504040204" pitchFamily="34" charset="0"/>
                <a:ea typeface="Calibri" panose="020F0502020204030204" pitchFamily="34" charset="0"/>
                <a:cs typeface="Times New Roman" panose="02020603050405020304" pitchFamily="18" charset="0"/>
              </a:rPr>
              <a:t>, de acuerdo con la legislación del Reino Unido) y a su red de firmas miembro, cada una de las cuales es una entidad independiente. En www.deloitte.com/about se ofrece una descripción detallada de la estructura legal de </a:t>
            </a:r>
            <a:r>
              <a:rPr lang="es-ES" sz="800" dirty="0" err="1">
                <a:latin typeface="Verdana" panose="020B0604030504040204" pitchFamily="34" charset="0"/>
                <a:ea typeface="Calibri" panose="020F0502020204030204" pitchFamily="34" charset="0"/>
                <a:cs typeface="Times New Roman" panose="02020603050405020304" pitchFamily="18" charset="0"/>
              </a:rPr>
              <a:t>Deloitte</a:t>
            </a:r>
            <a:r>
              <a:rPr lang="es-ES" sz="800" dirty="0">
                <a:latin typeface="Verdana" panose="020B0604030504040204" pitchFamily="34" charset="0"/>
                <a:ea typeface="Calibri" panose="020F0502020204030204" pitchFamily="34" charset="0"/>
                <a:cs typeface="Times New Roman" panose="02020603050405020304" pitchFamily="18" charset="0"/>
              </a:rPr>
              <a:t> </a:t>
            </a:r>
            <a:r>
              <a:rPr lang="es-ES" sz="800" dirty="0" err="1">
                <a:latin typeface="Verdana" panose="020B0604030504040204" pitchFamily="34" charset="0"/>
                <a:ea typeface="Calibri" panose="020F0502020204030204" pitchFamily="34" charset="0"/>
                <a:cs typeface="Times New Roman" panose="02020603050405020304" pitchFamily="18" charset="0"/>
              </a:rPr>
              <a:t>Touche</a:t>
            </a:r>
            <a:r>
              <a:rPr lang="es-ES" sz="800" dirty="0">
                <a:latin typeface="Verdana" panose="020B0604030504040204" pitchFamily="34" charset="0"/>
                <a:ea typeface="Calibri" panose="020F0502020204030204" pitchFamily="34" charset="0"/>
                <a:cs typeface="Times New Roman" panose="02020603050405020304" pitchFamily="18" charset="0"/>
              </a:rPr>
              <a:t> </a:t>
            </a:r>
            <a:r>
              <a:rPr lang="es-ES" sz="800" dirty="0" err="1">
                <a:latin typeface="Verdana" panose="020B0604030504040204" pitchFamily="34" charset="0"/>
                <a:ea typeface="Calibri" panose="020F0502020204030204" pitchFamily="34" charset="0"/>
                <a:cs typeface="Times New Roman" panose="02020603050405020304" pitchFamily="18" charset="0"/>
              </a:rPr>
              <a:t>Tohmatsu</a:t>
            </a:r>
            <a:r>
              <a:rPr lang="es-ES" sz="800" dirty="0">
                <a:latin typeface="Verdana" panose="020B0604030504040204" pitchFamily="34" charset="0"/>
                <a:ea typeface="Calibri" panose="020F0502020204030204" pitchFamily="34" charset="0"/>
                <a:cs typeface="Times New Roman" panose="02020603050405020304" pitchFamily="18" charset="0"/>
              </a:rPr>
              <a:t> </a:t>
            </a:r>
            <a:r>
              <a:rPr lang="es-ES" sz="800" dirty="0" err="1">
                <a:latin typeface="Verdana" panose="020B0604030504040204" pitchFamily="34" charset="0"/>
                <a:ea typeface="Calibri" panose="020F0502020204030204" pitchFamily="34" charset="0"/>
                <a:cs typeface="Times New Roman" panose="02020603050405020304" pitchFamily="18" charset="0"/>
              </a:rPr>
              <a:t>Limited</a:t>
            </a:r>
            <a:r>
              <a:rPr lang="es-ES" sz="800" dirty="0">
                <a:latin typeface="Verdana" panose="020B0604030504040204" pitchFamily="34" charset="0"/>
                <a:ea typeface="Calibri" panose="020F0502020204030204" pitchFamily="34" charset="0"/>
                <a:cs typeface="Times New Roman" panose="02020603050405020304" pitchFamily="18" charset="0"/>
              </a:rPr>
              <a:t> y sus firmas miembro.</a:t>
            </a:r>
          </a:p>
          <a:p>
            <a:r>
              <a:rPr lang="es-ES" sz="800" dirty="0">
                <a:latin typeface="Verdana" panose="020B0604030504040204" pitchFamily="34" charset="0"/>
                <a:ea typeface="Calibri" panose="020F0502020204030204" pitchFamily="34" charset="0"/>
                <a:cs typeface="Times New Roman" panose="02020603050405020304" pitchFamily="18" charset="0"/>
              </a:rPr>
              <a:t> </a:t>
            </a:r>
          </a:p>
          <a:p>
            <a:r>
              <a:rPr lang="es-ES" sz="800" dirty="0" err="1">
                <a:latin typeface="Verdana" panose="020B0604030504040204" pitchFamily="34" charset="0"/>
                <a:ea typeface="Calibri" panose="020F0502020204030204" pitchFamily="34" charset="0"/>
                <a:cs typeface="Times New Roman" panose="02020603050405020304" pitchFamily="18" charset="0"/>
              </a:rPr>
              <a:t>Deloitte</a:t>
            </a:r>
            <a:r>
              <a:rPr lang="es-ES" sz="800" dirty="0">
                <a:latin typeface="Verdana" panose="020B0604030504040204" pitchFamily="34" charset="0"/>
                <a:ea typeface="Calibri" panose="020F0502020204030204" pitchFamily="34" charset="0"/>
                <a:cs typeface="Times New Roman" panose="02020603050405020304" pitchFamily="18" charset="0"/>
              </a:rPr>
              <a:t> presta servicios de auditoría, asesoramiento fiscal y legal, consultoría y asesoramiento en transacciones corporativas a entidades que operan en un elevado número de sectores de actividad. Con una red de firmas miembro interconectadas a escala global que se extiende por más de 150 países, </a:t>
            </a:r>
            <a:r>
              <a:rPr lang="es-ES" sz="800" dirty="0" err="1">
                <a:latin typeface="Verdana" panose="020B0604030504040204" pitchFamily="34" charset="0"/>
                <a:ea typeface="Calibri" panose="020F0502020204030204" pitchFamily="34" charset="0"/>
                <a:cs typeface="Times New Roman" panose="02020603050405020304" pitchFamily="18" charset="0"/>
              </a:rPr>
              <a:t>Deloitte</a:t>
            </a:r>
            <a:r>
              <a:rPr lang="es-ES" sz="800" dirty="0">
                <a:latin typeface="Verdana" panose="020B0604030504040204" pitchFamily="34" charset="0"/>
                <a:ea typeface="Calibri" panose="020F0502020204030204" pitchFamily="34" charset="0"/>
                <a:cs typeface="Times New Roman" panose="02020603050405020304" pitchFamily="18" charset="0"/>
              </a:rPr>
              <a:t> aporta las mejores capacidades y un servicio de máxima calidad a sus clientes, ofreciéndoles la información que necesitan para abordar los complejos desafíos a los que se enfrentan. </a:t>
            </a:r>
            <a:r>
              <a:rPr lang="es-ES" sz="800" dirty="0" err="1">
                <a:latin typeface="Verdana" panose="020B0604030504040204" pitchFamily="34" charset="0"/>
                <a:ea typeface="Calibri" panose="020F0502020204030204" pitchFamily="34" charset="0"/>
                <a:cs typeface="Times New Roman" panose="02020603050405020304" pitchFamily="18" charset="0"/>
              </a:rPr>
              <a:t>Deloitte</a:t>
            </a:r>
            <a:r>
              <a:rPr lang="es-ES" sz="800" dirty="0">
                <a:latin typeface="Verdana" panose="020B0604030504040204" pitchFamily="34" charset="0"/>
                <a:ea typeface="Calibri" panose="020F0502020204030204" pitchFamily="34" charset="0"/>
                <a:cs typeface="Times New Roman" panose="02020603050405020304" pitchFamily="18" charset="0"/>
              </a:rPr>
              <a:t> cuenta en la región con más de 200.000 profesionales, que han asumido el compromiso de convertirse en modelo de excelencia.</a:t>
            </a:r>
          </a:p>
          <a:p>
            <a:r>
              <a:rPr lang="es-ES" sz="800" dirty="0">
                <a:latin typeface="Verdana" panose="020B0604030504040204" pitchFamily="34" charset="0"/>
                <a:ea typeface="Calibri" panose="020F0502020204030204" pitchFamily="34" charset="0"/>
                <a:cs typeface="Times New Roman" panose="02020603050405020304" pitchFamily="18" charset="0"/>
              </a:rPr>
              <a:t> </a:t>
            </a:r>
          </a:p>
          <a:p>
            <a:r>
              <a:rPr lang="en-US" sz="800" dirty="0">
                <a:latin typeface="Verdana" panose="020B0604030504040204" pitchFamily="34" charset="0"/>
                <a:ea typeface="Calibri" panose="020F0502020204030204" pitchFamily="34" charset="0"/>
                <a:cs typeface="Times New Roman" panose="02020603050405020304" pitchFamily="18" charset="0"/>
              </a:rPr>
              <a:t>© 2017 Deloitte Consulting, S.L.U.</a:t>
            </a:r>
            <a:endParaRPr lang="es-ES" sz="800" dirty="0">
              <a:latin typeface="Verdana"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46471052"/>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err="1"/>
              <a:t>Transmilenio</a:t>
            </a:r>
            <a:r>
              <a:rPr lang="en-US" noProof="0" dirty="0"/>
              <a:t> y el SITP</a:t>
            </a:r>
          </a:p>
        </p:txBody>
      </p:sp>
      <p:sp>
        <p:nvSpPr>
          <p:cNvPr id="25" name="Text Placeholder 24"/>
          <p:cNvSpPr>
            <a:spLocks noGrp="1"/>
          </p:cNvSpPr>
          <p:nvPr>
            <p:ph type="body" sz="quarter" idx="13"/>
          </p:nvPr>
        </p:nvSpPr>
        <p:spPr/>
        <p:txBody>
          <a:bodyPr/>
          <a:lstStyle/>
          <a:p>
            <a:r>
              <a:rPr lang="en-US" noProof="0" dirty="0" err="1"/>
              <a:t>Cronología</a:t>
            </a:r>
            <a:r>
              <a:rPr lang="en-US" noProof="0" dirty="0"/>
              <a:t> de un Sistema </a:t>
            </a:r>
            <a:r>
              <a:rPr lang="en-US" noProof="0" dirty="0" err="1"/>
              <a:t>exitoso</a:t>
            </a:r>
            <a:endParaRPr lang="en-US" noProof="0" dirty="0"/>
          </a:p>
        </p:txBody>
      </p:sp>
      <p:graphicFrame>
        <p:nvGraphicFramePr>
          <p:cNvPr id="11" name="Content Placeholder 10"/>
          <p:cNvGraphicFramePr>
            <a:graphicFrameLocks noGrp="1"/>
          </p:cNvGraphicFramePr>
          <p:nvPr>
            <p:ph sz="quarter" idx="10"/>
            <p:extLst>
              <p:ext uri="{D42A27DB-BD31-4B8C-83A1-F6EECF244321}">
                <p14:modId xmlns:p14="http://schemas.microsoft.com/office/powerpoint/2010/main" val="4004618068"/>
              </p:ext>
            </p:extLst>
          </p:nvPr>
        </p:nvGraphicFramePr>
        <p:xfrm>
          <a:off x="376236" y="1127849"/>
          <a:ext cx="4854132" cy="3141980"/>
        </p:xfrm>
        <a:graphic>
          <a:graphicData uri="http://schemas.openxmlformats.org/drawingml/2006/table">
            <a:tbl>
              <a:tblPr firstRow="1" bandRow="1">
                <a:tableStyleId>{00A15C55-8517-42AA-B614-E9B94910E393}</a:tableStyleId>
              </a:tblPr>
              <a:tblGrid>
                <a:gridCol w="3153896">
                  <a:extLst>
                    <a:ext uri="{9D8B030D-6E8A-4147-A177-3AD203B41FA5}">
                      <a16:colId xmlns:a16="http://schemas.microsoft.com/office/drawing/2014/main" val="3881672013"/>
                    </a:ext>
                  </a:extLst>
                </a:gridCol>
                <a:gridCol w="1700236">
                  <a:extLst>
                    <a:ext uri="{9D8B030D-6E8A-4147-A177-3AD203B41FA5}">
                      <a16:colId xmlns:a16="http://schemas.microsoft.com/office/drawing/2014/main" val="552431920"/>
                    </a:ext>
                  </a:extLst>
                </a:gridCol>
              </a:tblGrid>
              <a:tr h="370840">
                <a:tc>
                  <a:txBody>
                    <a:bodyPr/>
                    <a:lstStyle/>
                    <a:p>
                      <a:r>
                        <a:rPr lang="en-GB" sz="1400" dirty="0" err="1"/>
                        <a:t>Cronología</a:t>
                      </a:r>
                      <a:endParaRPr lang="es-ES" sz="1400" dirty="0"/>
                    </a:p>
                  </a:txBody>
                  <a:tcPr/>
                </a:tc>
                <a:tc>
                  <a:txBody>
                    <a:bodyPr/>
                    <a:lstStyle/>
                    <a:p>
                      <a:r>
                        <a:rPr lang="en-GB" sz="1400" dirty="0" err="1"/>
                        <a:t>Fecha</a:t>
                      </a:r>
                      <a:endParaRPr lang="es-ES" sz="1400" dirty="0"/>
                    </a:p>
                  </a:txBody>
                  <a:tcPr/>
                </a:tc>
                <a:extLst>
                  <a:ext uri="{0D108BD9-81ED-4DB2-BD59-A6C34878D82A}">
                    <a16:rowId xmlns:a16="http://schemas.microsoft.com/office/drawing/2014/main" val="1549416058"/>
                  </a:ext>
                </a:extLst>
              </a:tr>
              <a:tr h="183807">
                <a:tc>
                  <a:txBody>
                    <a:bodyPr/>
                    <a:lstStyle/>
                    <a:p>
                      <a:r>
                        <a:rPr lang="en-GB" sz="1050" dirty="0" err="1"/>
                        <a:t>Creación</a:t>
                      </a:r>
                      <a:r>
                        <a:rPr lang="en-GB" sz="1050" dirty="0"/>
                        <a:t> de </a:t>
                      </a:r>
                      <a:r>
                        <a:rPr lang="en-GB" sz="1050" dirty="0" err="1"/>
                        <a:t>Transmilenio</a:t>
                      </a:r>
                      <a:r>
                        <a:rPr lang="en-GB" sz="1050" dirty="0"/>
                        <a:t> </a:t>
                      </a:r>
                      <a:r>
                        <a:rPr lang="en-GB" sz="1050" dirty="0" err="1"/>
                        <a:t>s.a.</a:t>
                      </a:r>
                      <a:endParaRPr lang="es-ES" sz="1050" dirty="0"/>
                    </a:p>
                  </a:txBody>
                  <a:tcPr/>
                </a:tc>
                <a:tc>
                  <a:txBody>
                    <a:bodyPr/>
                    <a:lstStyle/>
                    <a:p>
                      <a:r>
                        <a:rPr lang="en-GB" sz="1050" dirty="0"/>
                        <a:t>1999</a:t>
                      </a:r>
                      <a:endParaRPr lang="es-ES" sz="1050" dirty="0"/>
                    </a:p>
                  </a:txBody>
                  <a:tcPr/>
                </a:tc>
                <a:extLst>
                  <a:ext uri="{0D108BD9-81ED-4DB2-BD59-A6C34878D82A}">
                    <a16:rowId xmlns:a16="http://schemas.microsoft.com/office/drawing/2014/main" val="2255926859"/>
                  </a:ext>
                </a:extLst>
              </a:tr>
              <a:tr h="207175">
                <a:tc>
                  <a:txBody>
                    <a:bodyPr/>
                    <a:lstStyle/>
                    <a:p>
                      <a:r>
                        <a:rPr lang="en-GB" sz="1050" dirty="0"/>
                        <a:t>Plan de </a:t>
                      </a:r>
                      <a:r>
                        <a:rPr lang="en-GB" sz="1050" dirty="0" err="1"/>
                        <a:t>infraestructura</a:t>
                      </a:r>
                      <a:r>
                        <a:rPr lang="en-GB" sz="1050" dirty="0"/>
                        <a:t> TM 16 </a:t>
                      </a:r>
                      <a:r>
                        <a:rPr lang="en-GB" sz="1050" dirty="0" err="1"/>
                        <a:t>años</a:t>
                      </a:r>
                      <a:r>
                        <a:rPr lang="en-GB" sz="1050" dirty="0"/>
                        <a:t> (</a:t>
                      </a:r>
                      <a:r>
                        <a:rPr lang="en-GB" sz="1050" dirty="0" err="1"/>
                        <a:t>Conpes</a:t>
                      </a:r>
                      <a:r>
                        <a:rPr lang="en-GB" sz="1050" dirty="0"/>
                        <a:t> 3093) 388km</a:t>
                      </a:r>
                      <a:endParaRPr lang="es-ES" sz="1050" dirty="0"/>
                    </a:p>
                  </a:txBody>
                  <a:tcPr/>
                </a:tc>
                <a:tc>
                  <a:txBody>
                    <a:bodyPr/>
                    <a:lstStyle/>
                    <a:p>
                      <a:r>
                        <a:rPr lang="en-GB" sz="1050" dirty="0"/>
                        <a:t>2000</a:t>
                      </a:r>
                      <a:endParaRPr lang="es-ES" sz="1050" dirty="0"/>
                    </a:p>
                  </a:txBody>
                  <a:tcPr/>
                </a:tc>
                <a:extLst>
                  <a:ext uri="{0D108BD9-81ED-4DB2-BD59-A6C34878D82A}">
                    <a16:rowId xmlns:a16="http://schemas.microsoft.com/office/drawing/2014/main" val="4025548648"/>
                  </a:ext>
                </a:extLst>
              </a:tr>
              <a:tr h="207175">
                <a:tc>
                  <a:txBody>
                    <a:bodyPr/>
                    <a:lstStyle/>
                    <a:p>
                      <a:r>
                        <a:rPr lang="en-GB" sz="1050" dirty="0" err="1"/>
                        <a:t>Fase</a:t>
                      </a:r>
                      <a:r>
                        <a:rPr lang="en-GB" sz="1050" dirty="0"/>
                        <a:t> I: </a:t>
                      </a:r>
                      <a:r>
                        <a:rPr lang="en-GB" sz="1050" dirty="0" err="1"/>
                        <a:t>Puesta</a:t>
                      </a:r>
                      <a:r>
                        <a:rPr lang="en-GB" sz="1050" dirty="0"/>
                        <a:t> </a:t>
                      </a:r>
                      <a:r>
                        <a:rPr lang="en-GB" sz="1050" dirty="0" err="1"/>
                        <a:t>en</a:t>
                      </a:r>
                      <a:r>
                        <a:rPr lang="en-GB" sz="1050" dirty="0"/>
                        <a:t> </a:t>
                      </a:r>
                      <a:r>
                        <a:rPr lang="en-GB" sz="1050" dirty="0" err="1"/>
                        <a:t>servicio</a:t>
                      </a:r>
                      <a:r>
                        <a:rPr lang="en-GB" sz="1050" dirty="0"/>
                        <a:t> de la </a:t>
                      </a:r>
                      <a:r>
                        <a:rPr lang="en-GB" sz="1050" dirty="0" err="1"/>
                        <a:t>primera</a:t>
                      </a:r>
                      <a:r>
                        <a:rPr lang="en-GB" sz="1050" dirty="0"/>
                        <a:t> </a:t>
                      </a:r>
                      <a:r>
                        <a:rPr lang="en-GB" sz="1050" dirty="0" err="1"/>
                        <a:t>linea</a:t>
                      </a:r>
                      <a:r>
                        <a:rPr lang="en-GB" sz="1050" dirty="0"/>
                        <a:t> truncal – </a:t>
                      </a:r>
                      <a:r>
                        <a:rPr lang="en-GB" sz="1050" dirty="0" err="1"/>
                        <a:t>contratos</a:t>
                      </a:r>
                      <a:r>
                        <a:rPr lang="en-GB" sz="1050" dirty="0"/>
                        <a:t> 850.000km</a:t>
                      </a:r>
                      <a:endParaRPr lang="es-ES" sz="1050" dirty="0"/>
                    </a:p>
                  </a:txBody>
                  <a:tcPr/>
                </a:tc>
                <a:tc>
                  <a:txBody>
                    <a:bodyPr/>
                    <a:lstStyle/>
                    <a:p>
                      <a:r>
                        <a:rPr lang="en-GB" sz="1050" dirty="0"/>
                        <a:t>2000 (</a:t>
                      </a:r>
                      <a:r>
                        <a:rPr lang="en-GB" sz="1050" dirty="0" err="1"/>
                        <a:t>diciembre</a:t>
                      </a:r>
                      <a:r>
                        <a:rPr lang="en-GB" sz="1050" dirty="0"/>
                        <a:t>)</a:t>
                      </a:r>
                    </a:p>
                    <a:p>
                      <a:r>
                        <a:rPr lang="en-GB" sz="1050" dirty="0" err="1"/>
                        <a:t>Plazo</a:t>
                      </a:r>
                      <a:r>
                        <a:rPr lang="en-GB" sz="1050" dirty="0"/>
                        <a:t> 2013-15</a:t>
                      </a:r>
                      <a:endParaRPr lang="es-ES" sz="1050" dirty="0"/>
                    </a:p>
                  </a:txBody>
                  <a:tcPr/>
                </a:tc>
                <a:extLst>
                  <a:ext uri="{0D108BD9-81ED-4DB2-BD59-A6C34878D82A}">
                    <a16:rowId xmlns:a16="http://schemas.microsoft.com/office/drawing/2014/main" val="3120925827"/>
                  </a:ext>
                </a:extLst>
              </a:tr>
              <a:tr h="174663">
                <a:tc>
                  <a:txBody>
                    <a:bodyPr/>
                    <a:lstStyle/>
                    <a:p>
                      <a:r>
                        <a:rPr lang="en-GB" sz="1050" dirty="0" err="1"/>
                        <a:t>Fase</a:t>
                      </a:r>
                      <a:r>
                        <a:rPr lang="en-GB" sz="1050" dirty="0"/>
                        <a:t> II: </a:t>
                      </a:r>
                      <a:r>
                        <a:rPr lang="en-GB" sz="1050" dirty="0" err="1"/>
                        <a:t>inicio</a:t>
                      </a:r>
                      <a:r>
                        <a:rPr lang="en-GB" sz="1050" dirty="0"/>
                        <a:t> de </a:t>
                      </a:r>
                      <a:r>
                        <a:rPr lang="en-GB" sz="1050" dirty="0" err="1"/>
                        <a:t>operación</a:t>
                      </a:r>
                      <a:endParaRPr lang="es-ES" sz="1050" dirty="0"/>
                    </a:p>
                  </a:txBody>
                  <a:tcPr/>
                </a:tc>
                <a:tc>
                  <a:txBody>
                    <a:bodyPr/>
                    <a:lstStyle/>
                    <a:p>
                      <a:r>
                        <a:rPr lang="en-GB" sz="1050" dirty="0"/>
                        <a:t>2002</a:t>
                      </a:r>
                      <a:endParaRPr lang="es-ES" sz="1050" dirty="0"/>
                    </a:p>
                  </a:txBody>
                  <a:tcPr/>
                </a:tc>
                <a:extLst>
                  <a:ext uri="{0D108BD9-81ED-4DB2-BD59-A6C34878D82A}">
                    <a16:rowId xmlns:a16="http://schemas.microsoft.com/office/drawing/2014/main" val="1264419919"/>
                  </a:ext>
                </a:extLst>
              </a:tr>
              <a:tr h="207175">
                <a:tc>
                  <a:txBody>
                    <a:bodyPr/>
                    <a:lstStyle/>
                    <a:p>
                      <a:r>
                        <a:rPr lang="en-GB" sz="1050" dirty="0" err="1"/>
                        <a:t>Fase</a:t>
                      </a:r>
                      <a:r>
                        <a:rPr lang="en-GB" sz="1050" dirty="0"/>
                        <a:t> III (SITP): </a:t>
                      </a:r>
                      <a:r>
                        <a:rPr lang="en-GB" sz="1050" dirty="0" err="1"/>
                        <a:t>adjudicación</a:t>
                      </a:r>
                      <a:r>
                        <a:rPr lang="en-GB" sz="1050" dirty="0"/>
                        <a:t> </a:t>
                      </a:r>
                      <a:r>
                        <a:rPr lang="en-GB" sz="1050" dirty="0" err="1"/>
                        <a:t>contratos</a:t>
                      </a:r>
                      <a:r>
                        <a:rPr lang="en-GB" sz="1050" dirty="0"/>
                        <a:t> de </a:t>
                      </a:r>
                      <a:r>
                        <a:rPr lang="en-GB" sz="1050" dirty="0" err="1"/>
                        <a:t>concesión</a:t>
                      </a:r>
                      <a:endParaRPr lang="es-ES" sz="1050" dirty="0"/>
                    </a:p>
                  </a:txBody>
                  <a:tcPr/>
                </a:tc>
                <a:tc>
                  <a:txBody>
                    <a:bodyPr/>
                    <a:lstStyle/>
                    <a:p>
                      <a:r>
                        <a:rPr lang="en-GB" sz="1050" dirty="0"/>
                        <a:t>2010</a:t>
                      </a:r>
                      <a:endParaRPr lang="es-ES" sz="1050" dirty="0"/>
                    </a:p>
                  </a:txBody>
                  <a:tcPr/>
                </a:tc>
                <a:extLst>
                  <a:ext uri="{0D108BD9-81ED-4DB2-BD59-A6C34878D82A}">
                    <a16:rowId xmlns:a16="http://schemas.microsoft.com/office/drawing/2014/main" val="2521558930"/>
                  </a:ext>
                </a:extLst>
              </a:tr>
              <a:tr h="128943">
                <a:tc>
                  <a:txBody>
                    <a:bodyPr/>
                    <a:lstStyle/>
                    <a:p>
                      <a:r>
                        <a:rPr lang="en-GB" sz="1050" dirty="0" err="1"/>
                        <a:t>Fase</a:t>
                      </a:r>
                      <a:r>
                        <a:rPr lang="en-GB" sz="1050" dirty="0"/>
                        <a:t> III (SITP): </a:t>
                      </a:r>
                      <a:r>
                        <a:rPr lang="en-GB" sz="1050" dirty="0" err="1"/>
                        <a:t>Inicio</a:t>
                      </a:r>
                      <a:r>
                        <a:rPr lang="en-GB" sz="1050" dirty="0"/>
                        <a:t> de </a:t>
                      </a:r>
                      <a:r>
                        <a:rPr lang="en-GB" sz="1050" dirty="0" err="1"/>
                        <a:t>operación</a:t>
                      </a:r>
                      <a:endParaRPr lang="es-ES" sz="1050" dirty="0"/>
                    </a:p>
                  </a:txBody>
                  <a:tcPr/>
                </a:tc>
                <a:tc>
                  <a:txBody>
                    <a:bodyPr/>
                    <a:lstStyle/>
                    <a:p>
                      <a:r>
                        <a:rPr lang="en-GB" sz="1050" dirty="0"/>
                        <a:t>2012 (Julio)</a:t>
                      </a:r>
                      <a:endParaRPr lang="es-ES" sz="1050" dirty="0"/>
                    </a:p>
                  </a:txBody>
                  <a:tcPr/>
                </a:tc>
                <a:extLst>
                  <a:ext uri="{0D108BD9-81ED-4DB2-BD59-A6C34878D82A}">
                    <a16:rowId xmlns:a16="http://schemas.microsoft.com/office/drawing/2014/main" val="3072797390"/>
                  </a:ext>
                </a:extLst>
              </a:tr>
              <a:tr h="370840">
                <a:tc>
                  <a:txBody>
                    <a:bodyPr/>
                    <a:lstStyle/>
                    <a:p>
                      <a:r>
                        <a:rPr lang="en-GB" sz="1050" dirty="0" err="1"/>
                        <a:t>Fase</a:t>
                      </a:r>
                      <a:r>
                        <a:rPr lang="en-GB" sz="1050" dirty="0"/>
                        <a:t> I y II: </a:t>
                      </a:r>
                      <a:r>
                        <a:rPr lang="en-GB" sz="1050" dirty="0" err="1"/>
                        <a:t>modificación</a:t>
                      </a:r>
                      <a:r>
                        <a:rPr lang="en-GB" sz="1050" dirty="0"/>
                        <a:t> formula de </a:t>
                      </a:r>
                      <a:r>
                        <a:rPr lang="en-GB" sz="1050" dirty="0" err="1"/>
                        <a:t>pago</a:t>
                      </a:r>
                      <a:r>
                        <a:rPr lang="en-GB" sz="1050" dirty="0"/>
                        <a:t> y </a:t>
                      </a:r>
                      <a:r>
                        <a:rPr lang="en-GB" sz="1050" dirty="0" err="1"/>
                        <a:t>Prórroga</a:t>
                      </a:r>
                      <a:r>
                        <a:rPr lang="en-GB" sz="1050" dirty="0"/>
                        <a:t> 1 (1,040.000 km)</a:t>
                      </a:r>
                      <a:endParaRPr lang="es-ES" sz="1050" dirty="0"/>
                    </a:p>
                  </a:txBody>
                  <a:tcPr/>
                </a:tc>
                <a:tc>
                  <a:txBody>
                    <a:bodyPr/>
                    <a:lstStyle/>
                    <a:p>
                      <a:r>
                        <a:rPr lang="en-GB" sz="1050" dirty="0"/>
                        <a:t>2013 (2 </a:t>
                      </a:r>
                      <a:r>
                        <a:rPr lang="en-GB" sz="1050" dirty="0" err="1"/>
                        <a:t>años</a:t>
                      </a:r>
                      <a:r>
                        <a:rPr lang="en-GB" sz="1050" dirty="0"/>
                        <a:t>)</a:t>
                      </a:r>
                      <a:endParaRPr lang="es-ES" sz="1050" dirty="0"/>
                    </a:p>
                  </a:txBody>
                  <a:tcPr/>
                </a:tc>
                <a:extLst>
                  <a:ext uri="{0D108BD9-81ED-4DB2-BD59-A6C34878D82A}">
                    <a16:rowId xmlns:a16="http://schemas.microsoft.com/office/drawing/2014/main" val="3469122428"/>
                  </a:ext>
                </a:extLst>
              </a:tr>
              <a:tr h="370840">
                <a:tc>
                  <a:txBody>
                    <a:bodyPr/>
                    <a:lstStyle/>
                    <a:p>
                      <a:r>
                        <a:rPr lang="en-GB" sz="1050" dirty="0" err="1"/>
                        <a:t>Fase</a:t>
                      </a:r>
                      <a:r>
                        <a:rPr lang="en-GB" sz="1050" dirty="0"/>
                        <a:t> I: </a:t>
                      </a:r>
                      <a:r>
                        <a:rPr lang="en-GB" sz="1050" dirty="0" err="1"/>
                        <a:t>Prórroga</a:t>
                      </a:r>
                      <a:r>
                        <a:rPr lang="en-GB" sz="1050" dirty="0"/>
                        <a:t> 2</a:t>
                      </a:r>
                      <a:endParaRPr lang="es-ES" sz="1050" dirty="0"/>
                    </a:p>
                  </a:txBody>
                  <a:tcPr/>
                </a:tc>
                <a:tc>
                  <a:txBody>
                    <a:bodyPr/>
                    <a:lstStyle/>
                    <a:p>
                      <a:r>
                        <a:rPr lang="en-GB" sz="1050" dirty="0"/>
                        <a:t>2018 (1 </a:t>
                      </a:r>
                      <a:r>
                        <a:rPr lang="en-GB" sz="1050" dirty="0" err="1"/>
                        <a:t>año</a:t>
                      </a:r>
                      <a:r>
                        <a:rPr lang="en-GB" sz="1050" dirty="0"/>
                        <a:t>)</a:t>
                      </a:r>
                      <a:endParaRPr lang="es-ES" sz="1050" dirty="0"/>
                    </a:p>
                  </a:txBody>
                  <a:tcPr/>
                </a:tc>
                <a:extLst>
                  <a:ext uri="{0D108BD9-81ED-4DB2-BD59-A6C34878D82A}">
                    <a16:rowId xmlns:a16="http://schemas.microsoft.com/office/drawing/2014/main" val="2666167864"/>
                  </a:ext>
                </a:extLst>
              </a:tr>
            </a:tbl>
          </a:graphicData>
        </a:graphic>
      </p:graphicFrame>
      <p:sp>
        <p:nvSpPr>
          <p:cNvPr id="14" name="Content Placeholder 2"/>
          <p:cNvSpPr>
            <a:spLocks noGrp="1"/>
          </p:cNvSpPr>
          <p:nvPr>
            <p:ph sz="quarter" idx="10"/>
          </p:nvPr>
        </p:nvSpPr>
        <p:spPr>
          <a:xfrm>
            <a:off x="376235" y="4353648"/>
            <a:ext cx="4745292" cy="2065439"/>
          </a:xfrm>
          <a:ln>
            <a:solidFill>
              <a:schemeClr val="tx1"/>
            </a:solidFill>
          </a:ln>
        </p:spPr>
        <p:txBody>
          <a:bodyPr/>
          <a:lstStyle/>
          <a:p>
            <a:r>
              <a:rPr lang="en-US" sz="1400" b="1" noProof="0" dirty="0" err="1"/>
              <a:t>Fases</a:t>
            </a:r>
            <a:r>
              <a:rPr lang="en-US" sz="1400" b="1" noProof="0" dirty="0"/>
              <a:t>:</a:t>
            </a:r>
          </a:p>
          <a:p>
            <a:r>
              <a:rPr lang="en-US" sz="1100" b="1" dirty="0" err="1"/>
              <a:t>Transmilenio</a:t>
            </a:r>
            <a:r>
              <a:rPr lang="en-US" sz="1100" b="1" dirty="0"/>
              <a:t> </a:t>
            </a:r>
            <a:r>
              <a:rPr lang="en-US" sz="1100" b="1" dirty="0" err="1"/>
              <a:t>está</a:t>
            </a:r>
            <a:r>
              <a:rPr lang="en-US" sz="1100" b="1" dirty="0"/>
              <a:t> </a:t>
            </a:r>
            <a:r>
              <a:rPr lang="en-US" sz="1100" b="1" dirty="0" err="1"/>
              <a:t>constituido</a:t>
            </a:r>
            <a:r>
              <a:rPr lang="en-US" sz="1100" b="1" dirty="0"/>
              <a:t> </a:t>
            </a:r>
            <a:r>
              <a:rPr lang="en-US" sz="1100" b="1" dirty="0" err="1"/>
              <a:t>por</a:t>
            </a:r>
            <a:r>
              <a:rPr lang="en-US" sz="1100" b="1" dirty="0"/>
              <a:t> 3 </a:t>
            </a:r>
            <a:r>
              <a:rPr lang="en-US" sz="1100" b="1" dirty="0" err="1"/>
              <a:t>fases</a:t>
            </a:r>
            <a:endParaRPr lang="en-US" sz="1100" b="1" dirty="0"/>
          </a:p>
          <a:p>
            <a:pPr marL="171450" indent="-171450">
              <a:buFont typeface="Arial" panose="020B0604020202020204" pitchFamily="34" charset="0"/>
              <a:buChar char="•"/>
            </a:pPr>
            <a:r>
              <a:rPr lang="en-US" sz="1100" b="1" noProof="0" dirty="0"/>
              <a:t> </a:t>
            </a:r>
            <a:r>
              <a:rPr lang="en-US" sz="1100" b="1" noProof="0" dirty="0" err="1"/>
              <a:t>Fase</a:t>
            </a:r>
            <a:r>
              <a:rPr lang="en-US" sz="1100" b="1" noProof="0" dirty="0"/>
              <a:t> I</a:t>
            </a:r>
            <a:r>
              <a:rPr lang="en-US" sz="1100" noProof="0" dirty="0"/>
              <a:t>: </a:t>
            </a:r>
            <a:r>
              <a:rPr lang="en-US" sz="1100" noProof="0" dirty="0" err="1"/>
              <a:t>Inicia</a:t>
            </a:r>
            <a:r>
              <a:rPr lang="en-US" sz="1100" noProof="0" dirty="0"/>
              <a:t> </a:t>
            </a:r>
            <a:r>
              <a:rPr lang="en-US" sz="1100" noProof="0" dirty="0" err="1"/>
              <a:t>su</a:t>
            </a:r>
            <a:r>
              <a:rPr lang="en-US" sz="1100" noProof="0" dirty="0"/>
              <a:t> </a:t>
            </a:r>
            <a:r>
              <a:rPr lang="en-US" sz="1100" noProof="0" dirty="0" err="1"/>
              <a:t>operación</a:t>
            </a:r>
            <a:r>
              <a:rPr lang="en-US" sz="1100" noProof="0" dirty="0"/>
              <a:t> </a:t>
            </a:r>
            <a:r>
              <a:rPr lang="en-US" sz="1100" noProof="0" dirty="0" err="1"/>
              <a:t>en</a:t>
            </a:r>
            <a:r>
              <a:rPr lang="en-US" sz="1100" noProof="0" dirty="0"/>
              <a:t> 2000 </a:t>
            </a:r>
            <a:r>
              <a:rPr lang="en-US" sz="1100" noProof="0" dirty="0" err="1"/>
              <a:t>mediante</a:t>
            </a:r>
            <a:r>
              <a:rPr lang="en-US" sz="1100" noProof="0" dirty="0"/>
              <a:t> </a:t>
            </a:r>
            <a:r>
              <a:rPr lang="en-US" sz="1100" noProof="0" dirty="0" err="1"/>
              <a:t>concesión</a:t>
            </a:r>
            <a:r>
              <a:rPr lang="en-US" sz="1100" noProof="0" dirty="0"/>
              <a:t> a 4 </a:t>
            </a:r>
            <a:r>
              <a:rPr lang="en-US" sz="1100" noProof="0" dirty="0" err="1"/>
              <a:t>operadores</a:t>
            </a:r>
            <a:r>
              <a:rPr lang="en-US" sz="1100" noProof="0" dirty="0"/>
              <a:t> de </a:t>
            </a:r>
            <a:r>
              <a:rPr lang="en-US" sz="1100" noProof="0" dirty="0" err="1"/>
              <a:t>servicio</a:t>
            </a:r>
            <a:r>
              <a:rPr lang="en-US" sz="1100" noProof="0" dirty="0"/>
              <a:t> </a:t>
            </a:r>
            <a:r>
              <a:rPr lang="en-US" sz="1100" b="1" noProof="0" dirty="0" err="1"/>
              <a:t>troncal+alimentación</a:t>
            </a:r>
            <a:endParaRPr lang="en-US" sz="1100" b="1" noProof="0" dirty="0"/>
          </a:p>
          <a:p>
            <a:pPr marL="171450" indent="-171450">
              <a:buFont typeface="Arial" panose="020B0604020202020204" pitchFamily="34" charset="0"/>
              <a:buChar char="•"/>
            </a:pPr>
            <a:r>
              <a:rPr lang="en-US" sz="1100" b="1" noProof="0" dirty="0" err="1"/>
              <a:t>Fase</a:t>
            </a:r>
            <a:r>
              <a:rPr lang="en-US" sz="1100" b="1" noProof="0" dirty="0"/>
              <a:t> II</a:t>
            </a:r>
            <a:r>
              <a:rPr lang="en-US" sz="1100" noProof="0" dirty="0"/>
              <a:t>: </a:t>
            </a:r>
            <a:r>
              <a:rPr lang="en-US" sz="1100" noProof="0" dirty="0" err="1"/>
              <a:t>Inicia</a:t>
            </a:r>
            <a:r>
              <a:rPr lang="en-US" sz="1100" noProof="0" dirty="0"/>
              <a:t> </a:t>
            </a:r>
            <a:r>
              <a:rPr lang="en-US" sz="1100" noProof="0" dirty="0" err="1"/>
              <a:t>su</a:t>
            </a:r>
            <a:r>
              <a:rPr lang="en-US" sz="1100" noProof="0" dirty="0"/>
              <a:t> </a:t>
            </a:r>
            <a:r>
              <a:rPr lang="en-US" sz="1100" noProof="0" dirty="0" err="1"/>
              <a:t>operación</a:t>
            </a:r>
            <a:r>
              <a:rPr lang="en-US" sz="1100" noProof="0" dirty="0"/>
              <a:t> </a:t>
            </a:r>
            <a:r>
              <a:rPr lang="en-US" sz="1100" noProof="0" dirty="0" err="1"/>
              <a:t>en</a:t>
            </a:r>
            <a:r>
              <a:rPr lang="en-US" sz="1100" noProof="0" dirty="0"/>
              <a:t> 2002 </a:t>
            </a:r>
            <a:r>
              <a:rPr lang="en-US" sz="1100" noProof="0" dirty="0" err="1"/>
              <a:t>mediante</a:t>
            </a:r>
            <a:r>
              <a:rPr lang="en-US" sz="1100" noProof="0" dirty="0"/>
              <a:t> </a:t>
            </a:r>
            <a:r>
              <a:rPr lang="en-US" sz="1100" noProof="0" dirty="0" err="1"/>
              <a:t>concesión</a:t>
            </a:r>
            <a:r>
              <a:rPr lang="en-US" sz="1100" noProof="0" dirty="0"/>
              <a:t> a </a:t>
            </a:r>
            <a:r>
              <a:rPr lang="en-US" sz="1100" noProof="0" dirty="0" err="1"/>
              <a:t>tres</a:t>
            </a:r>
            <a:r>
              <a:rPr lang="en-US" sz="1100" noProof="0" dirty="0"/>
              <a:t> </a:t>
            </a:r>
            <a:r>
              <a:rPr lang="en-US" sz="1100" noProof="0" dirty="0" err="1"/>
              <a:t>operadores</a:t>
            </a:r>
            <a:r>
              <a:rPr lang="en-US" sz="1100" noProof="0" dirty="0"/>
              <a:t> de </a:t>
            </a:r>
            <a:r>
              <a:rPr lang="en-US" sz="1100" noProof="0" dirty="0" err="1"/>
              <a:t>servicio</a:t>
            </a:r>
            <a:r>
              <a:rPr lang="en-US" sz="1100" noProof="0" dirty="0"/>
              <a:t> </a:t>
            </a:r>
            <a:r>
              <a:rPr lang="en-US" sz="1100" b="1" noProof="0" dirty="0" err="1"/>
              <a:t>troncal</a:t>
            </a:r>
            <a:r>
              <a:rPr lang="en-US" sz="1100" b="1" noProof="0" dirty="0"/>
              <a:t> y </a:t>
            </a:r>
            <a:r>
              <a:rPr lang="en-US" sz="1100" b="1" noProof="0" dirty="0" err="1"/>
              <a:t>alimentaciòn</a:t>
            </a:r>
            <a:endParaRPr lang="en-US" sz="1100" b="1" noProof="0" dirty="0"/>
          </a:p>
          <a:p>
            <a:pPr marL="171450" indent="-171450">
              <a:buFont typeface="Arial" panose="020B0604020202020204" pitchFamily="34" charset="0"/>
              <a:buChar char="•"/>
            </a:pPr>
            <a:r>
              <a:rPr lang="en-US" sz="1100" b="1" dirty="0" err="1"/>
              <a:t>Fase</a:t>
            </a:r>
            <a:r>
              <a:rPr lang="en-US" sz="1100" b="1" dirty="0"/>
              <a:t> III</a:t>
            </a:r>
            <a:r>
              <a:rPr lang="en-US" sz="1100" dirty="0"/>
              <a:t>: </a:t>
            </a:r>
            <a:r>
              <a:rPr lang="en-US" sz="1100" dirty="0" err="1"/>
              <a:t>Inicia</a:t>
            </a:r>
            <a:r>
              <a:rPr lang="en-US" sz="1100" dirty="0"/>
              <a:t> </a:t>
            </a:r>
            <a:r>
              <a:rPr lang="en-US" sz="1100" dirty="0" err="1"/>
              <a:t>su</a:t>
            </a:r>
            <a:r>
              <a:rPr lang="en-US" sz="1100" dirty="0"/>
              <a:t> </a:t>
            </a:r>
            <a:r>
              <a:rPr lang="en-US" sz="1100" dirty="0" err="1"/>
              <a:t>operación</a:t>
            </a:r>
            <a:r>
              <a:rPr lang="en-US" sz="1100" dirty="0"/>
              <a:t> </a:t>
            </a:r>
            <a:r>
              <a:rPr lang="en-US" sz="1100" dirty="0" err="1"/>
              <a:t>en</a:t>
            </a:r>
            <a:r>
              <a:rPr lang="en-US" sz="1100" dirty="0"/>
              <a:t> 2012 (</a:t>
            </a:r>
            <a:r>
              <a:rPr lang="en-US" sz="1100" dirty="0" err="1"/>
              <a:t>adjudicación</a:t>
            </a:r>
            <a:r>
              <a:rPr lang="en-US" sz="1100" dirty="0"/>
              <a:t> </a:t>
            </a:r>
            <a:r>
              <a:rPr lang="en-US" sz="1100" dirty="0" err="1"/>
              <a:t>en</a:t>
            </a:r>
            <a:r>
              <a:rPr lang="en-US" sz="1100" dirty="0"/>
              <a:t> 2010 a 9 </a:t>
            </a:r>
            <a:r>
              <a:rPr lang="en-US" sz="1100" dirty="0" err="1"/>
              <a:t>operadores</a:t>
            </a:r>
            <a:r>
              <a:rPr lang="en-US" sz="1100" dirty="0"/>
              <a:t> para el </a:t>
            </a:r>
            <a:r>
              <a:rPr lang="en-US" sz="1100" b="1" dirty="0" err="1"/>
              <a:t>servicio</a:t>
            </a:r>
            <a:r>
              <a:rPr lang="en-US" sz="1100" b="1" dirty="0"/>
              <a:t> zonal (</a:t>
            </a:r>
            <a:r>
              <a:rPr lang="en-US" sz="1100" b="1" dirty="0" err="1"/>
              <a:t>urbano</a:t>
            </a:r>
            <a:r>
              <a:rPr lang="en-US" sz="1100" b="1" dirty="0"/>
              <a:t>)</a:t>
            </a:r>
            <a:r>
              <a:rPr lang="en-US" sz="1100" dirty="0"/>
              <a:t>, de </a:t>
            </a:r>
            <a:r>
              <a:rPr lang="en-US" sz="1100" dirty="0" err="1"/>
              <a:t>los</a:t>
            </a:r>
            <a:r>
              <a:rPr lang="en-US" sz="1100" dirty="0"/>
              <a:t> que 3 </a:t>
            </a:r>
            <a:r>
              <a:rPr lang="en-US" sz="1100" dirty="0" err="1"/>
              <a:t>dan</a:t>
            </a:r>
            <a:r>
              <a:rPr lang="en-US" sz="1100" dirty="0"/>
              <a:t> </a:t>
            </a:r>
            <a:r>
              <a:rPr lang="en-US" sz="1100" dirty="0" err="1"/>
              <a:t>también</a:t>
            </a:r>
            <a:r>
              <a:rPr lang="en-US" sz="1100" dirty="0"/>
              <a:t> </a:t>
            </a:r>
            <a:r>
              <a:rPr lang="en-US" sz="1100" dirty="0" err="1"/>
              <a:t>servicio</a:t>
            </a:r>
            <a:r>
              <a:rPr lang="en-US" sz="1100" dirty="0"/>
              <a:t> </a:t>
            </a:r>
            <a:r>
              <a:rPr lang="en-US" sz="1100" b="1" dirty="0" err="1"/>
              <a:t>troncal</a:t>
            </a:r>
            <a:endParaRPr lang="en-US" sz="1100" b="1" noProof="0" dirty="0"/>
          </a:p>
        </p:txBody>
      </p:sp>
      <p:graphicFrame>
        <p:nvGraphicFramePr>
          <p:cNvPr id="7" name="Table 6"/>
          <p:cNvGraphicFramePr>
            <a:graphicFrameLocks noGrp="1"/>
          </p:cNvGraphicFramePr>
          <p:nvPr>
            <p:extLst>
              <p:ext uri="{D42A27DB-BD31-4B8C-83A1-F6EECF244321}">
                <p14:modId xmlns:p14="http://schemas.microsoft.com/office/powerpoint/2010/main" val="1622649368"/>
              </p:ext>
            </p:extLst>
          </p:nvPr>
        </p:nvGraphicFramePr>
        <p:xfrm>
          <a:off x="5540374" y="1127849"/>
          <a:ext cx="2808542" cy="1889760"/>
        </p:xfrm>
        <a:graphic>
          <a:graphicData uri="http://schemas.openxmlformats.org/drawingml/2006/table">
            <a:tbl>
              <a:tblPr firstRow="1" bandRow="1">
                <a:tableStyleId>{00A15C55-8517-42AA-B614-E9B94910E393}</a:tableStyleId>
              </a:tblPr>
              <a:tblGrid>
                <a:gridCol w="1628781">
                  <a:extLst>
                    <a:ext uri="{9D8B030D-6E8A-4147-A177-3AD203B41FA5}">
                      <a16:colId xmlns:a16="http://schemas.microsoft.com/office/drawing/2014/main" val="102537779"/>
                    </a:ext>
                  </a:extLst>
                </a:gridCol>
                <a:gridCol w="1179761">
                  <a:extLst>
                    <a:ext uri="{9D8B030D-6E8A-4147-A177-3AD203B41FA5}">
                      <a16:colId xmlns:a16="http://schemas.microsoft.com/office/drawing/2014/main" val="1762896181"/>
                    </a:ext>
                  </a:extLst>
                </a:gridCol>
              </a:tblGrid>
              <a:tr h="142875">
                <a:tc gridSpan="2">
                  <a:txBody>
                    <a:bodyPr/>
                    <a:lstStyle/>
                    <a:p>
                      <a:pPr algn="ctr">
                        <a:spcAft>
                          <a:spcPts val="0"/>
                        </a:spcAft>
                      </a:pPr>
                      <a:r>
                        <a:rPr lang="es-ES" sz="1400" dirty="0">
                          <a:effectLst/>
                        </a:rPr>
                        <a:t>Troncales de Transmilenio</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ES"/>
                    </a:p>
                  </a:txBody>
                  <a:tcPr/>
                </a:tc>
                <a:extLst>
                  <a:ext uri="{0D108BD9-81ED-4DB2-BD59-A6C34878D82A}">
                    <a16:rowId xmlns:a16="http://schemas.microsoft.com/office/drawing/2014/main" val="337539589"/>
                  </a:ext>
                </a:extLst>
              </a:tr>
              <a:tr h="285750">
                <a:tc>
                  <a:txBody>
                    <a:bodyPr/>
                    <a:lstStyle/>
                    <a:p>
                      <a:pPr>
                        <a:spcAft>
                          <a:spcPts val="0"/>
                        </a:spcAft>
                      </a:pPr>
                      <a:r>
                        <a:rPr lang="es-ES" sz="1000">
                          <a:effectLst/>
                        </a:rPr>
                        <a:t>Líneas principales</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spcAft>
                          <a:spcPts val="0"/>
                        </a:spcAft>
                      </a:pPr>
                      <a:r>
                        <a:rPr lang="es-ES" sz="1000">
                          <a:effectLst/>
                        </a:rPr>
                        <a:t>Año de implementación</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382095391"/>
                  </a:ext>
                </a:extLst>
              </a:tr>
              <a:tr h="142875">
                <a:tc>
                  <a:txBody>
                    <a:bodyPr/>
                    <a:lstStyle/>
                    <a:p>
                      <a:pPr>
                        <a:spcAft>
                          <a:spcPts val="0"/>
                        </a:spcAft>
                      </a:pPr>
                      <a:r>
                        <a:rPr lang="es-ES" sz="1000">
                          <a:effectLst/>
                        </a:rPr>
                        <a:t>Troncal Autonorte</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spcAft>
                          <a:spcPts val="0"/>
                        </a:spcAft>
                      </a:pPr>
                      <a:r>
                        <a:rPr lang="es-ES" sz="1000">
                          <a:effectLst/>
                        </a:rPr>
                        <a:t>2000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803349819"/>
                  </a:ext>
                </a:extLst>
              </a:tr>
              <a:tr h="142875">
                <a:tc>
                  <a:txBody>
                    <a:bodyPr/>
                    <a:lstStyle/>
                    <a:p>
                      <a:pPr>
                        <a:spcAft>
                          <a:spcPts val="0"/>
                        </a:spcAft>
                      </a:pPr>
                      <a:r>
                        <a:rPr lang="es-ES" sz="1000">
                          <a:effectLst/>
                        </a:rPr>
                        <a:t>Troncales Caracas – Sur - Tunal</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spcAft>
                          <a:spcPts val="0"/>
                        </a:spcAft>
                      </a:pPr>
                      <a:r>
                        <a:rPr lang="es-ES" sz="1000">
                          <a:effectLst/>
                        </a:rPr>
                        <a:t>2000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891877636"/>
                  </a:ext>
                </a:extLst>
              </a:tr>
              <a:tr h="142875">
                <a:tc>
                  <a:txBody>
                    <a:bodyPr/>
                    <a:lstStyle/>
                    <a:p>
                      <a:pPr>
                        <a:spcAft>
                          <a:spcPts val="0"/>
                        </a:spcAft>
                      </a:pPr>
                      <a:r>
                        <a:rPr lang="es-ES" sz="1000">
                          <a:effectLst/>
                        </a:rPr>
                        <a:t>Troncal Calle 80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spcAft>
                          <a:spcPts val="0"/>
                        </a:spcAft>
                      </a:pPr>
                      <a:r>
                        <a:rPr lang="es-ES" sz="1000">
                          <a:effectLst/>
                        </a:rPr>
                        <a:t>2001</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066321784"/>
                  </a:ext>
                </a:extLst>
              </a:tr>
              <a:tr h="142875">
                <a:tc>
                  <a:txBody>
                    <a:bodyPr/>
                    <a:lstStyle/>
                    <a:p>
                      <a:pPr>
                        <a:spcAft>
                          <a:spcPts val="0"/>
                        </a:spcAft>
                      </a:pPr>
                      <a:r>
                        <a:rPr lang="es-ES" sz="1000">
                          <a:effectLst/>
                        </a:rPr>
                        <a:t>Troncal Américas</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spcAft>
                          <a:spcPts val="0"/>
                        </a:spcAft>
                      </a:pPr>
                      <a:r>
                        <a:rPr lang="es-ES" sz="1000">
                          <a:effectLst/>
                        </a:rPr>
                        <a:t>2001</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997657095"/>
                  </a:ext>
                </a:extLst>
              </a:tr>
              <a:tr h="142875">
                <a:tc>
                  <a:txBody>
                    <a:bodyPr/>
                    <a:lstStyle/>
                    <a:p>
                      <a:pPr>
                        <a:spcAft>
                          <a:spcPts val="0"/>
                        </a:spcAft>
                      </a:pPr>
                      <a:r>
                        <a:rPr lang="es-ES" sz="1000">
                          <a:effectLst/>
                        </a:rPr>
                        <a:t>Troncal NQS</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spcAft>
                          <a:spcPts val="0"/>
                        </a:spcAft>
                      </a:pPr>
                      <a:r>
                        <a:rPr lang="es-ES" sz="1000">
                          <a:effectLst/>
                        </a:rPr>
                        <a:t>2002</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369295894"/>
                  </a:ext>
                </a:extLst>
              </a:tr>
              <a:tr h="142875">
                <a:tc>
                  <a:txBody>
                    <a:bodyPr/>
                    <a:lstStyle/>
                    <a:p>
                      <a:pPr>
                        <a:spcAft>
                          <a:spcPts val="0"/>
                        </a:spcAft>
                      </a:pPr>
                      <a:r>
                        <a:rPr lang="es-ES" sz="1000">
                          <a:effectLst/>
                        </a:rPr>
                        <a:t>Troncal Avenida Suba</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spcAft>
                          <a:spcPts val="0"/>
                        </a:spcAft>
                      </a:pPr>
                      <a:r>
                        <a:rPr lang="es-ES" sz="1000">
                          <a:effectLst/>
                        </a:rPr>
                        <a:t>2003</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127377000"/>
                  </a:ext>
                </a:extLst>
              </a:tr>
              <a:tr h="142875">
                <a:tc>
                  <a:txBody>
                    <a:bodyPr/>
                    <a:lstStyle/>
                    <a:p>
                      <a:pPr>
                        <a:spcAft>
                          <a:spcPts val="0"/>
                        </a:spcAft>
                      </a:pPr>
                      <a:r>
                        <a:rPr lang="es-ES" sz="1000" dirty="0">
                          <a:effectLst/>
                        </a:rPr>
                        <a:t>Troncal El Dorado</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spcAft>
                          <a:spcPts val="0"/>
                        </a:spcAft>
                      </a:pPr>
                      <a:r>
                        <a:rPr lang="es-ES" sz="1000">
                          <a:effectLst/>
                        </a:rPr>
                        <a:t>2012</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420861945"/>
                  </a:ext>
                </a:extLst>
              </a:tr>
              <a:tr h="142875">
                <a:tc>
                  <a:txBody>
                    <a:bodyPr/>
                    <a:lstStyle/>
                    <a:p>
                      <a:pPr>
                        <a:spcAft>
                          <a:spcPts val="0"/>
                        </a:spcAft>
                      </a:pPr>
                      <a:r>
                        <a:rPr lang="es-ES" sz="1000">
                          <a:effectLst/>
                        </a:rPr>
                        <a:t>Troncal Carrera 10</a:t>
                      </a:r>
                      <a:r>
                        <a:rPr lang="es-ES" sz="1000" baseline="30000">
                          <a:effectLst/>
                        </a:rPr>
                        <a:t>a</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spcAft>
                          <a:spcPts val="0"/>
                        </a:spcAft>
                      </a:pPr>
                      <a:r>
                        <a:rPr lang="es-ES" sz="1000" dirty="0">
                          <a:effectLst/>
                        </a:rPr>
                        <a:t>2012</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728477820"/>
                  </a:ext>
                </a:extLst>
              </a:tr>
            </a:tbl>
          </a:graphicData>
        </a:graphic>
      </p:graphicFrame>
      <p:sp>
        <p:nvSpPr>
          <p:cNvPr id="8" name="Content Placeholder 2"/>
          <p:cNvSpPr>
            <a:spLocks noGrp="1"/>
          </p:cNvSpPr>
          <p:nvPr>
            <p:ph sz="quarter" idx="10"/>
          </p:nvPr>
        </p:nvSpPr>
        <p:spPr>
          <a:xfrm>
            <a:off x="5431757" y="4353649"/>
            <a:ext cx="3025776" cy="2065438"/>
          </a:xfrm>
          <a:ln>
            <a:solidFill>
              <a:schemeClr val="tx1"/>
            </a:solidFill>
          </a:ln>
        </p:spPr>
        <p:txBody>
          <a:bodyPr/>
          <a:lstStyle/>
          <a:p>
            <a:r>
              <a:rPr lang="en-US" sz="1400" b="1" dirty="0" err="1"/>
              <a:t>Servicios</a:t>
            </a:r>
            <a:r>
              <a:rPr lang="en-US" sz="1400" b="1" noProof="0" dirty="0"/>
              <a:t>:</a:t>
            </a:r>
          </a:p>
          <a:p>
            <a:pPr marL="171450" indent="-171450">
              <a:buFont typeface="Arial" panose="020B0604020202020204" pitchFamily="34" charset="0"/>
              <a:buChar char="•"/>
            </a:pPr>
            <a:r>
              <a:rPr lang="en-US" sz="1100" b="1" dirty="0" err="1"/>
              <a:t>Servicio</a:t>
            </a:r>
            <a:r>
              <a:rPr lang="en-US" sz="1100" b="1" dirty="0"/>
              <a:t> </a:t>
            </a:r>
            <a:r>
              <a:rPr lang="en-US" sz="1100" b="1" dirty="0" err="1"/>
              <a:t>troncal</a:t>
            </a:r>
            <a:r>
              <a:rPr lang="en-US" sz="1100" b="1" dirty="0"/>
              <a:t> y </a:t>
            </a:r>
            <a:r>
              <a:rPr lang="en-US" sz="1100" b="1" dirty="0" err="1"/>
              <a:t>alimentadores</a:t>
            </a:r>
            <a:r>
              <a:rPr lang="en-US" sz="1100" b="1" dirty="0"/>
              <a:t>: </a:t>
            </a:r>
            <a:endParaRPr lang="en-US" sz="1100" dirty="0"/>
          </a:p>
          <a:p>
            <a:pPr marL="180000" lvl="3" indent="0">
              <a:buNone/>
            </a:pPr>
            <a:r>
              <a:rPr lang="en-US" sz="1100" noProof="0" dirty="0" err="1"/>
              <a:t>Fase</a:t>
            </a:r>
            <a:r>
              <a:rPr lang="en-US" sz="1100" noProof="0" dirty="0"/>
              <a:t> I y II </a:t>
            </a:r>
            <a:r>
              <a:rPr lang="en-US" sz="1100" noProof="0" dirty="0" err="1"/>
              <a:t>completas</a:t>
            </a:r>
            <a:r>
              <a:rPr lang="en-US" sz="1100" noProof="0" dirty="0"/>
              <a:t> y </a:t>
            </a:r>
            <a:r>
              <a:rPr lang="en-US" sz="1100" noProof="0" dirty="0" err="1"/>
              <a:t>parte</a:t>
            </a:r>
            <a:r>
              <a:rPr lang="en-US" sz="1100" noProof="0" dirty="0"/>
              <a:t> de la </a:t>
            </a:r>
            <a:r>
              <a:rPr lang="en-US" sz="1100" noProof="0" dirty="0" err="1"/>
              <a:t>Fase</a:t>
            </a:r>
            <a:r>
              <a:rPr lang="en-US" sz="1100" noProof="0" dirty="0"/>
              <a:t> III: </a:t>
            </a:r>
            <a:r>
              <a:rPr lang="en-US" sz="1100" noProof="0" dirty="0" err="1"/>
              <a:t>aprox</a:t>
            </a:r>
            <a:r>
              <a:rPr lang="en-US" sz="1100" noProof="0" dirty="0"/>
              <a:t>. 1.400 buses </a:t>
            </a:r>
            <a:r>
              <a:rPr lang="en-US" sz="1100" noProof="0" dirty="0" err="1"/>
              <a:t>en</a:t>
            </a:r>
            <a:r>
              <a:rPr lang="en-US" sz="1100" noProof="0" dirty="0"/>
              <a:t> 2019</a:t>
            </a:r>
          </a:p>
          <a:p>
            <a:pPr lvl="2"/>
            <a:r>
              <a:rPr lang="en-US" sz="1100" b="1" dirty="0" err="1"/>
              <a:t>Servicio</a:t>
            </a:r>
            <a:r>
              <a:rPr lang="en-US" sz="1100" b="1" dirty="0"/>
              <a:t> zonal o </a:t>
            </a:r>
            <a:r>
              <a:rPr lang="en-US" sz="1100" b="1" dirty="0" err="1"/>
              <a:t>urbano</a:t>
            </a:r>
            <a:r>
              <a:rPr lang="en-US" sz="1100" b="1" dirty="0"/>
              <a:t> </a:t>
            </a:r>
            <a:r>
              <a:rPr lang="en-US" sz="1100" dirty="0"/>
              <a:t>(</a:t>
            </a:r>
            <a:r>
              <a:rPr lang="en-US" sz="1100" dirty="0" err="1"/>
              <a:t>rutas</a:t>
            </a:r>
            <a:r>
              <a:rPr lang="en-US" sz="1100" dirty="0"/>
              <a:t> </a:t>
            </a:r>
            <a:r>
              <a:rPr lang="en-US" sz="1100" dirty="0" err="1"/>
              <a:t>convencionales</a:t>
            </a:r>
            <a:r>
              <a:rPr lang="en-US" sz="1100" dirty="0"/>
              <a:t> sin </a:t>
            </a:r>
            <a:r>
              <a:rPr lang="en-US" sz="1100" dirty="0" err="1"/>
              <a:t>plataforma</a:t>
            </a:r>
            <a:r>
              <a:rPr lang="en-US" sz="1100" dirty="0"/>
              <a:t> </a:t>
            </a:r>
            <a:r>
              <a:rPr lang="en-US" sz="1100" dirty="0" err="1"/>
              <a:t>exclusiva</a:t>
            </a:r>
            <a:r>
              <a:rPr lang="en-US" sz="1100" dirty="0"/>
              <a:t>)</a:t>
            </a:r>
          </a:p>
          <a:p>
            <a:pPr marL="180000" lvl="3" indent="0">
              <a:buNone/>
            </a:pPr>
            <a:r>
              <a:rPr lang="en-US" sz="1100" noProof="0" dirty="0" err="1"/>
              <a:t>Fase</a:t>
            </a:r>
            <a:r>
              <a:rPr lang="en-US" sz="1100" noProof="0" dirty="0"/>
              <a:t> III: </a:t>
            </a:r>
            <a:r>
              <a:rPr lang="en-US" sz="1100" noProof="0" dirty="0" err="1"/>
              <a:t>aprox</a:t>
            </a:r>
            <a:r>
              <a:rPr lang="en-US" sz="1100" noProof="0" dirty="0"/>
              <a:t>. 11.300 buses </a:t>
            </a:r>
            <a:r>
              <a:rPr lang="en-US" sz="1100" noProof="0" dirty="0" err="1"/>
              <a:t>en</a:t>
            </a:r>
            <a:r>
              <a:rPr lang="en-US" sz="1100" noProof="0" dirty="0"/>
              <a:t> 2019</a:t>
            </a:r>
          </a:p>
        </p:txBody>
      </p:sp>
    </p:spTree>
    <p:extLst>
      <p:ext uri="{BB962C8B-B14F-4D97-AF65-F5344CB8AC3E}">
        <p14:creationId xmlns:p14="http://schemas.microsoft.com/office/powerpoint/2010/main" val="3607719404"/>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err="1"/>
              <a:t>Transmilenio</a:t>
            </a:r>
            <a:r>
              <a:rPr lang="en-US" noProof="0" dirty="0"/>
              <a:t> y el SITP</a:t>
            </a:r>
          </a:p>
        </p:txBody>
      </p:sp>
      <p:sp>
        <p:nvSpPr>
          <p:cNvPr id="25" name="Text Placeholder 24"/>
          <p:cNvSpPr>
            <a:spLocks noGrp="1"/>
          </p:cNvSpPr>
          <p:nvPr>
            <p:ph type="body" sz="quarter" idx="13"/>
          </p:nvPr>
        </p:nvSpPr>
        <p:spPr/>
        <p:txBody>
          <a:bodyPr/>
          <a:lstStyle/>
          <a:p>
            <a:r>
              <a:rPr lang="en-US" noProof="0" dirty="0"/>
              <a:t>El </a:t>
            </a:r>
            <a:r>
              <a:rPr lang="en-US" noProof="0" dirty="0" err="1"/>
              <a:t>servicio</a:t>
            </a:r>
            <a:r>
              <a:rPr lang="en-US" noProof="0" dirty="0"/>
              <a:t> </a:t>
            </a:r>
            <a:r>
              <a:rPr lang="en-US" noProof="0" dirty="0" err="1"/>
              <a:t>Troncal</a:t>
            </a:r>
            <a:r>
              <a:rPr lang="en-US" noProof="0" dirty="0"/>
              <a:t>: </a:t>
            </a:r>
            <a:r>
              <a:rPr lang="en-US" noProof="0" dirty="0" err="1"/>
              <a:t>Fases</a:t>
            </a:r>
            <a:r>
              <a:rPr lang="en-US" noProof="0" dirty="0"/>
              <a:t> I, II y III (SITP)</a:t>
            </a:r>
          </a:p>
        </p:txBody>
      </p:sp>
      <p:graphicFrame>
        <p:nvGraphicFramePr>
          <p:cNvPr id="8" name="Table 7"/>
          <p:cNvGraphicFramePr>
            <a:graphicFrameLocks noGrp="1"/>
          </p:cNvGraphicFramePr>
          <p:nvPr>
            <p:extLst>
              <p:ext uri="{D42A27DB-BD31-4B8C-83A1-F6EECF244321}">
                <p14:modId xmlns:p14="http://schemas.microsoft.com/office/powerpoint/2010/main" val="19670662"/>
              </p:ext>
            </p:extLst>
          </p:nvPr>
        </p:nvGraphicFramePr>
        <p:xfrm>
          <a:off x="4846320" y="1048812"/>
          <a:ext cx="4120090" cy="2995206"/>
        </p:xfrm>
        <a:graphic>
          <a:graphicData uri="http://schemas.openxmlformats.org/drawingml/2006/table">
            <a:tbl>
              <a:tblPr firstRow="1" bandRow="1">
                <a:tableStyleId>{00A15C55-8517-42AA-B614-E9B94910E393}</a:tableStyleId>
              </a:tblPr>
              <a:tblGrid>
                <a:gridCol w="1222117">
                  <a:extLst>
                    <a:ext uri="{9D8B030D-6E8A-4147-A177-3AD203B41FA5}">
                      <a16:colId xmlns:a16="http://schemas.microsoft.com/office/drawing/2014/main" val="3369926205"/>
                    </a:ext>
                  </a:extLst>
                </a:gridCol>
                <a:gridCol w="2897973">
                  <a:extLst>
                    <a:ext uri="{9D8B030D-6E8A-4147-A177-3AD203B41FA5}">
                      <a16:colId xmlns:a16="http://schemas.microsoft.com/office/drawing/2014/main" val="950293472"/>
                    </a:ext>
                  </a:extLst>
                </a:gridCol>
              </a:tblGrid>
              <a:tr h="148825">
                <a:tc>
                  <a:txBody>
                    <a:bodyPr/>
                    <a:lstStyle/>
                    <a:p>
                      <a:pPr>
                        <a:spcAft>
                          <a:spcPts val="0"/>
                        </a:spcAft>
                      </a:pPr>
                      <a:r>
                        <a:rPr lang="es-ES" sz="1200" kern="1200">
                          <a:effectLst/>
                        </a:rPr>
                        <a:t>Descripción</a:t>
                      </a:r>
                      <a:endParaRPr lang="es-ES" sz="1200" kern="1200">
                        <a:solidFill>
                          <a:schemeClr val="dk1"/>
                        </a:solidFill>
                        <a:effectLst/>
                        <a:latin typeface="+mn-lt"/>
                        <a:ea typeface="+mn-ea"/>
                        <a:cs typeface="+mn-cs"/>
                      </a:endParaRPr>
                    </a:p>
                  </a:txBody>
                  <a:tcPr marL="68580" marR="68580" marT="0" marB="0" anchor="b"/>
                </a:tc>
                <a:tc>
                  <a:txBody>
                    <a:bodyPr/>
                    <a:lstStyle/>
                    <a:p>
                      <a:pPr>
                        <a:spcAft>
                          <a:spcPts val="0"/>
                        </a:spcAft>
                      </a:pPr>
                      <a:r>
                        <a:rPr lang="es-ES" sz="1200" kern="1200" dirty="0">
                          <a:effectLst/>
                        </a:rPr>
                        <a:t>Características</a:t>
                      </a:r>
                      <a:endParaRPr lang="es-ES" sz="1200" kern="1200" dirty="0">
                        <a:solidFill>
                          <a:schemeClr val="dk1"/>
                        </a:solidFill>
                        <a:effectLst/>
                        <a:latin typeface="+mn-lt"/>
                        <a:ea typeface="+mn-ea"/>
                        <a:cs typeface="+mn-cs"/>
                      </a:endParaRPr>
                    </a:p>
                  </a:txBody>
                  <a:tcPr marL="68580" marR="68580" marT="0" marB="0" anchor="b"/>
                </a:tc>
                <a:extLst>
                  <a:ext uri="{0D108BD9-81ED-4DB2-BD59-A6C34878D82A}">
                    <a16:rowId xmlns:a16="http://schemas.microsoft.com/office/drawing/2014/main" val="4134636727"/>
                  </a:ext>
                </a:extLst>
              </a:tr>
              <a:tr h="148825">
                <a:tc>
                  <a:txBody>
                    <a:bodyPr/>
                    <a:lstStyle/>
                    <a:p>
                      <a:pPr>
                        <a:spcAft>
                          <a:spcPts val="0"/>
                        </a:spcAft>
                      </a:pPr>
                      <a:r>
                        <a:rPr lang="es-ES" sz="1000" kern="1200">
                          <a:effectLst/>
                        </a:rPr>
                        <a:t>Tipo</a:t>
                      </a:r>
                      <a:endParaRPr lang="es-ES" sz="1000" kern="1200">
                        <a:solidFill>
                          <a:schemeClr val="dk1"/>
                        </a:solidFill>
                        <a:effectLst/>
                        <a:latin typeface="+mn-lt"/>
                        <a:ea typeface="+mn-ea"/>
                        <a:cs typeface="+mn-cs"/>
                      </a:endParaRPr>
                    </a:p>
                  </a:txBody>
                  <a:tcPr marL="68580" marR="68580" marT="0" marB="0" anchor="ctr"/>
                </a:tc>
                <a:tc>
                  <a:txBody>
                    <a:bodyPr/>
                    <a:lstStyle/>
                    <a:p>
                      <a:pPr>
                        <a:spcAft>
                          <a:spcPts val="0"/>
                        </a:spcAft>
                      </a:pPr>
                      <a:r>
                        <a:rPr lang="es-ES" sz="1000" kern="1200" dirty="0">
                          <a:effectLst/>
                        </a:rPr>
                        <a:t>Sistema de Transporte Masivo Troncal</a:t>
                      </a:r>
                      <a:endParaRPr lang="es-ES" sz="100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4121543220"/>
                  </a:ext>
                </a:extLst>
              </a:tr>
              <a:tr h="148825">
                <a:tc>
                  <a:txBody>
                    <a:bodyPr/>
                    <a:lstStyle/>
                    <a:p>
                      <a:pPr>
                        <a:spcAft>
                          <a:spcPts val="0"/>
                        </a:spcAft>
                      </a:pPr>
                      <a:r>
                        <a:rPr lang="es-ES" sz="1000" kern="1200">
                          <a:effectLst/>
                        </a:rPr>
                        <a:t>Inauguración</a:t>
                      </a:r>
                      <a:endParaRPr lang="es-ES" sz="1000" kern="1200">
                        <a:solidFill>
                          <a:schemeClr val="dk1"/>
                        </a:solidFill>
                        <a:effectLst/>
                        <a:latin typeface="+mn-lt"/>
                        <a:ea typeface="+mn-ea"/>
                        <a:cs typeface="+mn-cs"/>
                      </a:endParaRPr>
                    </a:p>
                  </a:txBody>
                  <a:tcPr marL="68580" marR="68580" marT="0" marB="0" anchor="ctr"/>
                </a:tc>
                <a:tc>
                  <a:txBody>
                    <a:bodyPr/>
                    <a:lstStyle/>
                    <a:p>
                      <a:pPr>
                        <a:spcAft>
                          <a:spcPts val="0"/>
                        </a:spcAft>
                      </a:pPr>
                      <a:r>
                        <a:rPr lang="es-ES" sz="1000" kern="1200">
                          <a:effectLst/>
                        </a:rPr>
                        <a:t>4 de diciembre de 2000</a:t>
                      </a:r>
                      <a:endParaRPr lang="es-ES" sz="1000" kern="120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835441549"/>
                  </a:ext>
                </a:extLst>
              </a:tr>
              <a:tr h="263163">
                <a:tc>
                  <a:txBody>
                    <a:bodyPr/>
                    <a:lstStyle/>
                    <a:p>
                      <a:pPr>
                        <a:spcAft>
                          <a:spcPts val="0"/>
                        </a:spcAft>
                      </a:pPr>
                      <a:r>
                        <a:rPr lang="es-ES" sz="1000" kern="1200">
                          <a:effectLst/>
                        </a:rPr>
                        <a:t>Longitud</a:t>
                      </a:r>
                      <a:endParaRPr lang="es-ES" sz="1000" kern="1200">
                        <a:solidFill>
                          <a:schemeClr val="dk1"/>
                        </a:solidFill>
                        <a:effectLst/>
                        <a:latin typeface="+mn-lt"/>
                        <a:ea typeface="+mn-ea"/>
                        <a:cs typeface="+mn-cs"/>
                      </a:endParaRPr>
                    </a:p>
                  </a:txBody>
                  <a:tcPr marL="68580" marR="68580" marT="0" marB="0" anchor="ctr"/>
                </a:tc>
                <a:tc>
                  <a:txBody>
                    <a:bodyPr/>
                    <a:lstStyle/>
                    <a:p>
                      <a:pPr>
                        <a:spcAft>
                          <a:spcPts val="0"/>
                        </a:spcAft>
                      </a:pPr>
                      <a:r>
                        <a:rPr lang="es-ES" sz="1000" kern="1200" dirty="0">
                          <a:effectLst/>
                        </a:rPr>
                        <a:t>112,9 km troncales + 663 km alimentadores</a:t>
                      </a:r>
                      <a:endParaRPr lang="es-ES" sz="100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3310815814"/>
                  </a:ext>
                </a:extLst>
              </a:tr>
              <a:tr h="263163">
                <a:tc>
                  <a:txBody>
                    <a:bodyPr/>
                    <a:lstStyle/>
                    <a:p>
                      <a:pPr>
                        <a:spcAft>
                          <a:spcPts val="0"/>
                        </a:spcAft>
                      </a:pPr>
                      <a:r>
                        <a:rPr lang="es-ES" sz="1000" kern="1200">
                          <a:effectLst/>
                        </a:rPr>
                        <a:t>Estaciones</a:t>
                      </a:r>
                      <a:endParaRPr lang="es-ES" sz="1000" kern="1200">
                        <a:solidFill>
                          <a:schemeClr val="dk1"/>
                        </a:solidFill>
                        <a:effectLst/>
                        <a:latin typeface="+mn-lt"/>
                        <a:ea typeface="+mn-ea"/>
                        <a:cs typeface="+mn-cs"/>
                      </a:endParaRPr>
                    </a:p>
                  </a:txBody>
                  <a:tcPr marL="68580" marR="68580" marT="0" marB="0" anchor="ctr"/>
                </a:tc>
                <a:tc>
                  <a:txBody>
                    <a:bodyPr/>
                    <a:lstStyle/>
                    <a:p>
                      <a:pPr>
                        <a:spcAft>
                          <a:spcPts val="0"/>
                        </a:spcAft>
                      </a:pPr>
                      <a:r>
                        <a:rPr lang="es-ES" sz="1000" kern="1200">
                          <a:effectLst/>
                        </a:rPr>
                        <a:t>143 (en funcionamiento) 7 (en construcción)</a:t>
                      </a:r>
                      <a:endParaRPr lang="es-ES" sz="1000" kern="120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1090097307"/>
                  </a:ext>
                </a:extLst>
              </a:tr>
              <a:tr h="287487">
                <a:tc>
                  <a:txBody>
                    <a:bodyPr/>
                    <a:lstStyle/>
                    <a:p>
                      <a:pPr>
                        <a:spcAft>
                          <a:spcPts val="0"/>
                        </a:spcAft>
                      </a:pPr>
                      <a:r>
                        <a:rPr lang="es-ES" sz="1000" kern="1200">
                          <a:effectLst/>
                        </a:rPr>
                        <a:t>Velocidad máxima</a:t>
                      </a:r>
                      <a:endParaRPr lang="es-ES" sz="1000" kern="1200">
                        <a:solidFill>
                          <a:schemeClr val="dk1"/>
                        </a:solidFill>
                        <a:effectLst/>
                        <a:latin typeface="+mn-lt"/>
                        <a:ea typeface="+mn-ea"/>
                        <a:cs typeface="+mn-cs"/>
                      </a:endParaRPr>
                    </a:p>
                  </a:txBody>
                  <a:tcPr marL="68580" marR="68580" marT="0" marB="0" anchor="ctr"/>
                </a:tc>
                <a:tc>
                  <a:txBody>
                    <a:bodyPr/>
                    <a:lstStyle/>
                    <a:p>
                      <a:pPr>
                        <a:spcAft>
                          <a:spcPts val="0"/>
                        </a:spcAft>
                      </a:pPr>
                      <a:r>
                        <a:rPr lang="es-ES" sz="1000" kern="1200">
                          <a:effectLst/>
                        </a:rPr>
                        <a:t>60km/h</a:t>
                      </a:r>
                      <a:endParaRPr lang="es-ES" sz="1000" kern="120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2088823836"/>
                  </a:ext>
                </a:extLst>
              </a:tr>
              <a:tr h="148825">
                <a:tc>
                  <a:txBody>
                    <a:bodyPr/>
                    <a:lstStyle/>
                    <a:p>
                      <a:pPr>
                        <a:spcAft>
                          <a:spcPts val="0"/>
                        </a:spcAft>
                      </a:pPr>
                      <a:r>
                        <a:rPr lang="es-ES" sz="1000" kern="1200">
                          <a:effectLst/>
                        </a:rPr>
                        <a:t>No de líneas</a:t>
                      </a:r>
                      <a:endParaRPr lang="es-ES" sz="1000" kern="1200">
                        <a:solidFill>
                          <a:schemeClr val="dk1"/>
                        </a:solidFill>
                        <a:effectLst/>
                        <a:latin typeface="+mn-lt"/>
                        <a:ea typeface="+mn-ea"/>
                        <a:cs typeface="+mn-cs"/>
                      </a:endParaRPr>
                    </a:p>
                  </a:txBody>
                  <a:tcPr marL="68580" marR="68580" marT="0" marB="0" anchor="ctr"/>
                </a:tc>
                <a:tc>
                  <a:txBody>
                    <a:bodyPr/>
                    <a:lstStyle/>
                    <a:p>
                      <a:pPr>
                        <a:spcAft>
                          <a:spcPts val="0"/>
                        </a:spcAft>
                      </a:pPr>
                      <a:r>
                        <a:rPr lang="es-ES" sz="1000" kern="1200" dirty="0">
                          <a:effectLst/>
                        </a:rPr>
                        <a:t>12 troncales + 108 Alimentadoras</a:t>
                      </a:r>
                      <a:endParaRPr lang="es-ES" sz="100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2421290996"/>
                  </a:ext>
                </a:extLst>
              </a:tr>
              <a:tr h="287487">
                <a:tc>
                  <a:txBody>
                    <a:bodyPr/>
                    <a:lstStyle/>
                    <a:p>
                      <a:pPr>
                        <a:spcAft>
                          <a:spcPts val="0"/>
                        </a:spcAft>
                      </a:pPr>
                      <a:r>
                        <a:rPr lang="es-ES" sz="1000" kern="1200" dirty="0">
                          <a:effectLst/>
                        </a:rPr>
                        <a:t>No de autobuses</a:t>
                      </a:r>
                      <a:endParaRPr lang="es-ES" sz="1000" kern="1200" dirty="0">
                        <a:solidFill>
                          <a:schemeClr val="dk1"/>
                        </a:solidFill>
                        <a:effectLst/>
                        <a:latin typeface="+mn-lt"/>
                        <a:ea typeface="+mn-ea"/>
                        <a:cs typeface="+mn-cs"/>
                      </a:endParaRPr>
                    </a:p>
                  </a:txBody>
                  <a:tcPr marL="68580" marR="68580" marT="0" marB="0" anchor="ctr"/>
                </a:tc>
                <a:tc>
                  <a:txBody>
                    <a:bodyPr/>
                    <a:lstStyle/>
                    <a:p>
                      <a:pPr>
                        <a:spcAft>
                          <a:spcPts val="0"/>
                        </a:spcAft>
                      </a:pPr>
                      <a:r>
                        <a:rPr lang="es-ES" sz="1000" kern="1200" dirty="0">
                          <a:effectLst/>
                        </a:rPr>
                        <a:t>1.392 articulados o biarticulados (600 de Fase III) + 574 alimentadores</a:t>
                      </a:r>
                      <a:endParaRPr lang="es-ES" sz="100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1674945581"/>
                  </a:ext>
                </a:extLst>
              </a:tr>
              <a:tr h="148825">
                <a:tc>
                  <a:txBody>
                    <a:bodyPr/>
                    <a:lstStyle/>
                    <a:p>
                      <a:pPr>
                        <a:spcAft>
                          <a:spcPts val="0"/>
                        </a:spcAft>
                      </a:pPr>
                      <a:r>
                        <a:rPr lang="es-ES" sz="1000" kern="1200">
                          <a:effectLst/>
                        </a:rPr>
                        <a:t>pasajeros</a:t>
                      </a:r>
                      <a:endParaRPr lang="es-ES" sz="1000" kern="1200">
                        <a:solidFill>
                          <a:schemeClr val="dk1"/>
                        </a:solidFill>
                        <a:effectLst/>
                        <a:latin typeface="+mn-lt"/>
                        <a:ea typeface="+mn-ea"/>
                        <a:cs typeface="+mn-cs"/>
                      </a:endParaRPr>
                    </a:p>
                  </a:txBody>
                  <a:tcPr marL="68580" marR="68580" marT="0" marB="0" anchor="ctr"/>
                </a:tc>
                <a:tc>
                  <a:txBody>
                    <a:bodyPr/>
                    <a:lstStyle/>
                    <a:p>
                      <a:pPr>
                        <a:spcAft>
                          <a:spcPts val="0"/>
                        </a:spcAft>
                      </a:pPr>
                      <a:r>
                        <a:rPr lang="es-ES" sz="1000" kern="1200" dirty="0">
                          <a:effectLst/>
                        </a:rPr>
                        <a:t> 1.927.000  </a:t>
                      </a:r>
                      <a:r>
                        <a:rPr lang="es-ES" sz="1000" kern="1200" dirty="0" err="1">
                          <a:effectLst/>
                        </a:rPr>
                        <a:t>pax</a:t>
                      </a:r>
                      <a:r>
                        <a:rPr lang="es-ES" sz="1000" kern="1200" dirty="0">
                          <a:effectLst/>
                        </a:rPr>
                        <a:t>/</a:t>
                      </a:r>
                      <a:r>
                        <a:rPr lang="es-ES" sz="1000" kern="1200" dirty="0" err="1">
                          <a:effectLst/>
                        </a:rPr>
                        <a:t>dia</a:t>
                      </a:r>
                      <a:r>
                        <a:rPr lang="es-ES" sz="1000" kern="1200" dirty="0">
                          <a:effectLst/>
                        </a:rPr>
                        <a:t> </a:t>
                      </a:r>
                      <a:endParaRPr lang="es-ES" sz="100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2314358314"/>
                  </a:ext>
                </a:extLst>
              </a:tr>
              <a:tr h="263163">
                <a:tc>
                  <a:txBody>
                    <a:bodyPr/>
                    <a:lstStyle/>
                    <a:p>
                      <a:pPr>
                        <a:spcAft>
                          <a:spcPts val="0"/>
                        </a:spcAft>
                      </a:pPr>
                      <a:r>
                        <a:rPr lang="en-GB" sz="1000" kern="1200" dirty="0">
                          <a:effectLst/>
                        </a:rPr>
                        <a:t>C</a:t>
                      </a:r>
                      <a:r>
                        <a:rPr lang="es-ES" sz="1000" kern="1200" dirty="0" err="1">
                          <a:effectLst/>
                        </a:rPr>
                        <a:t>argas</a:t>
                      </a:r>
                      <a:r>
                        <a:rPr lang="es-ES" sz="1000" kern="1200" dirty="0">
                          <a:effectLst/>
                        </a:rPr>
                        <a:t> en h Pico</a:t>
                      </a:r>
                      <a:endParaRPr lang="es-ES" sz="1000" kern="1200" dirty="0">
                        <a:solidFill>
                          <a:schemeClr val="dk1"/>
                        </a:solidFill>
                        <a:effectLst/>
                        <a:latin typeface="+mn-lt"/>
                        <a:ea typeface="+mn-ea"/>
                        <a:cs typeface="+mn-cs"/>
                      </a:endParaRPr>
                    </a:p>
                  </a:txBody>
                  <a:tcPr marL="68580" marR="68580" marT="0" marB="0" anchor="ctr"/>
                </a:tc>
                <a:tc>
                  <a:txBody>
                    <a:bodyPr/>
                    <a:lstStyle/>
                    <a:p>
                      <a:pPr>
                        <a:spcAft>
                          <a:spcPts val="0"/>
                        </a:spcAft>
                      </a:pPr>
                      <a:r>
                        <a:rPr lang="es-ES" sz="1000" kern="1200" dirty="0">
                          <a:effectLst/>
                        </a:rPr>
                        <a:t>Por encima de los 35.000 </a:t>
                      </a:r>
                      <a:r>
                        <a:rPr lang="es-ES" sz="1000" kern="1200" dirty="0" err="1">
                          <a:effectLst/>
                        </a:rPr>
                        <a:t>pphps</a:t>
                      </a:r>
                      <a:endParaRPr lang="es-ES" sz="100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4195369663"/>
                  </a:ext>
                </a:extLst>
              </a:tr>
              <a:tr h="263163">
                <a:tc>
                  <a:txBody>
                    <a:bodyPr/>
                    <a:lstStyle/>
                    <a:p>
                      <a:pPr>
                        <a:spcAft>
                          <a:spcPts val="0"/>
                        </a:spcAft>
                      </a:pPr>
                      <a:r>
                        <a:rPr lang="es-ES" sz="1000" kern="1200" dirty="0">
                          <a:effectLst/>
                        </a:rPr>
                        <a:t>Velocidad media</a:t>
                      </a:r>
                      <a:endParaRPr lang="es-ES" sz="1000" kern="1200" dirty="0">
                        <a:solidFill>
                          <a:schemeClr val="dk1"/>
                        </a:solidFill>
                        <a:effectLst/>
                        <a:latin typeface="+mn-lt"/>
                        <a:ea typeface="+mn-ea"/>
                        <a:cs typeface="+mn-cs"/>
                      </a:endParaRPr>
                    </a:p>
                  </a:txBody>
                  <a:tcPr marL="68580" marR="68580" marT="0" marB="0" anchor="ctr"/>
                </a:tc>
                <a:tc>
                  <a:txBody>
                    <a:bodyPr/>
                    <a:lstStyle/>
                    <a:p>
                      <a:pPr>
                        <a:spcAft>
                          <a:spcPts val="0"/>
                        </a:spcAft>
                      </a:pPr>
                      <a:r>
                        <a:rPr lang="es-ES" sz="1000" kern="1200">
                          <a:effectLst/>
                        </a:rPr>
                        <a:t>26 km/h</a:t>
                      </a:r>
                      <a:endParaRPr lang="es-ES" sz="1000" kern="120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3818834528"/>
                  </a:ext>
                </a:extLst>
              </a:tr>
              <a:tr h="148825">
                <a:tc>
                  <a:txBody>
                    <a:bodyPr/>
                    <a:lstStyle/>
                    <a:p>
                      <a:pPr>
                        <a:spcAft>
                          <a:spcPts val="0"/>
                        </a:spcAft>
                      </a:pPr>
                      <a:r>
                        <a:rPr lang="es-ES" sz="1000" kern="1200" dirty="0">
                          <a:effectLst/>
                        </a:rPr>
                        <a:t>Hora pico</a:t>
                      </a:r>
                      <a:endParaRPr lang="es-ES" sz="1000" kern="1200" dirty="0">
                        <a:solidFill>
                          <a:schemeClr val="dk1"/>
                        </a:solidFill>
                        <a:effectLst/>
                        <a:latin typeface="+mn-lt"/>
                        <a:ea typeface="+mn-ea"/>
                        <a:cs typeface="+mn-cs"/>
                      </a:endParaRPr>
                    </a:p>
                  </a:txBody>
                  <a:tcPr marL="68580" marR="68580" marT="0" marB="0" anchor="ctr"/>
                </a:tc>
                <a:tc>
                  <a:txBody>
                    <a:bodyPr/>
                    <a:lstStyle/>
                    <a:p>
                      <a:pPr>
                        <a:spcAft>
                          <a:spcPts val="0"/>
                        </a:spcAft>
                      </a:pPr>
                      <a:r>
                        <a:rPr lang="es-ES" sz="1000" kern="1200">
                          <a:effectLst/>
                        </a:rPr>
                        <a:t>6:15 -7:15 am  5:15-6:16 pm</a:t>
                      </a:r>
                      <a:endParaRPr lang="es-ES" sz="1000" kern="120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3093852190"/>
                  </a:ext>
                </a:extLst>
              </a:tr>
              <a:tr h="287487">
                <a:tc>
                  <a:txBody>
                    <a:bodyPr/>
                    <a:lstStyle/>
                    <a:p>
                      <a:pPr>
                        <a:spcAft>
                          <a:spcPts val="0"/>
                        </a:spcAft>
                      </a:pPr>
                      <a:r>
                        <a:rPr lang="es-ES" sz="1000" kern="1200">
                          <a:effectLst/>
                        </a:rPr>
                        <a:t>Demanda </a:t>
                      </a:r>
                      <a:endParaRPr lang="es-ES" sz="1000" kern="1200">
                        <a:solidFill>
                          <a:schemeClr val="dk1"/>
                        </a:solidFill>
                        <a:effectLst/>
                        <a:latin typeface="+mn-lt"/>
                        <a:ea typeface="+mn-ea"/>
                        <a:cs typeface="+mn-cs"/>
                      </a:endParaRPr>
                    </a:p>
                  </a:txBody>
                  <a:tcPr marL="68580" marR="68580" marT="0" marB="0" anchor="ctr"/>
                </a:tc>
                <a:tc>
                  <a:txBody>
                    <a:bodyPr/>
                    <a:lstStyle/>
                    <a:p>
                      <a:pPr>
                        <a:spcAft>
                          <a:spcPts val="0"/>
                        </a:spcAft>
                      </a:pPr>
                      <a:r>
                        <a:rPr lang="es-ES" sz="1000" kern="1200" dirty="0">
                          <a:effectLst/>
                        </a:rPr>
                        <a:t>El servicio troncal mueve el 28% de los viajes de transporte público</a:t>
                      </a:r>
                      <a:endParaRPr lang="es-ES" sz="100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1340899235"/>
                  </a:ext>
                </a:extLst>
              </a:tr>
            </a:tbl>
          </a:graphicData>
        </a:graphic>
      </p:graphicFrame>
      <p:sp>
        <p:nvSpPr>
          <p:cNvPr id="9" name="Rectangle 1"/>
          <p:cNvSpPr>
            <a:spLocks noChangeArrowheads="1"/>
          </p:cNvSpPr>
          <p:nvPr/>
        </p:nvSpPr>
        <p:spPr bwMode="auto">
          <a:xfrm>
            <a:off x="376236" y="4137965"/>
            <a:ext cx="331146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1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Participación kilometraje (Jul 2014) - Fase I y II</a:t>
            </a:r>
            <a:endParaRPr kumimoji="0" lang="es-ES" altLang="es-ES" sz="1800" b="0" i="0" u="none" strike="noStrike" cap="none" normalizeH="0" baseline="0" dirty="0">
              <a:ln>
                <a:noFill/>
              </a:ln>
              <a:solidFill>
                <a:schemeClr val="tx1"/>
              </a:solidFill>
              <a:effectLst/>
              <a:latin typeface="Arial" panose="020B0604020202020204" pitchFamily="34" charset="0"/>
            </a:endParaRPr>
          </a:p>
        </p:txBody>
      </p:sp>
      <p:pic>
        <p:nvPicPr>
          <p:cNvPr id="10" name="Picture 9"/>
          <p:cNvPicPr>
            <a:picLocks noChangeAspect="1"/>
          </p:cNvPicPr>
          <p:nvPr/>
        </p:nvPicPr>
        <p:blipFill>
          <a:blip r:embed="rId3"/>
          <a:stretch>
            <a:fillRect/>
          </a:stretch>
        </p:blipFill>
        <p:spPr>
          <a:xfrm>
            <a:off x="376236" y="4522514"/>
            <a:ext cx="3311462" cy="1632126"/>
          </a:xfrm>
          <a:prstGeom prst="rect">
            <a:avLst/>
          </a:prstGeom>
        </p:spPr>
      </p:pic>
      <p:pic>
        <p:nvPicPr>
          <p:cNvPr id="3" name="Picture 2"/>
          <p:cNvPicPr>
            <a:picLocks noChangeAspect="1"/>
          </p:cNvPicPr>
          <p:nvPr/>
        </p:nvPicPr>
        <p:blipFill>
          <a:blip r:embed="rId4"/>
          <a:stretch>
            <a:fillRect/>
          </a:stretch>
        </p:blipFill>
        <p:spPr>
          <a:xfrm>
            <a:off x="376236" y="1035407"/>
            <a:ext cx="4222530" cy="2979620"/>
          </a:xfrm>
          <a:prstGeom prst="rect">
            <a:avLst/>
          </a:prstGeom>
        </p:spPr>
      </p:pic>
      <p:pic>
        <p:nvPicPr>
          <p:cNvPr id="7" name="Picture 6"/>
          <p:cNvPicPr>
            <a:picLocks noChangeAspect="1"/>
          </p:cNvPicPr>
          <p:nvPr/>
        </p:nvPicPr>
        <p:blipFill>
          <a:blip r:embed="rId5"/>
          <a:stretch>
            <a:fillRect/>
          </a:stretch>
        </p:blipFill>
        <p:spPr>
          <a:xfrm>
            <a:off x="4846320" y="4141178"/>
            <a:ext cx="3410713" cy="2341835"/>
          </a:xfrm>
          <a:prstGeom prst="rect">
            <a:avLst/>
          </a:prstGeom>
        </p:spPr>
      </p:pic>
      <p:sp>
        <p:nvSpPr>
          <p:cNvPr id="4" name="Rectangle 3"/>
          <p:cNvSpPr/>
          <p:nvPr/>
        </p:nvSpPr>
        <p:spPr bwMode="gray">
          <a:xfrm>
            <a:off x="4718304" y="6063564"/>
            <a:ext cx="3666744" cy="182152"/>
          </a:xfrm>
          <a:prstGeom prst="rect">
            <a:avLst/>
          </a:prstGeom>
          <a:noFill/>
          <a:ln w="19050" algn="ctr">
            <a:solidFill>
              <a:srgbClr val="C00000"/>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s-ES" sz="1600" b="1" dirty="0">
              <a:solidFill>
                <a:schemeClr val="bg1"/>
              </a:solidFill>
            </a:endParaRPr>
          </a:p>
        </p:txBody>
      </p:sp>
    </p:spTree>
    <p:extLst>
      <p:ext uri="{BB962C8B-B14F-4D97-AF65-F5344CB8AC3E}">
        <p14:creationId xmlns:p14="http://schemas.microsoft.com/office/powerpoint/2010/main" val="1409496337"/>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err="1"/>
              <a:t>Transmilenio</a:t>
            </a:r>
            <a:r>
              <a:rPr lang="en-US" noProof="0" dirty="0"/>
              <a:t> y el SITP</a:t>
            </a:r>
          </a:p>
        </p:txBody>
      </p:sp>
      <p:sp>
        <p:nvSpPr>
          <p:cNvPr id="25" name="Text Placeholder 24"/>
          <p:cNvSpPr>
            <a:spLocks noGrp="1"/>
          </p:cNvSpPr>
          <p:nvPr>
            <p:ph type="body" sz="quarter" idx="13"/>
          </p:nvPr>
        </p:nvSpPr>
        <p:spPr/>
        <p:txBody>
          <a:bodyPr/>
          <a:lstStyle/>
          <a:p>
            <a:r>
              <a:rPr lang="en-US" noProof="0" dirty="0"/>
              <a:t>El </a:t>
            </a:r>
            <a:r>
              <a:rPr lang="en-US" noProof="0" dirty="0" err="1"/>
              <a:t>servicio</a:t>
            </a:r>
            <a:r>
              <a:rPr lang="en-US" noProof="0" dirty="0"/>
              <a:t> </a:t>
            </a:r>
            <a:r>
              <a:rPr lang="en-US" dirty="0"/>
              <a:t>Zonal. </a:t>
            </a:r>
            <a:r>
              <a:rPr lang="en-US" dirty="0" err="1"/>
              <a:t>Fase</a:t>
            </a:r>
            <a:r>
              <a:rPr lang="en-US" dirty="0"/>
              <a:t> </a:t>
            </a:r>
            <a:r>
              <a:rPr lang="en-US" noProof="0" dirty="0"/>
              <a:t>III (SITP)</a:t>
            </a:r>
          </a:p>
        </p:txBody>
      </p:sp>
      <p:graphicFrame>
        <p:nvGraphicFramePr>
          <p:cNvPr id="7" name="Table 6"/>
          <p:cNvGraphicFramePr>
            <a:graphicFrameLocks noGrp="1"/>
          </p:cNvGraphicFramePr>
          <p:nvPr>
            <p:extLst>
              <p:ext uri="{D42A27DB-BD31-4B8C-83A1-F6EECF244321}">
                <p14:modId xmlns:p14="http://schemas.microsoft.com/office/powerpoint/2010/main" val="27531250"/>
              </p:ext>
            </p:extLst>
          </p:nvPr>
        </p:nvGraphicFramePr>
        <p:xfrm>
          <a:off x="376236" y="3130487"/>
          <a:ext cx="4068454" cy="3347212"/>
        </p:xfrm>
        <a:graphic>
          <a:graphicData uri="http://schemas.openxmlformats.org/drawingml/2006/table">
            <a:tbl>
              <a:tblPr firstRow="1" bandRow="1" bandCol="1">
                <a:tableStyleId>{00A15C55-8517-42AA-B614-E9B94910E393}</a:tableStyleId>
              </a:tblPr>
              <a:tblGrid>
                <a:gridCol w="1324033">
                  <a:extLst>
                    <a:ext uri="{9D8B030D-6E8A-4147-A177-3AD203B41FA5}">
                      <a16:colId xmlns:a16="http://schemas.microsoft.com/office/drawing/2014/main" val="3479221690"/>
                    </a:ext>
                  </a:extLst>
                </a:gridCol>
                <a:gridCol w="763135">
                  <a:extLst>
                    <a:ext uri="{9D8B030D-6E8A-4147-A177-3AD203B41FA5}">
                      <a16:colId xmlns:a16="http://schemas.microsoft.com/office/drawing/2014/main" val="2886827223"/>
                    </a:ext>
                  </a:extLst>
                </a:gridCol>
                <a:gridCol w="990332">
                  <a:extLst>
                    <a:ext uri="{9D8B030D-6E8A-4147-A177-3AD203B41FA5}">
                      <a16:colId xmlns:a16="http://schemas.microsoft.com/office/drawing/2014/main" val="881659555"/>
                    </a:ext>
                  </a:extLst>
                </a:gridCol>
                <a:gridCol w="990954">
                  <a:extLst>
                    <a:ext uri="{9D8B030D-6E8A-4147-A177-3AD203B41FA5}">
                      <a16:colId xmlns:a16="http://schemas.microsoft.com/office/drawing/2014/main" val="1956701972"/>
                    </a:ext>
                  </a:extLst>
                </a:gridCol>
              </a:tblGrid>
              <a:tr h="630936">
                <a:tc>
                  <a:txBody>
                    <a:bodyPr/>
                    <a:lstStyle/>
                    <a:p>
                      <a:pPr>
                        <a:lnSpc>
                          <a:spcPct val="115000"/>
                        </a:lnSpc>
                        <a:spcAft>
                          <a:spcPts val="1000"/>
                        </a:spcAft>
                      </a:pPr>
                      <a:r>
                        <a:rPr lang="es-ES" sz="900" dirty="0">
                          <a:effectLst/>
                        </a:rPr>
                        <a:t>Localidades</a:t>
                      </a:r>
                      <a:endParaRPr lang="es-E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15000"/>
                        </a:lnSpc>
                        <a:spcAft>
                          <a:spcPts val="1000"/>
                        </a:spcAft>
                      </a:pPr>
                      <a:r>
                        <a:rPr lang="es-ES" sz="900">
                          <a:effectLst/>
                        </a:rPr>
                        <a:t>Número de Habitantes</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15000"/>
                        </a:lnSpc>
                        <a:spcAft>
                          <a:spcPts val="1000"/>
                        </a:spcAft>
                      </a:pPr>
                      <a:r>
                        <a:rPr lang="es-ES" sz="900">
                          <a:effectLst/>
                        </a:rPr>
                        <a:t>Consorcio Encargado</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15000"/>
                        </a:lnSpc>
                        <a:spcAft>
                          <a:spcPts val="1000"/>
                        </a:spcAft>
                      </a:pPr>
                      <a:r>
                        <a:rPr lang="es-ES" sz="900" dirty="0">
                          <a:effectLst/>
                        </a:rPr>
                        <a:t>Pasajeros promedio diario (10/2014)</a:t>
                      </a:r>
                      <a:endParaRPr lang="es-E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061520755"/>
                  </a:ext>
                </a:extLst>
              </a:tr>
              <a:tr h="157734">
                <a:tc>
                  <a:txBody>
                    <a:bodyPr/>
                    <a:lstStyle/>
                    <a:p>
                      <a:pPr>
                        <a:lnSpc>
                          <a:spcPct val="115000"/>
                        </a:lnSpc>
                        <a:spcAft>
                          <a:spcPts val="1000"/>
                        </a:spcAft>
                      </a:pPr>
                      <a:r>
                        <a:rPr lang="es-ES" sz="900">
                          <a:effectLst/>
                        </a:rPr>
                        <a:t>Kennedy</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15000"/>
                        </a:lnSpc>
                        <a:spcAft>
                          <a:spcPts val="1000"/>
                        </a:spcAft>
                      </a:pPr>
                      <a:r>
                        <a:rPr lang="es-ES" sz="900">
                          <a:effectLst/>
                        </a:rPr>
                        <a:t>837.159</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rowSpan="2">
                  <a:txBody>
                    <a:bodyPr/>
                    <a:lstStyle/>
                    <a:p>
                      <a:pPr>
                        <a:lnSpc>
                          <a:spcPct val="115000"/>
                        </a:lnSpc>
                        <a:spcAft>
                          <a:spcPts val="1000"/>
                        </a:spcAft>
                      </a:pPr>
                      <a:r>
                        <a:rPr lang="es-ES" sz="900">
                          <a:effectLst/>
                        </a:rPr>
                        <a:t>Masivo Capital</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rowSpan="2">
                  <a:txBody>
                    <a:bodyPr/>
                    <a:lstStyle/>
                    <a:p>
                      <a:pPr>
                        <a:lnSpc>
                          <a:spcPct val="115000"/>
                        </a:lnSpc>
                        <a:spcAft>
                          <a:spcPts val="1000"/>
                        </a:spcAft>
                      </a:pPr>
                      <a:r>
                        <a:rPr lang="es-ES" sz="900">
                          <a:effectLst/>
                        </a:rPr>
                        <a:t>6.140.133</a:t>
                      </a:r>
                      <a:endParaRPr lang="es-ES" sz="1100">
                        <a:effectLst/>
                      </a:endParaRPr>
                    </a:p>
                    <a:p>
                      <a:pPr>
                        <a:lnSpc>
                          <a:spcPct val="115000"/>
                        </a:lnSpc>
                        <a:spcAft>
                          <a:spcPts val="1000"/>
                        </a:spcAft>
                      </a:pPr>
                      <a:r>
                        <a:rPr lang="es-ES" sz="900">
                          <a:effectLst/>
                        </a:rPr>
                        <a:t>1.303.079</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1085774641"/>
                  </a:ext>
                </a:extLst>
              </a:tr>
              <a:tr h="279890">
                <a:tc>
                  <a:txBody>
                    <a:bodyPr/>
                    <a:lstStyle/>
                    <a:p>
                      <a:pPr>
                        <a:lnSpc>
                          <a:spcPct val="115000"/>
                        </a:lnSpc>
                        <a:spcAft>
                          <a:spcPts val="1000"/>
                        </a:spcAft>
                      </a:pPr>
                      <a:r>
                        <a:rPr lang="es-ES" sz="900" dirty="0">
                          <a:effectLst/>
                        </a:rPr>
                        <a:t>Suba Oriental</a:t>
                      </a:r>
                      <a:endParaRPr lang="es-E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15000"/>
                        </a:lnSpc>
                        <a:spcAft>
                          <a:spcPts val="1000"/>
                        </a:spcAft>
                      </a:pPr>
                      <a:r>
                        <a:rPr lang="es-ES" sz="900" dirty="0">
                          <a:effectLst/>
                        </a:rPr>
                        <a:t>302.270</a:t>
                      </a:r>
                      <a:endParaRPr lang="es-E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2320314917"/>
                  </a:ext>
                </a:extLst>
              </a:tr>
              <a:tr h="173401">
                <a:tc>
                  <a:txBody>
                    <a:bodyPr/>
                    <a:lstStyle/>
                    <a:p>
                      <a:pPr>
                        <a:lnSpc>
                          <a:spcPct val="115000"/>
                        </a:lnSpc>
                        <a:spcAft>
                          <a:spcPts val="1000"/>
                        </a:spcAft>
                      </a:pPr>
                      <a:r>
                        <a:rPr lang="es-ES" sz="900">
                          <a:effectLst/>
                        </a:rPr>
                        <a:t>San Cristobal</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15000"/>
                        </a:lnSpc>
                        <a:spcAft>
                          <a:spcPts val="1000"/>
                        </a:spcAft>
                      </a:pPr>
                      <a:r>
                        <a:rPr lang="es-ES" sz="900">
                          <a:effectLst/>
                        </a:rPr>
                        <a:t>462.963</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rowSpan="2">
                  <a:txBody>
                    <a:bodyPr/>
                    <a:lstStyle/>
                    <a:p>
                      <a:pPr>
                        <a:lnSpc>
                          <a:spcPct val="115000"/>
                        </a:lnSpc>
                        <a:spcAft>
                          <a:spcPts val="1000"/>
                        </a:spcAft>
                      </a:pPr>
                      <a:r>
                        <a:rPr lang="es-ES" sz="900">
                          <a:effectLst/>
                        </a:rPr>
                        <a:t>Consorcio Express</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rowSpan="2">
                  <a:txBody>
                    <a:bodyPr/>
                    <a:lstStyle/>
                    <a:p>
                      <a:pPr>
                        <a:lnSpc>
                          <a:spcPct val="115000"/>
                        </a:lnSpc>
                        <a:spcAft>
                          <a:spcPts val="1000"/>
                        </a:spcAft>
                      </a:pPr>
                      <a:r>
                        <a:rPr lang="es-ES" sz="900">
                          <a:effectLst/>
                        </a:rPr>
                        <a:t>3.800.729</a:t>
                      </a:r>
                      <a:endParaRPr lang="es-ES" sz="1100">
                        <a:effectLst/>
                      </a:endParaRPr>
                    </a:p>
                    <a:p>
                      <a:pPr>
                        <a:lnSpc>
                          <a:spcPct val="115000"/>
                        </a:lnSpc>
                        <a:spcAft>
                          <a:spcPts val="1000"/>
                        </a:spcAft>
                      </a:pPr>
                      <a:r>
                        <a:rPr lang="es-ES" sz="900">
                          <a:effectLst/>
                        </a:rPr>
                        <a:t>4.534.634</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1058678036"/>
                  </a:ext>
                </a:extLst>
              </a:tr>
              <a:tr h="265053">
                <a:tc>
                  <a:txBody>
                    <a:bodyPr/>
                    <a:lstStyle/>
                    <a:p>
                      <a:pPr>
                        <a:lnSpc>
                          <a:spcPct val="115000"/>
                        </a:lnSpc>
                        <a:spcAft>
                          <a:spcPts val="1000"/>
                        </a:spcAft>
                      </a:pPr>
                      <a:r>
                        <a:rPr lang="es-ES" sz="900">
                          <a:effectLst/>
                        </a:rPr>
                        <a:t>Usaquén</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15000"/>
                        </a:lnSpc>
                        <a:spcAft>
                          <a:spcPts val="1000"/>
                        </a:spcAft>
                      </a:pPr>
                      <a:r>
                        <a:rPr lang="es-ES" sz="900">
                          <a:effectLst/>
                        </a:rPr>
                        <a:t>492.389</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2465070961"/>
                  </a:ext>
                </a:extLst>
              </a:tr>
              <a:tr h="157734">
                <a:tc>
                  <a:txBody>
                    <a:bodyPr/>
                    <a:lstStyle/>
                    <a:p>
                      <a:pPr>
                        <a:lnSpc>
                          <a:spcPct val="115000"/>
                        </a:lnSpc>
                        <a:spcAft>
                          <a:spcPts val="1000"/>
                        </a:spcAft>
                      </a:pPr>
                      <a:r>
                        <a:rPr lang="es-ES" sz="900">
                          <a:effectLst/>
                        </a:rPr>
                        <a:t>Bosa</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15000"/>
                        </a:lnSpc>
                        <a:spcAft>
                          <a:spcPts val="1000"/>
                        </a:spcAft>
                      </a:pPr>
                      <a:r>
                        <a:rPr lang="es-ES" sz="900">
                          <a:effectLst/>
                        </a:rPr>
                        <a:t>703.159</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15000"/>
                        </a:lnSpc>
                        <a:spcAft>
                          <a:spcPts val="1000"/>
                        </a:spcAft>
                      </a:pPr>
                      <a:r>
                        <a:rPr lang="es-ES" sz="900">
                          <a:effectLst/>
                        </a:rPr>
                        <a:t>Etib</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15000"/>
                        </a:lnSpc>
                        <a:spcAft>
                          <a:spcPts val="1000"/>
                        </a:spcAft>
                      </a:pPr>
                      <a:r>
                        <a:rPr lang="es-ES" sz="900">
                          <a:effectLst/>
                        </a:rPr>
                        <a:t>5.151.089</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3723165950"/>
                  </a:ext>
                </a:extLst>
              </a:tr>
              <a:tr h="157734">
                <a:tc>
                  <a:txBody>
                    <a:bodyPr/>
                    <a:lstStyle/>
                    <a:p>
                      <a:pPr>
                        <a:lnSpc>
                          <a:spcPct val="115000"/>
                        </a:lnSpc>
                        <a:spcAft>
                          <a:spcPts val="1000"/>
                        </a:spcAft>
                      </a:pPr>
                      <a:r>
                        <a:rPr lang="es-ES" sz="900">
                          <a:effectLst/>
                        </a:rPr>
                        <a:t>Engativa</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15000"/>
                        </a:lnSpc>
                        <a:spcAft>
                          <a:spcPts val="1000"/>
                        </a:spcAft>
                      </a:pPr>
                      <a:r>
                        <a:rPr lang="es-ES" sz="900">
                          <a:effectLst/>
                        </a:rPr>
                        <a:t>510.305</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15000"/>
                        </a:lnSpc>
                        <a:spcAft>
                          <a:spcPts val="1000"/>
                        </a:spcAft>
                      </a:pPr>
                      <a:r>
                        <a:rPr lang="es-ES" sz="900">
                          <a:effectLst/>
                        </a:rPr>
                        <a:t>Gmovil</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15000"/>
                        </a:lnSpc>
                        <a:spcAft>
                          <a:spcPts val="1000"/>
                        </a:spcAft>
                      </a:pPr>
                      <a:r>
                        <a:rPr lang="es-ES" sz="900">
                          <a:effectLst/>
                        </a:rPr>
                        <a:t>4.119.385</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816688803"/>
                  </a:ext>
                </a:extLst>
              </a:tr>
              <a:tr h="157734">
                <a:tc>
                  <a:txBody>
                    <a:bodyPr/>
                    <a:lstStyle/>
                    <a:p>
                      <a:pPr>
                        <a:lnSpc>
                          <a:spcPct val="115000"/>
                        </a:lnSpc>
                        <a:spcAft>
                          <a:spcPts val="1000"/>
                        </a:spcAft>
                      </a:pPr>
                      <a:r>
                        <a:rPr lang="es-ES" sz="900">
                          <a:effectLst/>
                        </a:rPr>
                        <a:t>Calle 80</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15000"/>
                        </a:lnSpc>
                        <a:spcAft>
                          <a:spcPts val="1000"/>
                        </a:spcAft>
                      </a:pPr>
                      <a:r>
                        <a:rPr lang="es-ES" sz="900">
                          <a:effectLst/>
                        </a:rPr>
                        <a:t>473.164</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rowSpan="2">
                  <a:txBody>
                    <a:bodyPr/>
                    <a:lstStyle/>
                    <a:p>
                      <a:pPr>
                        <a:lnSpc>
                          <a:spcPct val="115000"/>
                        </a:lnSpc>
                        <a:spcAft>
                          <a:spcPts val="1000"/>
                        </a:spcAft>
                      </a:pPr>
                      <a:r>
                        <a:rPr lang="es-ES" sz="900">
                          <a:effectLst/>
                        </a:rPr>
                        <a:t>Este es mi bus</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rowSpan="2">
                  <a:txBody>
                    <a:bodyPr/>
                    <a:lstStyle/>
                    <a:p>
                      <a:pPr>
                        <a:lnSpc>
                          <a:spcPct val="115000"/>
                        </a:lnSpc>
                        <a:spcAft>
                          <a:spcPts val="1000"/>
                        </a:spcAft>
                      </a:pPr>
                      <a:r>
                        <a:rPr lang="es-ES" sz="900">
                          <a:effectLst/>
                        </a:rPr>
                        <a:t>1.607.949</a:t>
                      </a:r>
                      <a:endParaRPr lang="es-ES" sz="1100">
                        <a:effectLst/>
                      </a:endParaRPr>
                    </a:p>
                    <a:p>
                      <a:pPr>
                        <a:lnSpc>
                          <a:spcPct val="115000"/>
                        </a:lnSpc>
                        <a:spcAft>
                          <a:spcPts val="1000"/>
                        </a:spcAft>
                      </a:pPr>
                      <a:r>
                        <a:rPr lang="es-ES" sz="900">
                          <a:effectLst/>
                        </a:rPr>
                        <a:t>1.577.652</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127103877"/>
                  </a:ext>
                </a:extLst>
              </a:tr>
              <a:tr h="279890">
                <a:tc>
                  <a:txBody>
                    <a:bodyPr/>
                    <a:lstStyle/>
                    <a:p>
                      <a:pPr>
                        <a:lnSpc>
                          <a:spcPct val="115000"/>
                        </a:lnSpc>
                        <a:spcAft>
                          <a:spcPts val="1000"/>
                        </a:spcAft>
                      </a:pPr>
                      <a:r>
                        <a:rPr lang="es-ES" sz="900">
                          <a:effectLst/>
                        </a:rPr>
                        <a:t>Tintal - Zona Franca</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15000"/>
                        </a:lnSpc>
                        <a:spcAft>
                          <a:spcPts val="1000"/>
                        </a:spcAft>
                      </a:pPr>
                      <a:r>
                        <a:rPr lang="es-ES" sz="900">
                          <a:effectLst/>
                        </a:rPr>
                        <a:t>353.503</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3165553428"/>
                  </a:ext>
                </a:extLst>
              </a:tr>
              <a:tr h="157734">
                <a:tc>
                  <a:txBody>
                    <a:bodyPr/>
                    <a:lstStyle/>
                    <a:p>
                      <a:pPr>
                        <a:lnSpc>
                          <a:spcPct val="115000"/>
                        </a:lnSpc>
                        <a:spcAft>
                          <a:spcPts val="1000"/>
                        </a:spcAft>
                      </a:pPr>
                      <a:r>
                        <a:rPr lang="es-ES" sz="900">
                          <a:effectLst/>
                        </a:rPr>
                        <a:t>USME</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15000"/>
                        </a:lnSpc>
                        <a:spcAft>
                          <a:spcPts val="1000"/>
                        </a:spcAft>
                      </a:pPr>
                      <a:r>
                        <a:rPr lang="es-ES" sz="900">
                          <a:effectLst/>
                        </a:rPr>
                        <a:t>712.164</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15000"/>
                        </a:lnSpc>
                        <a:spcAft>
                          <a:spcPts val="1000"/>
                        </a:spcAft>
                      </a:pPr>
                      <a:r>
                        <a:rPr lang="es-ES" sz="900">
                          <a:effectLst/>
                        </a:rPr>
                        <a:t>Tranzit S.A.S</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15000"/>
                        </a:lnSpc>
                        <a:spcAft>
                          <a:spcPts val="1000"/>
                        </a:spcAft>
                      </a:pPr>
                      <a:r>
                        <a:rPr lang="es-ES" sz="900">
                          <a:effectLst/>
                        </a:rPr>
                        <a:t>2.960.999</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4166157983"/>
                  </a:ext>
                </a:extLst>
              </a:tr>
              <a:tr h="157734">
                <a:tc>
                  <a:txBody>
                    <a:bodyPr/>
                    <a:lstStyle/>
                    <a:p>
                      <a:pPr>
                        <a:lnSpc>
                          <a:spcPct val="115000"/>
                        </a:lnSpc>
                        <a:spcAft>
                          <a:spcPts val="1000"/>
                        </a:spcAft>
                      </a:pPr>
                      <a:r>
                        <a:rPr lang="es-ES" sz="900">
                          <a:effectLst/>
                        </a:rPr>
                        <a:t>Ciudad Bolivar</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15000"/>
                        </a:lnSpc>
                        <a:spcAft>
                          <a:spcPts val="1000"/>
                        </a:spcAft>
                      </a:pPr>
                      <a:r>
                        <a:rPr lang="es-ES" sz="900">
                          <a:effectLst/>
                        </a:rPr>
                        <a:t>573.257</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15000"/>
                        </a:lnSpc>
                        <a:spcAft>
                          <a:spcPts val="1000"/>
                        </a:spcAft>
                      </a:pPr>
                      <a:r>
                        <a:rPr lang="es-ES" sz="900">
                          <a:effectLst/>
                        </a:rPr>
                        <a:t>Suma</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15000"/>
                        </a:lnSpc>
                        <a:spcAft>
                          <a:spcPts val="1000"/>
                        </a:spcAft>
                      </a:pPr>
                      <a:r>
                        <a:rPr lang="es-ES" sz="900">
                          <a:effectLst/>
                        </a:rPr>
                        <a:t>2.408.206</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3088406633"/>
                  </a:ext>
                </a:extLst>
              </a:tr>
              <a:tr h="157734">
                <a:tc>
                  <a:txBody>
                    <a:bodyPr/>
                    <a:lstStyle/>
                    <a:p>
                      <a:pPr>
                        <a:lnSpc>
                          <a:spcPct val="115000"/>
                        </a:lnSpc>
                        <a:spcAft>
                          <a:spcPts val="1000"/>
                        </a:spcAft>
                      </a:pPr>
                      <a:r>
                        <a:rPr lang="es-ES" sz="900">
                          <a:effectLst/>
                        </a:rPr>
                        <a:t>Fontibón</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15000"/>
                        </a:lnSpc>
                        <a:spcAft>
                          <a:spcPts val="1000"/>
                        </a:spcAft>
                      </a:pPr>
                      <a:r>
                        <a:rPr lang="es-ES" sz="900">
                          <a:effectLst/>
                        </a:rPr>
                        <a:t>356.911</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15000"/>
                        </a:lnSpc>
                        <a:spcAft>
                          <a:spcPts val="1000"/>
                        </a:spcAft>
                      </a:pPr>
                      <a:r>
                        <a:rPr lang="es-ES" sz="900">
                          <a:effectLst/>
                        </a:rPr>
                        <a:t>Coobus</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15000"/>
                        </a:lnSpc>
                        <a:spcAft>
                          <a:spcPts val="1000"/>
                        </a:spcAft>
                      </a:pPr>
                      <a:r>
                        <a:rPr lang="es-ES" sz="900">
                          <a:effectLst/>
                        </a:rPr>
                        <a:t>0</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543063690"/>
                  </a:ext>
                </a:extLst>
              </a:tr>
              <a:tr h="157734">
                <a:tc>
                  <a:txBody>
                    <a:bodyPr/>
                    <a:lstStyle/>
                    <a:p>
                      <a:pPr>
                        <a:lnSpc>
                          <a:spcPct val="115000"/>
                        </a:lnSpc>
                        <a:spcAft>
                          <a:spcPts val="1000"/>
                        </a:spcAft>
                      </a:pPr>
                      <a:r>
                        <a:rPr lang="es-ES" sz="900">
                          <a:effectLst/>
                        </a:rPr>
                        <a:t>Suba Central</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15000"/>
                        </a:lnSpc>
                        <a:spcAft>
                          <a:spcPts val="1000"/>
                        </a:spcAft>
                      </a:pPr>
                      <a:r>
                        <a:rPr lang="es-ES" sz="900">
                          <a:effectLst/>
                        </a:rPr>
                        <a:t>802.832</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rowSpan="2">
                  <a:txBody>
                    <a:bodyPr/>
                    <a:lstStyle/>
                    <a:p>
                      <a:pPr>
                        <a:lnSpc>
                          <a:spcPct val="115000"/>
                        </a:lnSpc>
                        <a:spcAft>
                          <a:spcPts val="1000"/>
                        </a:spcAft>
                      </a:pPr>
                      <a:r>
                        <a:rPr lang="es-ES" sz="900" dirty="0" err="1">
                          <a:effectLst/>
                        </a:rPr>
                        <a:t>Egobus</a:t>
                      </a:r>
                      <a:endParaRPr lang="es-E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rowSpan="2">
                  <a:txBody>
                    <a:bodyPr/>
                    <a:lstStyle/>
                    <a:p>
                      <a:pPr>
                        <a:lnSpc>
                          <a:spcPct val="115000"/>
                        </a:lnSpc>
                        <a:spcAft>
                          <a:spcPts val="1000"/>
                        </a:spcAft>
                      </a:pPr>
                      <a:r>
                        <a:rPr lang="es-ES" sz="900" dirty="0">
                          <a:effectLst/>
                        </a:rPr>
                        <a:t>0</a:t>
                      </a:r>
                      <a:endParaRPr lang="es-ES" sz="1100" dirty="0">
                        <a:effectLst/>
                      </a:endParaRPr>
                    </a:p>
                    <a:p>
                      <a:pPr>
                        <a:lnSpc>
                          <a:spcPct val="115000"/>
                        </a:lnSpc>
                        <a:spcAft>
                          <a:spcPts val="1000"/>
                        </a:spcAft>
                      </a:pPr>
                      <a:r>
                        <a:rPr lang="es-ES" sz="900" dirty="0">
                          <a:effectLst/>
                        </a:rPr>
                        <a:t>0</a:t>
                      </a:r>
                      <a:endParaRPr lang="es-E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3775311988"/>
                  </a:ext>
                </a:extLst>
              </a:tr>
              <a:tr h="279890">
                <a:tc>
                  <a:txBody>
                    <a:bodyPr/>
                    <a:lstStyle/>
                    <a:p>
                      <a:pPr>
                        <a:lnSpc>
                          <a:spcPct val="115000"/>
                        </a:lnSpc>
                        <a:spcAft>
                          <a:spcPts val="1000"/>
                        </a:spcAft>
                      </a:pPr>
                      <a:r>
                        <a:rPr lang="es-ES" sz="900">
                          <a:effectLst/>
                        </a:rPr>
                        <a:t>Perdomo</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15000"/>
                        </a:lnSpc>
                        <a:spcAft>
                          <a:spcPts val="1000"/>
                        </a:spcAft>
                      </a:pPr>
                      <a:r>
                        <a:rPr lang="es-ES" sz="900">
                          <a:effectLst/>
                        </a:rPr>
                        <a:t>431.415</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184332476"/>
                  </a:ext>
                </a:extLst>
              </a:tr>
              <a:tr h="157734">
                <a:tc>
                  <a:txBody>
                    <a:bodyPr/>
                    <a:lstStyle/>
                    <a:p>
                      <a:pPr>
                        <a:lnSpc>
                          <a:spcPct val="115000"/>
                        </a:lnSpc>
                        <a:spcAft>
                          <a:spcPts val="1000"/>
                        </a:spcAft>
                      </a:pPr>
                      <a:r>
                        <a:rPr lang="es-ES" sz="900" dirty="0">
                          <a:effectLst/>
                        </a:rPr>
                        <a:t>Zona Neutra</a:t>
                      </a:r>
                      <a:endParaRPr lang="es-E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15000"/>
                        </a:lnSpc>
                        <a:spcAft>
                          <a:spcPts val="1000"/>
                        </a:spcAft>
                      </a:pPr>
                      <a:r>
                        <a:rPr lang="es-ES" sz="900" dirty="0">
                          <a:effectLst/>
                        </a:rPr>
                        <a:t>456.092</a:t>
                      </a:r>
                      <a:endParaRPr lang="es-E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15000"/>
                        </a:lnSpc>
                        <a:spcAft>
                          <a:spcPts val="1000"/>
                        </a:spcAft>
                      </a:pPr>
                      <a:r>
                        <a:rPr lang="es-ES" sz="900">
                          <a:effectLst/>
                        </a:rPr>
                        <a:t> </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Aft>
                          <a:spcPts val="1000"/>
                        </a:spcAft>
                      </a:pPr>
                      <a:r>
                        <a:rPr lang="es-ES" sz="900" dirty="0">
                          <a:effectLst/>
                        </a:rPr>
                        <a:t>0</a:t>
                      </a:r>
                      <a:endParaRPr lang="es-E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637728068"/>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61898012"/>
              </p:ext>
            </p:extLst>
          </p:nvPr>
        </p:nvGraphicFramePr>
        <p:xfrm>
          <a:off x="4907509" y="3924318"/>
          <a:ext cx="4068455" cy="1280795"/>
        </p:xfrm>
        <a:graphic>
          <a:graphicData uri="http://schemas.openxmlformats.org/drawingml/2006/table">
            <a:tbl>
              <a:tblPr firstRow="1" bandRow="1">
                <a:tableStyleId>{00A15C55-8517-42AA-B614-E9B94910E393}</a:tableStyleId>
              </a:tblPr>
              <a:tblGrid>
                <a:gridCol w="2259143">
                  <a:extLst>
                    <a:ext uri="{9D8B030D-6E8A-4147-A177-3AD203B41FA5}">
                      <a16:colId xmlns:a16="http://schemas.microsoft.com/office/drawing/2014/main" val="3102469441"/>
                    </a:ext>
                  </a:extLst>
                </a:gridCol>
                <a:gridCol w="904034">
                  <a:extLst>
                    <a:ext uri="{9D8B030D-6E8A-4147-A177-3AD203B41FA5}">
                      <a16:colId xmlns:a16="http://schemas.microsoft.com/office/drawing/2014/main" val="2536703532"/>
                    </a:ext>
                  </a:extLst>
                </a:gridCol>
                <a:gridCol w="905278">
                  <a:extLst>
                    <a:ext uri="{9D8B030D-6E8A-4147-A177-3AD203B41FA5}">
                      <a16:colId xmlns:a16="http://schemas.microsoft.com/office/drawing/2014/main" val="4074793570"/>
                    </a:ext>
                  </a:extLst>
                </a:gridCol>
              </a:tblGrid>
              <a:tr h="92075">
                <a:tc>
                  <a:txBody>
                    <a:bodyPr/>
                    <a:lstStyle/>
                    <a:p>
                      <a:r>
                        <a:rPr lang="en-GB" sz="1000" dirty="0" err="1">
                          <a:effectLst/>
                          <a:latin typeface="Calibri" panose="020F0502020204030204" pitchFamily="34" charset="0"/>
                          <a:cs typeface="Times New Roman" panose="02020603050405020304" pitchFamily="18" charset="0"/>
                        </a:rPr>
                        <a:t>Datos</a:t>
                      </a:r>
                      <a:r>
                        <a:rPr lang="en-GB" sz="1000" dirty="0">
                          <a:effectLst/>
                          <a:latin typeface="Calibri" panose="020F0502020204030204" pitchFamily="34" charset="0"/>
                          <a:cs typeface="Times New Roman" panose="02020603050405020304" pitchFamily="18" charset="0"/>
                        </a:rPr>
                        <a:t> 2015</a:t>
                      </a:r>
                      <a:endParaRPr lang="es-ES" sz="1000" dirty="0">
                        <a:effectLst/>
                        <a:latin typeface="Calibri" panose="020F0502020204030204" pitchFamily="34" charset="0"/>
                        <a:cs typeface="Times New Roman" panose="02020603050405020304" pitchFamily="18" charset="0"/>
                      </a:endParaRPr>
                    </a:p>
                  </a:txBody>
                  <a:tcPr marL="44450" marR="44450" marT="0" marB="0" anchor="ctr"/>
                </a:tc>
                <a:tc>
                  <a:txBody>
                    <a:bodyPr/>
                    <a:lstStyle/>
                    <a:p>
                      <a:pPr algn="ctr">
                        <a:spcAft>
                          <a:spcPts val="0"/>
                        </a:spcAft>
                      </a:pPr>
                      <a:r>
                        <a:rPr lang="es-CO" sz="800" dirty="0">
                          <a:effectLst/>
                        </a:rPr>
                        <a:t>Troncal Fase III</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spcAft>
                          <a:spcPts val="0"/>
                        </a:spcAft>
                      </a:pPr>
                      <a:r>
                        <a:rPr lang="es-CO" sz="800">
                          <a:effectLst/>
                        </a:rPr>
                        <a:t>Zonal</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670864480"/>
                  </a:ext>
                </a:extLst>
              </a:tr>
              <a:tr h="186055">
                <a:tc>
                  <a:txBody>
                    <a:bodyPr/>
                    <a:lstStyle/>
                    <a:p>
                      <a:pPr>
                        <a:spcAft>
                          <a:spcPts val="0"/>
                        </a:spcAft>
                      </a:pPr>
                      <a:r>
                        <a:rPr lang="en-GB" sz="800" kern="1200" dirty="0">
                          <a:solidFill>
                            <a:schemeClr val="dk1"/>
                          </a:solidFill>
                          <a:effectLst/>
                          <a:latin typeface="+mn-lt"/>
                          <a:ea typeface="+mn-ea"/>
                          <a:cs typeface="+mn-cs"/>
                        </a:rPr>
                        <a:t>Buses 2015</a:t>
                      </a:r>
                      <a:endParaRPr lang="es-ES" sz="800" kern="1200" dirty="0">
                        <a:solidFill>
                          <a:schemeClr val="dk1"/>
                        </a:solidFill>
                        <a:effectLst/>
                        <a:latin typeface="+mn-lt"/>
                        <a:ea typeface="+mn-ea"/>
                        <a:cs typeface="+mn-cs"/>
                      </a:endParaRPr>
                    </a:p>
                  </a:txBody>
                  <a:tcPr marL="44450" marR="44450" marT="0" marB="0" anchor="ctr"/>
                </a:tc>
                <a:tc>
                  <a:txBody>
                    <a:bodyPr/>
                    <a:lstStyle/>
                    <a:p>
                      <a:pPr algn="ctr">
                        <a:spcAft>
                          <a:spcPts val="0"/>
                        </a:spcAft>
                      </a:pPr>
                      <a:r>
                        <a:rPr lang="en-GB" sz="800" kern="1200" dirty="0">
                          <a:solidFill>
                            <a:schemeClr val="dk1"/>
                          </a:solidFill>
                          <a:effectLst/>
                          <a:latin typeface="+mn-lt"/>
                          <a:ea typeface="+mn-ea"/>
                          <a:cs typeface="+mn-cs"/>
                        </a:rPr>
                        <a:t>586</a:t>
                      </a:r>
                      <a:endParaRPr lang="es-ES" sz="800" kern="1200" dirty="0">
                        <a:solidFill>
                          <a:schemeClr val="dk1"/>
                        </a:solidFill>
                        <a:effectLst/>
                        <a:latin typeface="+mn-lt"/>
                        <a:ea typeface="+mn-ea"/>
                        <a:cs typeface="+mn-cs"/>
                      </a:endParaRPr>
                    </a:p>
                  </a:txBody>
                  <a:tcPr marL="44450" marR="44450" marT="0" marB="0" anchor="ctr"/>
                </a:tc>
                <a:tc>
                  <a:txBody>
                    <a:bodyPr/>
                    <a:lstStyle/>
                    <a:p>
                      <a:pPr algn="ctr">
                        <a:spcAft>
                          <a:spcPts val="0"/>
                        </a:spcAft>
                      </a:pPr>
                      <a:r>
                        <a:rPr lang="en-GB" sz="800" kern="1200" dirty="0">
                          <a:solidFill>
                            <a:schemeClr val="dk1"/>
                          </a:solidFill>
                          <a:effectLst/>
                          <a:latin typeface="+mn-lt"/>
                          <a:ea typeface="+mn-ea"/>
                          <a:cs typeface="+mn-cs"/>
                        </a:rPr>
                        <a:t>6.830</a:t>
                      </a:r>
                      <a:endParaRPr lang="es-ES" sz="800" kern="1200" dirty="0">
                        <a:solidFill>
                          <a:schemeClr val="dk1"/>
                        </a:solidFill>
                        <a:effectLst/>
                        <a:latin typeface="+mn-lt"/>
                        <a:ea typeface="+mn-ea"/>
                        <a:cs typeface="+mn-cs"/>
                      </a:endParaRPr>
                    </a:p>
                  </a:txBody>
                  <a:tcPr marL="44450" marR="44450" marT="0" marB="0" anchor="ctr"/>
                </a:tc>
                <a:extLst>
                  <a:ext uri="{0D108BD9-81ED-4DB2-BD59-A6C34878D82A}">
                    <a16:rowId xmlns:a16="http://schemas.microsoft.com/office/drawing/2014/main" val="2920523882"/>
                  </a:ext>
                </a:extLst>
              </a:tr>
              <a:tr h="186055">
                <a:tc>
                  <a:txBody>
                    <a:bodyPr/>
                    <a:lstStyle/>
                    <a:p>
                      <a:pPr>
                        <a:spcAft>
                          <a:spcPts val="0"/>
                        </a:spcAft>
                      </a:pPr>
                      <a:r>
                        <a:rPr lang="es-CO" sz="800" dirty="0">
                          <a:effectLst/>
                        </a:rPr>
                        <a:t>Velocidad Comercial Promedio (VCP)</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spcAft>
                          <a:spcPts val="0"/>
                        </a:spcAft>
                      </a:pPr>
                      <a:r>
                        <a:rPr lang="es-CO" sz="800" dirty="0">
                          <a:effectLst/>
                        </a:rPr>
                        <a:t>26 km/</a:t>
                      </a:r>
                      <a:r>
                        <a:rPr lang="es-CO" sz="800" dirty="0" err="1">
                          <a:effectLst/>
                        </a:rPr>
                        <a:t>hr</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spcAft>
                          <a:spcPts val="0"/>
                        </a:spcAft>
                      </a:pPr>
                      <a:r>
                        <a:rPr lang="es-CO" sz="800" dirty="0">
                          <a:effectLst/>
                        </a:rPr>
                        <a:t>14 km/</a:t>
                      </a:r>
                      <a:r>
                        <a:rPr lang="es-CO" sz="800" dirty="0" err="1">
                          <a:effectLst/>
                        </a:rPr>
                        <a:t>hr</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04471971"/>
                  </a:ext>
                </a:extLst>
              </a:tr>
              <a:tr h="186055">
                <a:tc>
                  <a:txBody>
                    <a:bodyPr/>
                    <a:lstStyle/>
                    <a:p>
                      <a:pPr>
                        <a:spcAft>
                          <a:spcPts val="0"/>
                        </a:spcAft>
                      </a:pPr>
                      <a:r>
                        <a:rPr lang="es-CO" sz="800">
                          <a:effectLst/>
                        </a:rPr>
                        <a:t>Índice de Pasajeros por Kilómetro (IPK)</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spcAft>
                          <a:spcPts val="0"/>
                        </a:spcAft>
                      </a:pPr>
                      <a:r>
                        <a:rPr lang="es-CO" sz="800">
                          <a:effectLst/>
                        </a:rPr>
                        <a:t>4,48</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spcAft>
                          <a:spcPts val="0"/>
                        </a:spcAft>
                      </a:pPr>
                      <a:r>
                        <a:rPr lang="es-CO" sz="800">
                          <a:effectLst/>
                        </a:rPr>
                        <a:t>1,11</a:t>
                      </a:r>
                      <a:endParaRPr lang="es-ES" sz="8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099092067"/>
                  </a:ext>
                </a:extLst>
              </a:tr>
              <a:tr h="186055">
                <a:tc>
                  <a:txBody>
                    <a:bodyPr/>
                    <a:lstStyle/>
                    <a:p>
                      <a:pPr>
                        <a:spcAft>
                          <a:spcPts val="0"/>
                        </a:spcAft>
                      </a:pPr>
                      <a:r>
                        <a:rPr lang="es-CO" sz="800">
                          <a:effectLst/>
                        </a:rPr>
                        <a:t>Índice de Pasajeros por Bus (IPB)</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spcAft>
                          <a:spcPts val="0"/>
                        </a:spcAft>
                      </a:pPr>
                      <a:r>
                        <a:rPr lang="es-CO" sz="800">
                          <a:effectLst/>
                        </a:rPr>
                        <a:t>14.358*</a:t>
                      </a:r>
                      <a:endParaRPr lang="es-ES" sz="8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spcAft>
                          <a:spcPts val="0"/>
                        </a:spcAft>
                      </a:pPr>
                      <a:r>
                        <a:rPr lang="es-CO" sz="800">
                          <a:effectLst/>
                        </a:rPr>
                        <a:t>5.823</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655076272"/>
                  </a:ext>
                </a:extLst>
              </a:tr>
              <a:tr h="186055">
                <a:tc>
                  <a:txBody>
                    <a:bodyPr/>
                    <a:lstStyle/>
                    <a:p>
                      <a:pPr>
                        <a:spcAft>
                          <a:spcPts val="0"/>
                        </a:spcAft>
                      </a:pPr>
                      <a:r>
                        <a:rPr lang="es-CO" sz="800">
                          <a:effectLst/>
                        </a:rPr>
                        <a:t>Cobertura (Ing./Rem)</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spcAft>
                          <a:spcPts val="0"/>
                        </a:spcAft>
                      </a:pPr>
                      <a:r>
                        <a:rPr lang="es-CO" sz="800" dirty="0">
                          <a:effectLst/>
                        </a:rPr>
                        <a:t>75,0%</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spcAft>
                          <a:spcPts val="0"/>
                        </a:spcAft>
                      </a:pPr>
                      <a:r>
                        <a:rPr lang="es-CO" sz="800">
                          <a:effectLst/>
                        </a:rPr>
                        <a:t>45,40%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998448882"/>
                  </a:ext>
                </a:extLst>
              </a:tr>
              <a:tr h="67945">
                <a:tc gridSpan="3">
                  <a:txBody>
                    <a:bodyPr/>
                    <a:lstStyle/>
                    <a:p>
                      <a:pPr>
                        <a:spcAft>
                          <a:spcPts val="0"/>
                        </a:spcAft>
                      </a:pPr>
                      <a:r>
                        <a:rPr lang="es-CO" sz="700" dirty="0">
                          <a:effectLst/>
                        </a:rPr>
                        <a:t>*IPB Troncal Fase III</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316001313"/>
                  </a:ext>
                </a:extLst>
              </a:tr>
            </a:tbl>
          </a:graphicData>
        </a:graphic>
      </p:graphicFrame>
      <p:sp>
        <p:nvSpPr>
          <p:cNvPr id="9" name="Rectangle 1"/>
          <p:cNvSpPr>
            <a:spLocks noChangeArrowheads="1"/>
          </p:cNvSpPr>
          <p:nvPr/>
        </p:nvSpPr>
        <p:spPr bwMode="auto">
          <a:xfrm>
            <a:off x="4757535" y="3244007"/>
            <a:ext cx="431705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000" b="1"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Indicadores principales operación Fase III - Transmilenio</a:t>
            </a:r>
            <a:endParaRPr kumimoji="0" lang="es-ES" altLang="es-E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ES" sz="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Fuente: Secretaria de Movilidad; Remisiones Nov. 2014 Transmilenio; Elaboración propia</a:t>
            </a:r>
            <a:endParaRPr kumimoji="0" lang="es-CO" altLang="es-ES" sz="1800" b="0" i="0" u="none" strike="noStrike" cap="none" normalizeH="0" baseline="0" dirty="0">
              <a:ln>
                <a:noFill/>
              </a:ln>
              <a:solidFill>
                <a:schemeClr val="tx1"/>
              </a:solidFill>
              <a:effectLst/>
            </a:endParaRPr>
          </a:p>
        </p:txBody>
      </p:sp>
      <p:pic>
        <p:nvPicPr>
          <p:cNvPr id="6" name="Picture 5"/>
          <p:cNvPicPr>
            <a:picLocks noChangeAspect="1"/>
          </p:cNvPicPr>
          <p:nvPr/>
        </p:nvPicPr>
        <p:blipFill>
          <a:blip r:embed="rId3"/>
          <a:stretch>
            <a:fillRect/>
          </a:stretch>
        </p:blipFill>
        <p:spPr>
          <a:xfrm>
            <a:off x="376236" y="1223657"/>
            <a:ext cx="4381299" cy="1813871"/>
          </a:xfrm>
          <a:prstGeom prst="rect">
            <a:avLst/>
          </a:prstGeom>
        </p:spPr>
      </p:pic>
      <p:pic>
        <p:nvPicPr>
          <p:cNvPr id="12" name="Picture 11"/>
          <p:cNvPicPr>
            <a:picLocks noChangeAspect="1"/>
          </p:cNvPicPr>
          <p:nvPr/>
        </p:nvPicPr>
        <p:blipFill>
          <a:blip r:embed="rId4"/>
          <a:stretch>
            <a:fillRect/>
          </a:stretch>
        </p:blipFill>
        <p:spPr>
          <a:xfrm>
            <a:off x="5340096" y="0"/>
            <a:ext cx="3803904" cy="2138799"/>
          </a:xfrm>
          <a:prstGeom prst="rect">
            <a:avLst/>
          </a:prstGeom>
        </p:spPr>
      </p:pic>
      <p:sp>
        <p:nvSpPr>
          <p:cNvPr id="10" name="Rectangle 9"/>
          <p:cNvSpPr/>
          <p:nvPr/>
        </p:nvSpPr>
        <p:spPr bwMode="gray">
          <a:xfrm>
            <a:off x="301752" y="5733289"/>
            <a:ext cx="4251960" cy="539495"/>
          </a:xfrm>
          <a:prstGeom prst="rect">
            <a:avLst/>
          </a:prstGeom>
          <a:noFill/>
          <a:ln w="19050" algn="ctr">
            <a:solidFill>
              <a:srgbClr val="C00000"/>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s-ES" sz="1600" b="1" dirty="0">
              <a:solidFill>
                <a:schemeClr val="bg1"/>
              </a:solidFill>
            </a:endParaRPr>
          </a:p>
        </p:txBody>
      </p:sp>
    </p:spTree>
    <p:extLst>
      <p:ext uri="{BB962C8B-B14F-4D97-AF65-F5344CB8AC3E}">
        <p14:creationId xmlns:p14="http://schemas.microsoft.com/office/powerpoint/2010/main" val="3911172802"/>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err="1"/>
              <a:t>Transmilenio</a:t>
            </a:r>
            <a:r>
              <a:rPr lang="en-US" noProof="0" dirty="0"/>
              <a:t> y el SITP</a:t>
            </a:r>
          </a:p>
        </p:txBody>
      </p:sp>
      <p:sp>
        <p:nvSpPr>
          <p:cNvPr id="25" name="Text Placeholder 24"/>
          <p:cNvSpPr>
            <a:spLocks noGrp="1"/>
          </p:cNvSpPr>
          <p:nvPr>
            <p:ph type="body" sz="quarter" idx="13"/>
          </p:nvPr>
        </p:nvSpPr>
        <p:spPr/>
        <p:txBody>
          <a:bodyPr/>
          <a:lstStyle/>
          <a:p>
            <a:r>
              <a:rPr lang="en-US" noProof="0" dirty="0" err="1"/>
              <a:t>Sostenibilidad</a:t>
            </a:r>
            <a:r>
              <a:rPr lang="en-US" noProof="0" dirty="0"/>
              <a:t> del Sistema (</a:t>
            </a:r>
            <a:r>
              <a:rPr lang="en-US" noProof="0" dirty="0" err="1"/>
              <a:t>troncales</a:t>
            </a:r>
            <a:r>
              <a:rPr lang="en-US" noProof="0" dirty="0"/>
              <a:t> y </a:t>
            </a:r>
            <a:r>
              <a:rPr lang="en-US" noProof="0" dirty="0" err="1"/>
              <a:t>zonales</a:t>
            </a:r>
            <a:r>
              <a:rPr lang="en-US" noProof="0" dirty="0"/>
              <a:t>)</a:t>
            </a:r>
          </a:p>
        </p:txBody>
      </p:sp>
      <p:cxnSp>
        <p:nvCxnSpPr>
          <p:cNvPr id="5" name="Straight Connector 4"/>
          <p:cNvCxnSpPr>
            <a:cxnSpLocks/>
            <a:stCxn id="8" idx="1"/>
          </p:cNvCxnSpPr>
          <p:nvPr/>
        </p:nvCxnSpPr>
        <p:spPr>
          <a:xfrm>
            <a:off x="4663440" y="1658318"/>
            <a:ext cx="0" cy="2658840"/>
          </a:xfrm>
          <a:prstGeom prst="line">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663440" y="1573679"/>
            <a:ext cx="1142942" cy="169277"/>
          </a:xfrm>
          <a:prstGeom prst="rect">
            <a:avLst/>
          </a:prstGeom>
          <a:noFill/>
        </p:spPr>
        <p:txBody>
          <a:bodyPr wrap="none" lIns="0" tIns="0" rIns="0" bIns="0" rtlCol="0">
            <a:spAutoFit/>
          </a:bodyPr>
          <a:lstStyle/>
          <a:p>
            <a:pPr>
              <a:spcBef>
                <a:spcPts val="600"/>
              </a:spcBef>
              <a:buSzPct val="100000"/>
            </a:pPr>
            <a:r>
              <a:rPr lang="en-GB" sz="1100" b="1" dirty="0" err="1">
                <a:solidFill>
                  <a:srgbClr val="C00000"/>
                </a:solidFill>
              </a:rPr>
              <a:t>Inicio</a:t>
            </a:r>
            <a:r>
              <a:rPr lang="en-GB" sz="1100" b="1" dirty="0">
                <a:solidFill>
                  <a:srgbClr val="C00000"/>
                </a:solidFill>
              </a:rPr>
              <a:t> </a:t>
            </a:r>
            <a:r>
              <a:rPr lang="en-GB" sz="1100" b="1" dirty="0" err="1">
                <a:solidFill>
                  <a:srgbClr val="C00000"/>
                </a:solidFill>
              </a:rPr>
              <a:t>Fase</a:t>
            </a:r>
            <a:r>
              <a:rPr lang="en-GB" sz="1100" b="1" dirty="0">
                <a:solidFill>
                  <a:srgbClr val="C00000"/>
                </a:solidFill>
              </a:rPr>
              <a:t> III</a:t>
            </a:r>
            <a:endParaRPr lang="es-ES" sz="1100" b="1" dirty="0">
              <a:solidFill>
                <a:srgbClr val="C00000"/>
              </a:solidFill>
            </a:endParaRPr>
          </a:p>
        </p:txBody>
      </p:sp>
      <p:graphicFrame>
        <p:nvGraphicFramePr>
          <p:cNvPr id="9" name="Chart 8"/>
          <p:cNvGraphicFramePr/>
          <p:nvPr/>
        </p:nvGraphicFramePr>
        <p:xfrm>
          <a:off x="1871980" y="1985010"/>
          <a:ext cx="5400040" cy="288798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5367528" y="4983480"/>
            <a:ext cx="3400234" cy="1231106"/>
          </a:xfrm>
          <a:prstGeom prst="rect">
            <a:avLst/>
          </a:prstGeom>
          <a:noFill/>
          <a:ln>
            <a:solidFill>
              <a:schemeClr val="tx1"/>
            </a:solidFill>
          </a:ln>
        </p:spPr>
        <p:txBody>
          <a:bodyPr wrap="square" lIns="0" tIns="0" rIns="0" bIns="0" rtlCol="0">
            <a:spAutoFit/>
          </a:bodyPr>
          <a:lstStyle/>
          <a:p>
            <a:pPr>
              <a:spcBef>
                <a:spcPts val="600"/>
              </a:spcBef>
              <a:buSzPct val="100000"/>
            </a:pPr>
            <a:r>
              <a:rPr lang="en-GB" sz="1000" b="1" dirty="0">
                <a:solidFill>
                  <a:srgbClr val="313131"/>
                </a:solidFill>
              </a:rPr>
              <a:t>Pago a </a:t>
            </a:r>
            <a:r>
              <a:rPr lang="en-GB" sz="1000" b="1" dirty="0" err="1">
                <a:solidFill>
                  <a:srgbClr val="313131"/>
                </a:solidFill>
              </a:rPr>
              <a:t>terceros</a:t>
            </a:r>
            <a:r>
              <a:rPr lang="en-GB" sz="1000" b="1" dirty="0">
                <a:solidFill>
                  <a:srgbClr val="313131"/>
                </a:solidFill>
              </a:rPr>
              <a:t>:</a:t>
            </a:r>
          </a:p>
          <a:p>
            <a:pPr marL="171450" indent="-171450">
              <a:spcBef>
                <a:spcPts val="600"/>
              </a:spcBef>
              <a:buSzPct val="100000"/>
              <a:buFont typeface="Arial" panose="020B0604020202020204" pitchFamily="34" charset="0"/>
              <a:buChar char="•"/>
            </a:pPr>
            <a:r>
              <a:rPr lang="en-GB" sz="1000" dirty="0">
                <a:solidFill>
                  <a:srgbClr val="313131"/>
                </a:solidFill>
              </a:rPr>
              <a:t>Pago </a:t>
            </a:r>
            <a:r>
              <a:rPr lang="en-GB" sz="1000" b="1" dirty="0">
                <a:solidFill>
                  <a:srgbClr val="313131"/>
                </a:solidFill>
              </a:rPr>
              <a:t>SIRCI </a:t>
            </a:r>
            <a:r>
              <a:rPr lang="en-GB" sz="1000" dirty="0">
                <a:solidFill>
                  <a:srgbClr val="313131"/>
                </a:solidFill>
              </a:rPr>
              <a:t>(</a:t>
            </a:r>
            <a:r>
              <a:rPr lang="en-GB" sz="1000" dirty="0" err="1">
                <a:solidFill>
                  <a:srgbClr val="313131"/>
                </a:solidFill>
              </a:rPr>
              <a:t>Recaudo</a:t>
            </a:r>
            <a:r>
              <a:rPr lang="en-GB" sz="1000" dirty="0">
                <a:solidFill>
                  <a:srgbClr val="313131"/>
                </a:solidFill>
              </a:rPr>
              <a:t> Bogota): </a:t>
            </a:r>
            <a:r>
              <a:rPr lang="en-GB" sz="1000" dirty="0" err="1">
                <a:solidFill>
                  <a:srgbClr val="313131"/>
                </a:solidFill>
              </a:rPr>
              <a:t>aprox</a:t>
            </a:r>
            <a:r>
              <a:rPr lang="en-GB" sz="1000" dirty="0">
                <a:solidFill>
                  <a:srgbClr val="313131"/>
                </a:solidFill>
              </a:rPr>
              <a:t> 10% </a:t>
            </a:r>
            <a:r>
              <a:rPr lang="en-GB" sz="1000" dirty="0" err="1">
                <a:solidFill>
                  <a:srgbClr val="313131"/>
                </a:solidFill>
              </a:rPr>
              <a:t>Retrubucion</a:t>
            </a:r>
            <a:r>
              <a:rPr lang="en-GB" sz="1000" dirty="0">
                <a:solidFill>
                  <a:srgbClr val="313131"/>
                </a:solidFill>
              </a:rPr>
              <a:t> </a:t>
            </a:r>
            <a:r>
              <a:rPr lang="en-GB" sz="1000" dirty="0" err="1">
                <a:solidFill>
                  <a:srgbClr val="313131"/>
                </a:solidFill>
              </a:rPr>
              <a:t>neta</a:t>
            </a:r>
            <a:r>
              <a:rPr lang="en-GB" sz="1000" dirty="0">
                <a:solidFill>
                  <a:srgbClr val="313131"/>
                </a:solidFill>
              </a:rPr>
              <a:t>.</a:t>
            </a:r>
          </a:p>
          <a:p>
            <a:pPr marL="171450" indent="-171450">
              <a:spcBef>
                <a:spcPts val="600"/>
              </a:spcBef>
              <a:buSzPct val="100000"/>
              <a:buFont typeface="Arial" panose="020B0604020202020204" pitchFamily="34" charset="0"/>
              <a:buChar char="•"/>
            </a:pPr>
            <a:r>
              <a:rPr lang="en-GB" sz="1000" dirty="0">
                <a:solidFill>
                  <a:srgbClr val="313131"/>
                </a:solidFill>
              </a:rPr>
              <a:t>Pago </a:t>
            </a:r>
            <a:r>
              <a:rPr lang="en-GB" sz="1000" b="1" dirty="0" err="1">
                <a:solidFill>
                  <a:srgbClr val="313131"/>
                </a:solidFill>
              </a:rPr>
              <a:t>Transmilenio</a:t>
            </a:r>
            <a:r>
              <a:rPr lang="en-GB" sz="1000" dirty="0">
                <a:solidFill>
                  <a:srgbClr val="313131"/>
                </a:solidFill>
              </a:rPr>
              <a:t>: </a:t>
            </a:r>
            <a:r>
              <a:rPr lang="en-GB" sz="1000" dirty="0" err="1">
                <a:solidFill>
                  <a:srgbClr val="313131"/>
                </a:solidFill>
              </a:rPr>
              <a:t>aprox</a:t>
            </a:r>
            <a:r>
              <a:rPr lang="en-GB" sz="1000" dirty="0">
                <a:solidFill>
                  <a:srgbClr val="313131"/>
                </a:solidFill>
              </a:rPr>
              <a:t>. 5% </a:t>
            </a:r>
            <a:r>
              <a:rPr lang="en-GB" sz="1000" dirty="0" err="1">
                <a:solidFill>
                  <a:srgbClr val="313131"/>
                </a:solidFill>
              </a:rPr>
              <a:t>Retribución</a:t>
            </a:r>
            <a:r>
              <a:rPr lang="en-GB" sz="1000" dirty="0">
                <a:solidFill>
                  <a:srgbClr val="313131"/>
                </a:solidFill>
              </a:rPr>
              <a:t> </a:t>
            </a:r>
            <a:r>
              <a:rPr lang="en-GB" sz="1000" dirty="0" err="1">
                <a:solidFill>
                  <a:srgbClr val="313131"/>
                </a:solidFill>
              </a:rPr>
              <a:t>neta</a:t>
            </a:r>
            <a:r>
              <a:rPr lang="en-GB" sz="1000" dirty="0">
                <a:solidFill>
                  <a:srgbClr val="313131"/>
                </a:solidFill>
              </a:rPr>
              <a:t>.</a:t>
            </a:r>
          </a:p>
          <a:p>
            <a:pPr marL="171450" indent="-171450">
              <a:spcBef>
                <a:spcPts val="600"/>
              </a:spcBef>
              <a:buSzPct val="100000"/>
              <a:buFont typeface="Arial" panose="020B0604020202020204" pitchFamily="34" charset="0"/>
              <a:buChar char="•"/>
            </a:pPr>
            <a:r>
              <a:rPr lang="en-GB" sz="1000" dirty="0">
                <a:solidFill>
                  <a:srgbClr val="313131"/>
                </a:solidFill>
              </a:rPr>
              <a:t>Pago </a:t>
            </a:r>
            <a:r>
              <a:rPr lang="en-GB" sz="1000" b="1" dirty="0" err="1">
                <a:solidFill>
                  <a:srgbClr val="313131"/>
                </a:solidFill>
              </a:rPr>
              <a:t>Fiducia</a:t>
            </a:r>
            <a:r>
              <a:rPr lang="en-GB" sz="1000" dirty="0">
                <a:solidFill>
                  <a:srgbClr val="313131"/>
                </a:solidFill>
              </a:rPr>
              <a:t>: 0,05% </a:t>
            </a:r>
            <a:r>
              <a:rPr lang="en-GB" sz="1000" dirty="0" err="1">
                <a:solidFill>
                  <a:srgbClr val="313131"/>
                </a:solidFill>
              </a:rPr>
              <a:t>retribución</a:t>
            </a:r>
            <a:r>
              <a:rPr lang="en-GB" sz="1000" dirty="0">
                <a:solidFill>
                  <a:srgbClr val="313131"/>
                </a:solidFill>
              </a:rPr>
              <a:t> </a:t>
            </a:r>
            <a:r>
              <a:rPr lang="en-GB" sz="1000" dirty="0" err="1">
                <a:solidFill>
                  <a:srgbClr val="313131"/>
                </a:solidFill>
              </a:rPr>
              <a:t>neta</a:t>
            </a:r>
            <a:endParaRPr lang="en-GB" sz="1000" dirty="0">
              <a:solidFill>
                <a:srgbClr val="313131"/>
              </a:solidFill>
            </a:endParaRPr>
          </a:p>
          <a:p>
            <a:pPr marL="171450" indent="-171450">
              <a:spcBef>
                <a:spcPts val="600"/>
              </a:spcBef>
              <a:buSzPct val="100000"/>
              <a:buFont typeface="Arial" panose="020B0604020202020204" pitchFamily="34" charset="0"/>
              <a:buChar char="•"/>
            </a:pPr>
            <a:endParaRPr lang="es-ES" sz="1000" dirty="0">
              <a:solidFill>
                <a:srgbClr val="313131"/>
              </a:solidFill>
            </a:endParaRPr>
          </a:p>
        </p:txBody>
      </p:sp>
    </p:spTree>
    <p:extLst>
      <p:ext uri="{BB962C8B-B14F-4D97-AF65-F5344CB8AC3E}">
        <p14:creationId xmlns:p14="http://schemas.microsoft.com/office/powerpoint/2010/main" val="2579283428"/>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err="1"/>
              <a:t>Transmilenio</a:t>
            </a:r>
            <a:r>
              <a:rPr lang="en-US" noProof="0" dirty="0"/>
              <a:t> y el SITP</a:t>
            </a:r>
          </a:p>
        </p:txBody>
      </p:sp>
      <p:sp>
        <p:nvSpPr>
          <p:cNvPr id="25" name="Text Placeholder 24"/>
          <p:cNvSpPr>
            <a:spLocks noGrp="1"/>
          </p:cNvSpPr>
          <p:nvPr>
            <p:ph type="body" sz="quarter" idx="13"/>
          </p:nvPr>
        </p:nvSpPr>
        <p:spPr/>
        <p:txBody>
          <a:bodyPr/>
          <a:lstStyle/>
          <a:p>
            <a:r>
              <a:rPr lang="en-US" noProof="0" dirty="0" err="1"/>
              <a:t>Sostenibilidad</a:t>
            </a:r>
            <a:r>
              <a:rPr lang="en-US" noProof="0" dirty="0"/>
              <a:t> del </a:t>
            </a:r>
            <a:r>
              <a:rPr lang="en-US" dirty="0" err="1"/>
              <a:t>servicio</a:t>
            </a:r>
            <a:r>
              <a:rPr lang="en-US" dirty="0"/>
              <a:t> </a:t>
            </a:r>
            <a:r>
              <a:rPr lang="en-US" dirty="0" err="1"/>
              <a:t>troncal</a:t>
            </a:r>
            <a:endParaRPr lang="en-US" noProof="0" dirty="0"/>
          </a:p>
        </p:txBody>
      </p:sp>
      <p:pic>
        <p:nvPicPr>
          <p:cNvPr id="4" name="Picture 3"/>
          <p:cNvPicPr>
            <a:picLocks noChangeAspect="1"/>
          </p:cNvPicPr>
          <p:nvPr/>
        </p:nvPicPr>
        <p:blipFill>
          <a:blip r:embed="rId3"/>
          <a:stretch>
            <a:fillRect/>
          </a:stretch>
        </p:blipFill>
        <p:spPr>
          <a:xfrm>
            <a:off x="5144000" y="3989047"/>
            <a:ext cx="4000000" cy="2238095"/>
          </a:xfrm>
          <a:prstGeom prst="rect">
            <a:avLst/>
          </a:prstGeom>
        </p:spPr>
      </p:pic>
      <p:sp>
        <p:nvSpPr>
          <p:cNvPr id="5" name="TextBox 4"/>
          <p:cNvSpPr txBox="1"/>
          <p:nvPr/>
        </p:nvSpPr>
        <p:spPr>
          <a:xfrm>
            <a:off x="376237" y="3836732"/>
            <a:ext cx="2228343" cy="169277"/>
          </a:xfrm>
          <a:prstGeom prst="rect">
            <a:avLst/>
          </a:prstGeom>
          <a:noFill/>
        </p:spPr>
        <p:txBody>
          <a:bodyPr wrap="square" lIns="0" tIns="0" rIns="0" bIns="0" rtlCol="0">
            <a:spAutoFit/>
          </a:bodyPr>
          <a:lstStyle/>
          <a:p>
            <a:pPr>
              <a:spcBef>
                <a:spcPts val="600"/>
              </a:spcBef>
              <a:buSzPct val="100000"/>
            </a:pPr>
            <a:r>
              <a:rPr lang="es-CO" sz="1100" b="1" dirty="0">
                <a:solidFill>
                  <a:srgbClr val="313131"/>
                </a:solidFill>
              </a:rPr>
              <a:t>IPK Servicio troncal</a:t>
            </a:r>
          </a:p>
        </p:txBody>
      </p:sp>
      <p:pic>
        <p:nvPicPr>
          <p:cNvPr id="7" name="Picture 6"/>
          <p:cNvPicPr>
            <a:picLocks noChangeAspect="1"/>
          </p:cNvPicPr>
          <p:nvPr/>
        </p:nvPicPr>
        <p:blipFill>
          <a:blip r:embed="rId4"/>
          <a:stretch>
            <a:fillRect/>
          </a:stretch>
        </p:blipFill>
        <p:spPr>
          <a:xfrm>
            <a:off x="333234" y="1545729"/>
            <a:ext cx="5400000" cy="1961905"/>
          </a:xfrm>
          <a:prstGeom prst="rect">
            <a:avLst/>
          </a:prstGeom>
        </p:spPr>
      </p:pic>
      <p:sp>
        <p:nvSpPr>
          <p:cNvPr id="10" name="TextBox 9"/>
          <p:cNvSpPr txBox="1"/>
          <p:nvPr/>
        </p:nvSpPr>
        <p:spPr>
          <a:xfrm>
            <a:off x="333234" y="1353506"/>
            <a:ext cx="2228343" cy="169277"/>
          </a:xfrm>
          <a:prstGeom prst="rect">
            <a:avLst/>
          </a:prstGeom>
          <a:noFill/>
        </p:spPr>
        <p:txBody>
          <a:bodyPr wrap="square" lIns="0" tIns="0" rIns="0" bIns="0" rtlCol="0">
            <a:spAutoFit/>
          </a:bodyPr>
          <a:lstStyle/>
          <a:p>
            <a:pPr>
              <a:spcBef>
                <a:spcPts val="600"/>
              </a:spcBef>
              <a:buSzPct val="100000"/>
            </a:pPr>
            <a:r>
              <a:rPr lang="es-CO" sz="1100" b="1" dirty="0">
                <a:solidFill>
                  <a:srgbClr val="313131"/>
                </a:solidFill>
              </a:rPr>
              <a:t>Cobertura Servicio troncal</a:t>
            </a:r>
          </a:p>
        </p:txBody>
      </p:sp>
      <p:pic>
        <p:nvPicPr>
          <p:cNvPr id="8" name="Picture 7"/>
          <p:cNvPicPr>
            <a:picLocks noChangeAspect="1"/>
          </p:cNvPicPr>
          <p:nvPr/>
        </p:nvPicPr>
        <p:blipFill>
          <a:blip r:embed="rId5"/>
          <a:stretch>
            <a:fillRect/>
          </a:stretch>
        </p:blipFill>
        <p:spPr>
          <a:xfrm>
            <a:off x="376237" y="4102975"/>
            <a:ext cx="4857143" cy="2057143"/>
          </a:xfrm>
          <a:prstGeom prst="rect">
            <a:avLst/>
          </a:prstGeom>
        </p:spPr>
      </p:pic>
      <p:sp>
        <p:nvSpPr>
          <p:cNvPr id="3" name="TextBox 2"/>
          <p:cNvSpPr txBox="1"/>
          <p:nvPr/>
        </p:nvSpPr>
        <p:spPr>
          <a:xfrm>
            <a:off x="376236" y="1077321"/>
            <a:ext cx="1252728" cy="138499"/>
          </a:xfrm>
          <a:prstGeom prst="rect">
            <a:avLst/>
          </a:prstGeom>
          <a:noFill/>
          <a:ln>
            <a:solidFill>
              <a:srgbClr val="C00000"/>
            </a:solidFill>
          </a:ln>
        </p:spPr>
        <p:txBody>
          <a:bodyPr wrap="square" lIns="0" tIns="0" rIns="0" bIns="0" rtlCol="0">
            <a:spAutoFit/>
          </a:bodyPr>
          <a:lstStyle/>
          <a:p>
            <a:pPr>
              <a:spcBef>
                <a:spcPts val="600"/>
              </a:spcBef>
              <a:buSzPct val="100000"/>
            </a:pPr>
            <a:r>
              <a:rPr lang="en-GB" sz="900" dirty="0">
                <a:solidFill>
                  <a:srgbClr val="C00000"/>
                </a:solidFill>
              </a:rPr>
              <a:t>3.000 COP = 1 USD</a:t>
            </a:r>
            <a:endParaRPr lang="es-ES" sz="900" dirty="0">
              <a:solidFill>
                <a:srgbClr val="C00000"/>
              </a:solidFill>
            </a:endParaRPr>
          </a:p>
        </p:txBody>
      </p:sp>
    </p:spTree>
    <p:extLst>
      <p:ext uri="{BB962C8B-B14F-4D97-AF65-F5344CB8AC3E}">
        <p14:creationId xmlns:p14="http://schemas.microsoft.com/office/powerpoint/2010/main" val="218508873"/>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239" y="107187"/>
            <a:ext cx="8391524" cy="334101"/>
          </a:xfrm>
        </p:spPr>
        <p:txBody>
          <a:bodyPr/>
          <a:lstStyle/>
          <a:p>
            <a:r>
              <a:rPr lang="en-US" noProof="0" dirty="0" err="1"/>
              <a:t>Transmilenio</a:t>
            </a:r>
            <a:r>
              <a:rPr lang="en-US" noProof="0" dirty="0"/>
              <a:t> y el SITP</a:t>
            </a:r>
          </a:p>
        </p:txBody>
      </p:sp>
      <p:sp>
        <p:nvSpPr>
          <p:cNvPr id="25" name="Text Placeholder 24"/>
          <p:cNvSpPr>
            <a:spLocks noGrp="1"/>
          </p:cNvSpPr>
          <p:nvPr>
            <p:ph type="body" sz="quarter" idx="13"/>
          </p:nvPr>
        </p:nvSpPr>
        <p:spPr>
          <a:xfrm>
            <a:off x="376237" y="441288"/>
            <a:ext cx="8391525" cy="757255"/>
          </a:xfrm>
        </p:spPr>
        <p:txBody>
          <a:bodyPr/>
          <a:lstStyle/>
          <a:p>
            <a:r>
              <a:rPr lang="en-US" noProof="0" dirty="0" err="1"/>
              <a:t>Sostenibilidad</a:t>
            </a:r>
            <a:r>
              <a:rPr lang="en-US" noProof="0" dirty="0"/>
              <a:t> del </a:t>
            </a:r>
            <a:r>
              <a:rPr lang="en-US" noProof="0" dirty="0" err="1"/>
              <a:t>servicio</a:t>
            </a:r>
            <a:r>
              <a:rPr lang="en-US" noProof="0" dirty="0"/>
              <a:t> zonal</a:t>
            </a:r>
          </a:p>
        </p:txBody>
      </p:sp>
      <p:sp>
        <p:nvSpPr>
          <p:cNvPr id="6" name="TextBox 5"/>
          <p:cNvSpPr txBox="1"/>
          <p:nvPr/>
        </p:nvSpPr>
        <p:spPr>
          <a:xfrm>
            <a:off x="376236" y="3881593"/>
            <a:ext cx="2228343" cy="169277"/>
          </a:xfrm>
          <a:prstGeom prst="rect">
            <a:avLst/>
          </a:prstGeom>
          <a:noFill/>
        </p:spPr>
        <p:txBody>
          <a:bodyPr wrap="square" lIns="0" tIns="0" rIns="0" bIns="0" rtlCol="0">
            <a:spAutoFit/>
          </a:bodyPr>
          <a:lstStyle/>
          <a:p>
            <a:pPr>
              <a:spcBef>
                <a:spcPts val="600"/>
              </a:spcBef>
              <a:buSzPct val="100000"/>
            </a:pPr>
            <a:r>
              <a:rPr lang="es-CO" sz="1100" b="1" dirty="0">
                <a:solidFill>
                  <a:srgbClr val="313131"/>
                </a:solidFill>
              </a:rPr>
              <a:t>IPK Servicio zonal</a:t>
            </a:r>
          </a:p>
        </p:txBody>
      </p:sp>
      <p:pic>
        <p:nvPicPr>
          <p:cNvPr id="7" name="Picture 6"/>
          <p:cNvPicPr>
            <a:picLocks noChangeAspect="1"/>
          </p:cNvPicPr>
          <p:nvPr/>
        </p:nvPicPr>
        <p:blipFill>
          <a:blip r:embed="rId3"/>
          <a:stretch>
            <a:fillRect/>
          </a:stretch>
        </p:blipFill>
        <p:spPr>
          <a:xfrm>
            <a:off x="5266944" y="4132847"/>
            <a:ext cx="3668673" cy="2165118"/>
          </a:xfrm>
          <a:prstGeom prst="rect">
            <a:avLst/>
          </a:prstGeom>
        </p:spPr>
      </p:pic>
      <p:sp>
        <p:nvSpPr>
          <p:cNvPr id="8" name="TextBox 7"/>
          <p:cNvSpPr txBox="1"/>
          <p:nvPr/>
        </p:nvSpPr>
        <p:spPr>
          <a:xfrm>
            <a:off x="376236" y="1046095"/>
            <a:ext cx="2228343" cy="169277"/>
          </a:xfrm>
          <a:prstGeom prst="rect">
            <a:avLst/>
          </a:prstGeom>
          <a:noFill/>
        </p:spPr>
        <p:txBody>
          <a:bodyPr wrap="square" lIns="0" tIns="0" rIns="0" bIns="0" rtlCol="0">
            <a:spAutoFit/>
          </a:bodyPr>
          <a:lstStyle/>
          <a:p>
            <a:pPr>
              <a:spcBef>
                <a:spcPts val="600"/>
              </a:spcBef>
              <a:buSzPct val="100000"/>
            </a:pPr>
            <a:r>
              <a:rPr lang="es-CO" sz="1100" b="1" dirty="0">
                <a:solidFill>
                  <a:srgbClr val="313131"/>
                </a:solidFill>
              </a:rPr>
              <a:t>Cobertura Servicio zonal</a:t>
            </a:r>
          </a:p>
        </p:txBody>
      </p:sp>
      <p:pic>
        <p:nvPicPr>
          <p:cNvPr id="3" name="Picture 2"/>
          <p:cNvPicPr>
            <a:picLocks noChangeAspect="1"/>
          </p:cNvPicPr>
          <p:nvPr/>
        </p:nvPicPr>
        <p:blipFill>
          <a:blip r:embed="rId4"/>
          <a:stretch>
            <a:fillRect/>
          </a:stretch>
        </p:blipFill>
        <p:spPr>
          <a:xfrm>
            <a:off x="376236" y="4235738"/>
            <a:ext cx="4857143" cy="2057143"/>
          </a:xfrm>
          <a:prstGeom prst="rect">
            <a:avLst/>
          </a:prstGeom>
        </p:spPr>
      </p:pic>
      <p:sp>
        <p:nvSpPr>
          <p:cNvPr id="9" name="TextBox 8"/>
          <p:cNvSpPr txBox="1"/>
          <p:nvPr/>
        </p:nvSpPr>
        <p:spPr>
          <a:xfrm>
            <a:off x="376236" y="867009"/>
            <a:ext cx="1252728" cy="138499"/>
          </a:xfrm>
          <a:prstGeom prst="rect">
            <a:avLst/>
          </a:prstGeom>
          <a:noFill/>
          <a:ln>
            <a:solidFill>
              <a:srgbClr val="C00000"/>
            </a:solidFill>
          </a:ln>
        </p:spPr>
        <p:txBody>
          <a:bodyPr wrap="square" lIns="0" tIns="0" rIns="0" bIns="0" rtlCol="0">
            <a:spAutoFit/>
          </a:bodyPr>
          <a:lstStyle/>
          <a:p>
            <a:pPr>
              <a:spcBef>
                <a:spcPts val="600"/>
              </a:spcBef>
              <a:buSzPct val="100000"/>
            </a:pPr>
            <a:r>
              <a:rPr lang="en-GB" sz="900" dirty="0">
                <a:solidFill>
                  <a:srgbClr val="C00000"/>
                </a:solidFill>
              </a:rPr>
              <a:t>3.000 COP = 1 USD</a:t>
            </a:r>
            <a:endParaRPr lang="es-ES" sz="900" dirty="0">
              <a:solidFill>
                <a:srgbClr val="C00000"/>
              </a:solidFill>
            </a:endParaRPr>
          </a:p>
        </p:txBody>
      </p:sp>
      <p:pic>
        <p:nvPicPr>
          <p:cNvPr id="10" name="Picture 9"/>
          <p:cNvPicPr>
            <a:picLocks noChangeAspect="1"/>
          </p:cNvPicPr>
          <p:nvPr/>
        </p:nvPicPr>
        <p:blipFill>
          <a:blip r:embed="rId5"/>
          <a:stretch>
            <a:fillRect/>
          </a:stretch>
        </p:blipFill>
        <p:spPr>
          <a:xfrm>
            <a:off x="376236" y="1313609"/>
            <a:ext cx="4431808" cy="2415770"/>
          </a:xfrm>
          <a:prstGeom prst="rect">
            <a:avLst/>
          </a:prstGeom>
        </p:spPr>
      </p:pic>
    </p:spTree>
    <p:extLst>
      <p:ext uri="{BB962C8B-B14F-4D97-AF65-F5344CB8AC3E}">
        <p14:creationId xmlns:p14="http://schemas.microsoft.com/office/powerpoint/2010/main" val="2818965915"/>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err="1"/>
              <a:t>Transmilenio</a:t>
            </a:r>
            <a:r>
              <a:rPr lang="en-US" noProof="0" dirty="0"/>
              <a:t> y el SITP</a:t>
            </a:r>
          </a:p>
        </p:txBody>
      </p:sp>
      <p:sp>
        <p:nvSpPr>
          <p:cNvPr id="25" name="Text Placeholder 24"/>
          <p:cNvSpPr>
            <a:spLocks noGrp="1"/>
          </p:cNvSpPr>
          <p:nvPr>
            <p:ph type="body" sz="quarter" idx="13"/>
          </p:nvPr>
        </p:nvSpPr>
        <p:spPr/>
        <p:txBody>
          <a:bodyPr/>
          <a:lstStyle/>
          <a:p>
            <a:r>
              <a:rPr lang="en-US" noProof="0" dirty="0" err="1"/>
              <a:t>Cobertura</a:t>
            </a:r>
            <a:r>
              <a:rPr lang="en-US" noProof="0" dirty="0"/>
              <a:t> y </a:t>
            </a:r>
            <a:r>
              <a:rPr lang="en-US" noProof="0" dirty="0" err="1"/>
              <a:t>tarifa</a:t>
            </a:r>
            <a:r>
              <a:rPr lang="en-US" noProof="0" dirty="0"/>
              <a:t> al </a:t>
            </a:r>
            <a:r>
              <a:rPr lang="en-US" noProof="0" dirty="0" err="1"/>
              <a:t>usuario</a:t>
            </a:r>
            <a:endParaRPr lang="en-US" noProof="0" dirty="0"/>
          </a:p>
        </p:txBody>
      </p:sp>
      <p:graphicFrame>
        <p:nvGraphicFramePr>
          <p:cNvPr id="9" name="Chart 8"/>
          <p:cNvGraphicFramePr/>
          <p:nvPr>
            <p:extLst/>
          </p:nvPr>
        </p:nvGraphicFramePr>
        <p:xfrm>
          <a:off x="1060705" y="1408855"/>
          <a:ext cx="6876288" cy="33959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2654468"/>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Deloitte 16_9 onscreen">
  <a:themeElements>
    <a:clrScheme name="Deloitte colors">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Deloitte_4_3_Onscreen.potx" id="{300F3ED9-9C4C-4838-B157-107BB206E623}" vid="{ABD9136E-862F-4680-B56C-E8832C898BE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Deloitte_4_3_Onscreen</Template>
  <TotalTime>718</TotalTime>
  <Words>2353</Words>
  <Application>Microsoft Office PowerPoint</Application>
  <PresentationFormat>On-screen Show (4:3)</PresentationFormat>
  <Paragraphs>406</Paragraphs>
  <Slides>24</Slides>
  <Notes>22</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3" baseType="lpstr">
      <vt:lpstr>Arial</vt:lpstr>
      <vt:lpstr>Calibri</vt:lpstr>
      <vt:lpstr>Open Sans</vt:lpstr>
      <vt:lpstr>Times New Roman</vt:lpstr>
      <vt:lpstr>Verdana</vt:lpstr>
      <vt:lpstr>Wingdings</vt:lpstr>
      <vt:lpstr>Wingdings 2</vt:lpstr>
      <vt:lpstr>Deloitte 16_9 onscreen</vt:lpstr>
      <vt:lpstr>think-cell Slide</vt:lpstr>
      <vt:lpstr>PowerPoint Presentation</vt:lpstr>
      <vt:lpstr>Contenido</vt:lpstr>
      <vt:lpstr>Transmilenio y el SITP</vt:lpstr>
      <vt:lpstr>Transmilenio y el SITP</vt:lpstr>
      <vt:lpstr>Transmilenio y el SITP</vt:lpstr>
      <vt:lpstr>Transmilenio y el SITP</vt:lpstr>
      <vt:lpstr>Transmilenio y el SITP</vt:lpstr>
      <vt:lpstr>Transmilenio y el SITP</vt:lpstr>
      <vt:lpstr>Transmilenio y el SITP</vt:lpstr>
      <vt:lpstr>Transmilenio y el SITP</vt:lpstr>
      <vt:lpstr>Transmilenio y el SITP</vt:lpstr>
      <vt:lpstr>Transmilenio y grado de satisfacción</vt:lpstr>
      <vt:lpstr>Modelos de contrato y mecanismo de pagos</vt:lpstr>
      <vt:lpstr>Modelos de contrato y mecanismo de pagos</vt:lpstr>
      <vt:lpstr>Problemas suscitados en el SITP, en particular en el Zonal</vt:lpstr>
      <vt:lpstr>La revision del modelo</vt:lpstr>
      <vt:lpstr>La estructuración de los nuevos contratos Fases I y II</vt:lpstr>
      <vt:lpstr>Contratos de servicio público</vt:lpstr>
      <vt:lpstr>Modelos de financiación de flota</vt:lpstr>
      <vt:lpstr>Adquisición y financiación de flota</vt:lpstr>
      <vt:lpstr>Captación de valor y fuentes de financiación</vt:lpstr>
      <vt:lpstr>Revisiones del modelo</vt:lpstr>
      <vt:lpstr>Conclusiones</vt:lpstr>
      <vt:lpstr>PowerPoint Presentation</vt:lpstr>
    </vt:vector>
  </TitlesOfParts>
  <Company>Deloitte Touche Tohmatsu Services,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Headline Verdana Bold</dc:title>
  <dc:creator>Puig Pey, Pedro (LATCO - Bogota)</dc:creator>
  <cp:lastModifiedBy>Pedro Puig-Pey</cp:lastModifiedBy>
  <cp:revision>71</cp:revision>
  <cp:lastPrinted>2014-06-25T02:16:22Z</cp:lastPrinted>
  <dcterms:created xsi:type="dcterms:W3CDTF">2017-04-25T07:22:20Z</dcterms:created>
  <dcterms:modified xsi:type="dcterms:W3CDTF">2017-05-05T12:20:00Z</dcterms:modified>
</cp:coreProperties>
</file>