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6" r:id="rId4"/>
    <p:sldId id="280" r:id="rId5"/>
    <p:sldId id="258" r:id="rId6"/>
    <p:sldId id="260" r:id="rId7"/>
    <p:sldId id="262" r:id="rId8"/>
    <p:sldId id="267" r:id="rId9"/>
    <p:sldId id="269" r:id="rId10"/>
    <p:sldId id="270" r:id="rId11"/>
    <p:sldId id="272" r:id="rId12"/>
    <p:sldId id="261" r:id="rId13"/>
    <p:sldId id="277" r:id="rId14"/>
    <p:sldId id="281" r:id="rId15"/>
    <p:sldId id="271" r:id="rId16"/>
    <p:sldId id="264" r:id="rId17"/>
    <p:sldId id="278" r:id="rId18"/>
    <p:sldId id="273" r:id="rId19"/>
    <p:sldId id="274" r:id="rId20"/>
    <p:sldId id="265" r:id="rId21"/>
    <p:sldId id="279" r:id="rId22"/>
    <p:sldId id="263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6532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65"/>
  </p:normalViewPr>
  <p:slideViewPr>
    <p:cSldViewPr snapToGrid="0" snapToObjects="1">
      <p:cViewPr varScale="1">
        <p:scale>
          <a:sx n="49" d="100"/>
          <a:sy n="49" d="100"/>
        </p:scale>
        <p:origin x="843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538FB-6654-164A-B5A0-7A7D72DBE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0B9F55-2C1F-C24B-85A3-DB42E19BB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30FAAA-5BBD-8D4B-B150-258EB6885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F6A-0E96-4A4D-8803-F1A01445AF21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0CC5D2-B558-C84D-99F1-C9DB21C47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DE13B-C0CA-CB48-ABCD-377F7BB5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0C41-675A-864C-BBA0-15A09CC5F4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520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25B26-7710-F747-BC03-0AF2E6D0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1CB0B2-7C5B-BB47-ACA3-12B137FAD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6B0128-50DE-F04A-B486-2990D912A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F6A-0E96-4A4D-8803-F1A01445AF21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624A6-E627-E74B-BE48-3E202D02B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D5CAB4-A1F4-244D-AB2F-A5FB34D6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0C41-675A-864C-BBA0-15A09CC5F4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53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B6A229F-BA2D-304B-BB43-503086DEA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938725-9A22-B348-876E-86B54A6CC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5931B4-BB0E-8C41-8D07-6E6E0C8A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F6A-0E96-4A4D-8803-F1A01445AF21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D042CA-AD28-6C4A-B9BB-2A4C3520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7B1E3D-53AA-5243-AC51-6B90BD1C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0C41-675A-864C-BBA0-15A09CC5F4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256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06A1E-6CCE-D146-93A7-7F40A2B03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5BF649-297B-B64E-99EE-01AD08322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2BE87B-9B68-EC47-81FE-B2FF25F84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F6A-0E96-4A4D-8803-F1A01445AF21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EA4282-52C4-EF4C-A36E-D38F6A67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92BB95-2C59-D748-87DA-B8AF9FD5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0C41-675A-864C-BBA0-15A09CC5F4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185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C80A2-B16A-264C-9791-690E009B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950ED5-E5F5-D847-963B-20CC55761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AE9BA1-F1BD-2C4E-94D3-F2142C8D4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F6A-0E96-4A4D-8803-F1A01445AF21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7511E0-9FCB-FC4E-A3D3-F4F69BA8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FA266A-B3C8-1344-A79F-A8B15CFB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0C41-675A-864C-BBA0-15A09CC5F4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542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A1D58-A428-914A-A7E0-878322DD0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F0DD10-5270-4547-970C-B4B4B6503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DA81A1-897B-434A-9300-1A7FC416B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B1B409-6B3F-674E-8B62-6D602A7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F6A-0E96-4A4D-8803-F1A01445AF21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2E53C0-1BC4-CD4D-A235-196835BA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23E361-9847-914E-97D2-E3DE99F2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0C41-675A-864C-BBA0-15A09CC5F4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079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BB5A2-90B2-1544-AC73-C0302A9CF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3125-8E62-6942-B66A-71ADA1B9C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BFA7BA-0C66-604D-816E-5B096C201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D2BD26-6902-4E44-BA74-72051F1DE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019B9C-BA8A-2041-B894-19B530E17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14C622-C43C-0949-A230-DEE0567F7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F6A-0E96-4A4D-8803-F1A01445AF21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3189D0-BCD3-5340-BC1D-B73C9D15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239189D-78FC-5649-823D-042920C9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0C41-675A-864C-BBA0-15A09CC5F4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585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372A7-7975-A54B-9B93-FCC13BE5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334B7F-EF7D-0146-9048-CECFD9545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F6A-0E96-4A4D-8803-F1A01445AF21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E7AB8F-11F5-5A48-BEDA-0DE2A15C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58D75C-BEA5-F746-B35E-68AE08DD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0C41-675A-864C-BBA0-15A09CC5F4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220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E95B14-4987-1C46-B7A8-BA937AB1D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F6A-0E96-4A4D-8803-F1A01445AF21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CC264B-5410-BB47-B072-02B7F77B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2EFE62-5DB8-1B45-B7A9-B59663FB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0C41-675A-864C-BBA0-15A09CC5F4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759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4278E4-47DD-E84E-8EDF-C50AE3457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9DBD1B-92A8-2D45-AA65-4D2E01C54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F84BAA-88D6-4247-AD71-C53E88E22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1A6113-BFD7-A545-A4C0-14E2E638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F6A-0E96-4A4D-8803-F1A01445AF21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758A9A-6482-6A48-9A55-D514BC53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86F5FF-6897-FE49-B86A-A916576B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0C41-675A-864C-BBA0-15A09CC5F4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162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8F2E9-F8A6-AD4F-8C29-55182C44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053BA2-9641-9B45-818E-486F03188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6321B5-A54B-7240-A40C-CFCC0E4F1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610A72-18F6-5B4B-A22E-5CEC0401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F6A-0E96-4A4D-8803-F1A01445AF21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FFFC26-1456-5046-92B2-E426140F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2012B0-9768-8043-94C6-A9F269B5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0C41-675A-864C-BBA0-15A09CC5F4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36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423C857-5B44-1C41-8A8D-FFCA9D30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BDA054-40DB-BF4B-A840-AB0C068E8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BDDECC-2FE6-A644-967A-5565B8FB3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9CF6A-0E96-4A4D-8803-F1A01445AF21}" type="datetimeFigureOut">
              <a:rPr lang="es-MX" smtClean="0"/>
              <a:t>25/03/2019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AFFD7A-E95B-FF4B-B5FD-19DE08B08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82658F-D611-5C49-8451-369EFF41E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50C41-675A-864C-BBA0-15A09CC5F4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40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72157-BE23-8E4D-8A2C-7B8C3E48AA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E9D4D4-5DA3-B341-AF0C-DC6DB49D99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CB3CE0-3E20-9447-80C6-4348E8501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96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ol 5"/>
          <p:cNvSpPr txBox="1">
            <a:spLocks/>
          </p:cNvSpPr>
          <p:nvPr/>
        </p:nvSpPr>
        <p:spPr>
          <a:xfrm>
            <a:off x="246858" y="299339"/>
            <a:ext cx="8004172" cy="56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Tx/>
              <a:buNone/>
              <a:defRPr sz="2200" b="0">
                <a:solidFill>
                  <a:srgbClr val="DF6532"/>
                </a:solidFill>
                <a:latin typeface="Century Gothic"/>
                <a:cs typeface="Century Gothic"/>
              </a:defRPr>
            </a:lvl1pPr>
            <a:lvl2pPr indent="0" algn="ctr">
              <a:spcBef>
                <a:spcPct val="20000"/>
              </a:spcBef>
              <a:buSzPct val="115000"/>
              <a:buFontTx/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2pPr>
            <a:lvl3pPr indent="0" algn="ctr">
              <a:spcBef>
                <a:spcPct val="20000"/>
              </a:spcBef>
              <a:buSzPct val="100000"/>
              <a:buFontTx/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3pPr>
            <a:lvl4pPr indent="0" algn="ctr">
              <a:spcBef>
                <a:spcPct val="20000"/>
              </a:spcBef>
              <a:buSzPct val="100000"/>
              <a:buFontTx/>
              <a:buNone/>
              <a:defRPr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4pPr>
            <a:lvl5pPr indent="0" algn="ctr">
              <a:spcBef>
                <a:spcPct val="20000"/>
              </a:spcBef>
              <a:buSzPct val="115000"/>
              <a:buFontTx/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b="1" dirty="0"/>
              <a:t>Actividad Ordinaria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00000" y="1440247"/>
            <a:ext cx="483108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b="1" dirty="0">
                <a:latin typeface="Century Gothic" panose="020B0502020202020204" pitchFamily="34" charset="0"/>
              </a:rPr>
              <a:t>Operacional</a:t>
            </a:r>
            <a:r>
              <a:rPr lang="es-ES" sz="2000" dirty="0">
                <a:latin typeface="Century Gothic" panose="020B0502020202020204" pitchFamily="34" charset="0"/>
              </a:rPr>
              <a:t> </a:t>
            </a:r>
          </a:p>
          <a:p>
            <a:pPr marL="1200150" lvl="2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>
                <a:latin typeface="Century Gothic" panose="020B0502020202020204" pitchFamily="34" charset="0"/>
              </a:rPr>
              <a:t>Supervisión de Línea</a:t>
            </a:r>
          </a:p>
          <a:p>
            <a:pPr marL="1200150" lvl="2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>
                <a:latin typeface="Century Gothic" panose="020B0502020202020204" pitchFamily="34" charset="0"/>
              </a:rPr>
              <a:t>Identificación mejoras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000" b="1" dirty="0">
                <a:latin typeface="Century Gothic" panose="020B0502020202020204" pitchFamily="34" charset="0"/>
              </a:rPr>
              <a:t>Técnica</a:t>
            </a:r>
            <a:r>
              <a:rPr lang="es-ES" sz="2000" dirty="0">
                <a:latin typeface="Century Gothic" panose="020B0502020202020204" pitchFamily="34" charset="0"/>
              </a:rPr>
              <a:t> </a:t>
            </a:r>
          </a:p>
          <a:p>
            <a:pPr marL="1200150" lvl="2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>
                <a:latin typeface="Century Gothic" panose="020B0502020202020204" pitchFamily="34" charset="0"/>
              </a:rPr>
              <a:t>Revisiones periódicas</a:t>
            </a:r>
          </a:p>
          <a:p>
            <a:pPr marL="1200150" lvl="2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Mantenimiento preventivo  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000" b="1" dirty="0">
                <a:latin typeface="Century Gothic" panose="020B0502020202020204" pitchFamily="34" charset="0"/>
              </a:rPr>
              <a:t>Cliente</a:t>
            </a:r>
          </a:p>
          <a:p>
            <a:pPr marL="1200150" lvl="2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>
                <a:latin typeface="Century Gothic" panose="020B0502020202020204" pitchFamily="34" charset="0"/>
              </a:rPr>
              <a:t>Información y asistencia</a:t>
            </a:r>
          </a:p>
          <a:p>
            <a:pPr marL="1200150" lvl="2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>
                <a:latin typeface="Century Gothic" panose="020B0502020202020204" pitchFamily="34" charset="0"/>
              </a:rPr>
              <a:t>Identificación expectativas cliente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356262" y="734292"/>
            <a:ext cx="931025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02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ol 5"/>
          <p:cNvSpPr txBox="1">
            <a:spLocks/>
          </p:cNvSpPr>
          <p:nvPr/>
        </p:nvSpPr>
        <p:spPr>
          <a:xfrm>
            <a:off x="246858" y="299339"/>
            <a:ext cx="8004172" cy="56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Tx/>
              <a:buNone/>
              <a:defRPr sz="2200" b="0">
                <a:solidFill>
                  <a:srgbClr val="DF6532"/>
                </a:solidFill>
                <a:latin typeface="Century Gothic"/>
                <a:cs typeface="Century Gothic"/>
              </a:defRPr>
            </a:lvl1pPr>
            <a:lvl2pPr indent="0" algn="ctr">
              <a:spcBef>
                <a:spcPct val="20000"/>
              </a:spcBef>
              <a:buSzPct val="115000"/>
              <a:buFontTx/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2pPr>
            <a:lvl3pPr indent="0" algn="ctr">
              <a:spcBef>
                <a:spcPct val="20000"/>
              </a:spcBef>
              <a:buSzPct val="100000"/>
              <a:buFontTx/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3pPr>
            <a:lvl4pPr indent="0" algn="ctr">
              <a:spcBef>
                <a:spcPct val="20000"/>
              </a:spcBef>
              <a:buSzPct val="100000"/>
              <a:buFontTx/>
              <a:buNone/>
              <a:defRPr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4pPr>
            <a:lvl5pPr indent="0" algn="ctr">
              <a:spcBef>
                <a:spcPct val="20000"/>
              </a:spcBef>
              <a:buSzPct val="115000"/>
              <a:buFontTx/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b="1" dirty="0"/>
              <a:t>Actividad en caso de Incidencia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800000" y="1248928"/>
            <a:ext cx="790575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b="1" dirty="0">
                <a:latin typeface="Century Gothic" panose="020B0502020202020204" pitchFamily="34" charset="0"/>
              </a:rPr>
              <a:t>Operacional</a:t>
            </a:r>
            <a:r>
              <a:rPr lang="es-ES" sz="2000" dirty="0">
                <a:latin typeface="Century Gothic" panose="020B0502020202020204" pitchFamily="34" charset="0"/>
              </a:rPr>
              <a:t> </a:t>
            </a:r>
          </a:p>
          <a:p>
            <a:pPr marL="1200150" lvl="2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>
                <a:latin typeface="Century Gothic" panose="020B0502020202020204" pitchFamily="34" charset="0"/>
              </a:rPr>
              <a:t>Toma de decisiones para minimizar el impacto en la movilidad y calidad del servicio.</a:t>
            </a:r>
          </a:p>
          <a:p>
            <a:pPr marL="1200150" lvl="2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>
                <a:latin typeface="Century Gothic" panose="020B0502020202020204" pitchFamily="34" charset="0"/>
              </a:rPr>
              <a:t>Colaboración desde la línea con el Centro de Control. 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b="1" dirty="0">
                <a:latin typeface="Century Gothic" panose="020B0502020202020204" pitchFamily="34" charset="0"/>
              </a:rPr>
              <a:t>Técnica</a:t>
            </a:r>
            <a:r>
              <a:rPr lang="es-ES" sz="2000" dirty="0">
                <a:latin typeface="Century Gothic" panose="020B0502020202020204" pitchFamily="34" charset="0"/>
              </a:rPr>
              <a:t> </a:t>
            </a:r>
          </a:p>
          <a:p>
            <a:pPr marL="1200150" lvl="2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En todas las acciones de recuperación de fallos, coordinados con Centro de Control.</a:t>
            </a:r>
          </a:p>
          <a:p>
            <a:pPr marL="1200150" lvl="2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>
                <a:latin typeface="Century Gothic" panose="020B0502020202020204" pitchFamily="34" charset="0"/>
              </a:rPr>
              <a:t>La recuperación puede incluir conducir trenes.</a:t>
            </a:r>
          </a:p>
          <a:p>
            <a:pPr marL="1200150" lvl="2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>
                <a:latin typeface="Century Gothic" panose="020B0502020202020204" pitchFamily="34" charset="0"/>
              </a:rPr>
              <a:t>Colaborar con especialistas de Mantenimiento.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000" b="1" dirty="0">
                <a:latin typeface="Century Gothic" panose="020B0502020202020204" pitchFamily="34" charset="0"/>
              </a:rPr>
              <a:t>Cliente</a:t>
            </a:r>
            <a:r>
              <a:rPr lang="es-ES" sz="2000" dirty="0">
                <a:latin typeface="Century Gothic" panose="020B0502020202020204" pitchFamily="34" charset="0"/>
              </a:rPr>
              <a:t>  </a:t>
            </a:r>
          </a:p>
          <a:p>
            <a:pPr marL="1200150" lvl="2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>
                <a:latin typeface="Century Gothic" panose="020B0502020202020204" pitchFamily="34" charset="0"/>
              </a:rPr>
              <a:t>Informar al cliente del impacto de los fallos.   </a:t>
            </a:r>
          </a:p>
          <a:p>
            <a:pPr marL="1200150" lvl="2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>
                <a:latin typeface="Century Gothic" panose="020B0502020202020204" pitchFamily="34" charset="0"/>
              </a:rPr>
              <a:t>“Capturar” necesidades del cliente.</a:t>
            </a:r>
            <a:endParaRPr lang="es-ES" sz="2000" b="1" dirty="0">
              <a:latin typeface="Century Gothic" panose="020B0502020202020204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56262" y="734292"/>
            <a:ext cx="931025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453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ol 5"/>
          <p:cNvSpPr txBox="1">
            <a:spLocks/>
          </p:cNvSpPr>
          <p:nvPr/>
        </p:nvSpPr>
        <p:spPr>
          <a:xfrm>
            <a:off x="246858" y="299339"/>
            <a:ext cx="8004172" cy="56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Tx/>
              <a:buNone/>
              <a:defRPr sz="2200" b="0">
                <a:solidFill>
                  <a:srgbClr val="DF6532"/>
                </a:solidFill>
                <a:latin typeface="Century Gothic"/>
                <a:cs typeface="Century Gothic"/>
              </a:defRPr>
            </a:lvl1pPr>
            <a:lvl2pPr indent="0" algn="ctr">
              <a:spcBef>
                <a:spcPct val="20000"/>
              </a:spcBef>
              <a:buSzPct val="115000"/>
              <a:buFontTx/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2pPr>
            <a:lvl3pPr indent="0" algn="ctr">
              <a:spcBef>
                <a:spcPct val="20000"/>
              </a:spcBef>
              <a:buSzPct val="100000"/>
              <a:buFontTx/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3pPr>
            <a:lvl4pPr indent="0" algn="ctr">
              <a:spcBef>
                <a:spcPct val="20000"/>
              </a:spcBef>
              <a:buSzPct val="100000"/>
              <a:buFontTx/>
              <a:buNone/>
              <a:defRPr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4pPr>
            <a:lvl5pPr indent="0" algn="ctr">
              <a:spcBef>
                <a:spcPct val="20000"/>
              </a:spcBef>
              <a:buSzPct val="115000"/>
              <a:buFontTx/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b="1" dirty="0"/>
              <a:t>Modelo que diluye las frontera Operacionales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356262" y="734292"/>
            <a:ext cx="931025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5" descr="zzzzz tola1 repara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60" y="2846090"/>
            <a:ext cx="24384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7"/>
          <p:cNvSpPr txBox="1"/>
          <p:nvPr/>
        </p:nvSpPr>
        <p:spPr>
          <a:xfrm>
            <a:off x="723721" y="1111310"/>
            <a:ext cx="8369679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es-ES" sz="2400" dirty="0">
                <a:latin typeface="Century Gothic" panose="020B0502020202020204" pitchFamily="34" charset="0"/>
              </a:rPr>
              <a:t>El mejor </a:t>
            </a:r>
            <a:r>
              <a:rPr lang="es-ES" sz="2400" b="1" dirty="0">
                <a:latin typeface="Century Gothic" panose="020B0502020202020204" pitchFamily="34" charset="0"/>
              </a:rPr>
              <a:t>tiempo de respuesta </a:t>
            </a:r>
            <a:r>
              <a:rPr lang="es-ES" sz="2400" dirty="0">
                <a:latin typeface="Century Gothic" panose="020B0502020202020204" pitchFamily="34" charset="0"/>
              </a:rPr>
              <a:t>ante incidencias en cualquier punto de la línea lo ofrece Operaciones:</a:t>
            </a:r>
          </a:p>
          <a:p>
            <a:pPr marL="1257300" lvl="2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2400" b="1" dirty="0">
                <a:latin typeface="Century Gothic" panose="020B0502020202020204" pitchFamily="34" charset="0"/>
              </a:rPr>
              <a:t>71%</a:t>
            </a:r>
            <a:r>
              <a:rPr lang="es-ES_tradnl" sz="2400" dirty="0">
                <a:latin typeface="Century Gothic" panose="020B0502020202020204" pitchFamily="34" charset="0"/>
              </a:rPr>
              <a:t> incidencias en pasos y el </a:t>
            </a:r>
            <a:r>
              <a:rPr lang="es-ES_tradnl" sz="2400" b="1" dirty="0">
                <a:latin typeface="Century Gothic" panose="020B0502020202020204" pitchFamily="34" charset="0"/>
              </a:rPr>
              <a:t>53%</a:t>
            </a:r>
            <a:r>
              <a:rPr lang="es-ES_tradnl" sz="2400" dirty="0">
                <a:latin typeface="Century Gothic" panose="020B0502020202020204" pitchFamily="34" charset="0"/>
              </a:rPr>
              <a:t> en máquinas de venta se resuelve sin intervención del personal de mantenimiento.</a:t>
            </a:r>
          </a:p>
          <a:p>
            <a:pPr marL="1257300" lvl="2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2400" b="1" dirty="0">
                <a:latin typeface="Century Gothic" panose="020B0502020202020204" pitchFamily="34" charset="0"/>
              </a:rPr>
              <a:t>99%</a:t>
            </a:r>
            <a:r>
              <a:rPr lang="es-ES_tradnl" sz="2400" dirty="0">
                <a:latin typeface="Century Gothic" panose="020B0502020202020204" pitchFamily="34" charset="0"/>
              </a:rPr>
              <a:t> rescates en ascensores lo realiza el Tola en un tiempo medio de </a:t>
            </a:r>
            <a:r>
              <a:rPr lang="es-ES_tradnl" sz="2400" b="1" dirty="0">
                <a:latin typeface="Century Gothic" panose="020B0502020202020204" pitchFamily="34" charset="0"/>
              </a:rPr>
              <a:t>6 minutos</a:t>
            </a:r>
            <a:r>
              <a:rPr lang="es-ES_tradnl" sz="2400" dirty="0">
                <a:latin typeface="Century Gothic" panose="020B0502020202020204" pitchFamily="34" charset="0"/>
              </a:rPr>
              <a:t>.</a:t>
            </a:r>
          </a:p>
          <a:p>
            <a:pPr marL="1257300" lvl="2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44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ol 5"/>
          <p:cNvSpPr txBox="1">
            <a:spLocks/>
          </p:cNvSpPr>
          <p:nvPr/>
        </p:nvSpPr>
        <p:spPr>
          <a:xfrm>
            <a:off x="246858" y="299339"/>
            <a:ext cx="8004172" cy="56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Tx/>
              <a:buNone/>
              <a:defRPr sz="2200" b="0">
                <a:solidFill>
                  <a:srgbClr val="DF6532"/>
                </a:solidFill>
                <a:latin typeface="Century Gothic"/>
                <a:cs typeface="Century Gothic"/>
              </a:defRPr>
            </a:lvl1pPr>
            <a:lvl2pPr indent="0" algn="ctr">
              <a:spcBef>
                <a:spcPct val="20000"/>
              </a:spcBef>
              <a:buSzPct val="115000"/>
              <a:buFontTx/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2pPr>
            <a:lvl3pPr indent="0" algn="ctr">
              <a:spcBef>
                <a:spcPct val="20000"/>
              </a:spcBef>
              <a:buSzPct val="100000"/>
              <a:buFontTx/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3pPr>
            <a:lvl4pPr indent="0" algn="ctr">
              <a:spcBef>
                <a:spcPct val="20000"/>
              </a:spcBef>
              <a:buSzPct val="100000"/>
              <a:buFontTx/>
              <a:buNone/>
              <a:defRPr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4pPr>
            <a:lvl5pPr indent="0" algn="ctr">
              <a:spcBef>
                <a:spcPct val="20000"/>
              </a:spcBef>
              <a:buSzPct val="115000"/>
              <a:buFontTx/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b="1" dirty="0"/>
              <a:t>El perfil del empleado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1614843" y="1527955"/>
            <a:ext cx="10379236" cy="2888093"/>
            <a:chOff x="1662343" y="1432955"/>
            <a:chExt cx="10379236" cy="2888093"/>
          </a:xfrm>
        </p:grpSpPr>
        <p:sp>
          <p:nvSpPr>
            <p:cNvPr id="13" name="3 Rectángulo"/>
            <p:cNvSpPr/>
            <p:nvPr/>
          </p:nvSpPr>
          <p:spPr>
            <a:xfrm>
              <a:off x="1911927" y="2505166"/>
              <a:ext cx="1012965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ts val="1200"/>
                </a:spcBef>
                <a:spcAft>
                  <a:spcPts val="1200"/>
                </a:spcAft>
                <a:buSzPct val="150000"/>
                <a:buFont typeface="Wingdings" pitchFamily="2" charset="2"/>
                <a:buChar char="§"/>
              </a:pPr>
              <a:r>
                <a:rPr lang="es-ES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Estar más cerca de los clientes			  </a:t>
              </a:r>
              <a:r>
                <a:rPr lang="es-ES" sz="24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HUMANO</a:t>
              </a:r>
            </a:p>
            <a:p>
              <a:pPr marL="342900" indent="-342900">
                <a:spcBef>
                  <a:spcPts val="1200"/>
                </a:spcBef>
                <a:spcAft>
                  <a:spcPts val="1200"/>
                </a:spcAft>
                <a:buSzPct val="150000"/>
                <a:buFont typeface="Wingdings" pitchFamily="2" charset="2"/>
                <a:buChar char="§"/>
              </a:pPr>
              <a:r>
                <a:rPr lang="es-ES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Actúa antes de que se produzca el fallo		</a:t>
              </a:r>
              <a:r>
                <a:rPr lang="es-ES" sz="24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PROACTIVO</a:t>
              </a:r>
            </a:p>
            <a:p>
              <a:pPr marL="342900" indent="-342900">
                <a:spcBef>
                  <a:spcPts val="1200"/>
                </a:spcBef>
                <a:spcAft>
                  <a:spcPts val="1200"/>
                </a:spcAft>
                <a:buSzPct val="150000"/>
                <a:buFont typeface="Wingdings" pitchFamily="2" charset="2"/>
                <a:buChar char="§"/>
              </a:pPr>
              <a:r>
                <a:rPr lang="es-ES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Reacciona adecuadamente			  </a:t>
              </a:r>
              <a:r>
                <a:rPr lang="es-ES" sz="24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EFICIENTE</a:t>
              </a:r>
              <a:r>
                <a:rPr lang="es-ES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	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Subtítol 5"/>
            <p:cNvSpPr txBox="1">
              <a:spLocks/>
            </p:cNvSpPr>
            <p:nvPr/>
          </p:nvSpPr>
          <p:spPr>
            <a:xfrm>
              <a:off x="1662343" y="1432955"/>
              <a:ext cx="8004172" cy="79916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indent="0">
                <a:spcBef>
                  <a:spcPct val="20000"/>
                </a:spcBef>
                <a:buFontTx/>
                <a:buNone/>
                <a:defRPr sz="2200" b="0">
                  <a:solidFill>
                    <a:srgbClr val="DF6532"/>
                  </a:solidFill>
                  <a:latin typeface="Century Gothic"/>
                  <a:cs typeface="Century Gothic"/>
                </a:defRPr>
              </a:lvl1pPr>
              <a:lvl2pPr indent="0" algn="ctr">
                <a:spcBef>
                  <a:spcPct val="20000"/>
                </a:spcBef>
                <a:buSzPct val="115000"/>
                <a:buFontTx/>
                <a:buNone/>
                <a:defRPr sz="2400" b="0" i="0">
                  <a:solidFill>
                    <a:schemeClr val="tx1">
                      <a:tint val="75000"/>
                    </a:schemeClr>
                  </a:solidFill>
                  <a:latin typeface="Century Gothic"/>
                  <a:cs typeface="Century Gothic"/>
                </a:defRPr>
              </a:lvl2pPr>
              <a:lvl3pPr indent="0" algn="ctr">
                <a:spcBef>
                  <a:spcPct val="20000"/>
                </a:spcBef>
                <a:buSzPct val="100000"/>
                <a:buFontTx/>
                <a:buNone/>
                <a:defRPr sz="2000" b="0" i="0">
                  <a:solidFill>
                    <a:schemeClr val="tx1">
                      <a:tint val="75000"/>
                    </a:schemeClr>
                  </a:solidFill>
                  <a:latin typeface="Century Gothic"/>
                  <a:cs typeface="Century Gothic"/>
                </a:defRPr>
              </a:lvl3pPr>
              <a:lvl4pPr indent="0" algn="ctr">
                <a:spcBef>
                  <a:spcPct val="20000"/>
                </a:spcBef>
                <a:buSzPct val="100000"/>
                <a:buFontTx/>
                <a:buNone/>
                <a:defRPr b="0" i="0">
                  <a:solidFill>
                    <a:schemeClr val="tx1">
                      <a:tint val="75000"/>
                    </a:schemeClr>
                  </a:solidFill>
                  <a:latin typeface="Century Gothic"/>
                  <a:cs typeface="Century Gothic"/>
                </a:defRPr>
              </a:lvl4pPr>
              <a:lvl5pPr indent="0" algn="ctr">
                <a:spcBef>
                  <a:spcPct val="20000"/>
                </a:spcBef>
                <a:buSzPct val="115000"/>
                <a:buFontTx/>
                <a:buNone/>
                <a:defRPr sz="1600" b="0" i="0">
                  <a:solidFill>
                    <a:schemeClr val="tx1">
                      <a:tint val="75000"/>
                    </a:schemeClr>
                  </a:solidFill>
                  <a:latin typeface="Century Gothic"/>
                  <a:cs typeface="Century Gothic"/>
                </a:defRPr>
              </a:lvl5pPr>
              <a:lvl6pPr indent="0" algn="ctr">
                <a:spcBef>
                  <a:spcPct val="20000"/>
                </a:spcBef>
                <a:buFont typeface="Arial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6pPr>
              <a:lvl7pPr indent="0" algn="ctr">
                <a:spcBef>
                  <a:spcPct val="20000"/>
                </a:spcBef>
                <a:buFont typeface="Arial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7pPr>
              <a:lvl8pPr indent="0" algn="ctr">
                <a:spcBef>
                  <a:spcPct val="20000"/>
                </a:spcBef>
                <a:buFont typeface="Arial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8pPr>
              <a:lvl9pPr indent="0" algn="ctr">
                <a:spcBef>
                  <a:spcPct val="20000"/>
                </a:spcBef>
                <a:buFont typeface="Arial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es-ES" dirty="0"/>
                <a:t>¿Qué hace un empleado en una línea donde todo “parece” funcionar por si solo….?</a:t>
              </a:r>
              <a:endParaRPr lang="es-ES" b="1" dirty="0"/>
            </a:p>
          </p:txBody>
        </p:sp>
      </p:grpSp>
      <p:cxnSp>
        <p:nvCxnSpPr>
          <p:cNvPr id="19" name="18 Conector recto"/>
          <p:cNvCxnSpPr/>
          <p:nvPr/>
        </p:nvCxnSpPr>
        <p:spPr>
          <a:xfrm>
            <a:off x="356262" y="734292"/>
            <a:ext cx="931025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976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ol 5"/>
          <p:cNvSpPr txBox="1">
            <a:spLocks/>
          </p:cNvSpPr>
          <p:nvPr/>
        </p:nvSpPr>
        <p:spPr>
          <a:xfrm>
            <a:off x="246858" y="299339"/>
            <a:ext cx="8004172" cy="56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Tx/>
              <a:buNone/>
              <a:defRPr sz="2200" b="0">
                <a:solidFill>
                  <a:srgbClr val="DF6532"/>
                </a:solidFill>
                <a:latin typeface="Century Gothic"/>
                <a:cs typeface="Century Gothic"/>
              </a:defRPr>
            </a:lvl1pPr>
            <a:lvl2pPr indent="0" algn="ctr">
              <a:spcBef>
                <a:spcPct val="20000"/>
              </a:spcBef>
              <a:buSzPct val="115000"/>
              <a:buFontTx/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2pPr>
            <a:lvl3pPr indent="0" algn="ctr">
              <a:spcBef>
                <a:spcPct val="20000"/>
              </a:spcBef>
              <a:buSzPct val="100000"/>
              <a:buFontTx/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3pPr>
            <a:lvl4pPr indent="0" algn="ctr">
              <a:spcBef>
                <a:spcPct val="20000"/>
              </a:spcBef>
              <a:buSzPct val="100000"/>
              <a:buFontTx/>
              <a:buNone/>
              <a:defRPr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4pPr>
            <a:lvl5pPr indent="0" algn="ctr">
              <a:spcBef>
                <a:spcPct val="20000"/>
              </a:spcBef>
              <a:buSzPct val="115000"/>
              <a:buFontTx/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b="1" dirty="0"/>
              <a:t>El perfil del empleado</a:t>
            </a:r>
          </a:p>
        </p:txBody>
      </p:sp>
      <p:cxnSp>
        <p:nvCxnSpPr>
          <p:cNvPr id="158" name="157 Conector recto"/>
          <p:cNvCxnSpPr/>
          <p:nvPr/>
        </p:nvCxnSpPr>
        <p:spPr>
          <a:xfrm>
            <a:off x="356262" y="734292"/>
            <a:ext cx="931025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 Grupo"/>
          <p:cNvGrpSpPr/>
          <p:nvPr/>
        </p:nvGrpSpPr>
        <p:grpSpPr>
          <a:xfrm>
            <a:off x="1916950" y="808915"/>
            <a:ext cx="10221046" cy="6044991"/>
            <a:chOff x="1916950" y="808915"/>
            <a:chExt cx="10221046" cy="604499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382" y="808915"/>
              <a:ext cx="1634361" cy="1505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16"/>
            <p:cNvSpPr txBox="1">
              <a:spLocks noChangeArrowheads="1"/>
            </p:cNvSpPr>
            <p:nvPr/>
          </p:nvSpPr>
          <p:spPr bwMode="auto">
            <a:xfrm>
              <a:off x="6306458" y="1053068"/>
              <a:ext cx="1079819" cy="508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ca-ES" altLang="es-ES" sz="1400" b="1">
                  <a:solidFill>
                    <a:srgbClr val="000000"/>
                  </a:solidFill>
                </a:rPr>
                <a:t>Zone L11</a:t>
              </a:r>
            </a:p>
            <a:p>
              <a:pPr algn="ctr" eaLnBrk="1" hangingPunct="1"/>
              <a:r>
                <a:rPr lang="ca-ES" altLang="es-ES" sz="1400" b="1">
                  <a:solidFill>
                    <a:srgbClr val="000000"/>
                  </a:solidFill>
                </a:rPr>
                <a:t>CAN CUIÀS</a:t>
              </a:r>
            </a:p>
          </p:txBody>
        </p:sp>
        <p:grpSp>
          <p:nvGrpSpPr>
            <p:cNvPr id="9" name="2 Grupo"/>
            <p:cNvGrpSpPr>
              <a:grpSpLocks/>
            </p:cNvGrpSpPr>
            <p:nvPr/>
          </p:nvGrpSpPr>
          <p:grpSpPr bwMode="auto">
            <a:xfrm>
              <a:off x="5916302" y="5872545"/>
              <a:ext cx="1688497" cy="299783"/>
              <a:chOff x="5534025" y="5191760"/>
              <a:chExt cx="1831975" cy="307777"/>
            </a:xfrm>
          </p:grpSpPr>
          <p:sp>
            <p:nvSpPr>
              <p:cNvPr id="10" name="Oval 132"/>
              <p:cNvSpPr>
                <a:spLocks noChangeArrowheads="1"/>
              </p:cNvSpPr>
              <p:nvPr/>
            </p:nvSpPr>
            <p:spPr bwMode="auto">
              <a:xfrm>
                <a:off x="5534025" y="5229093"/>
                <a:ext cx="215900" cy="2159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1 CuadroTexto"/>
              <p:cNvSpPr txBox="1">
                <a:spLocks noChangeArrowheads="1"/>
              </p:cNvSpPr>
              <p:nvPr/>
            </p:nvSpPr>
            <p:spPr bwMode="auto">
              <a:xfrm>
                <a:off x="5737224" y="5191760"/>
                <a:ext cx="162877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ca-ES" altLang="es-ES" sz="1400" dirty="0"/>
                  <a:t>Base Zona</a:t>
                </a:r>
              </a:p>
            </p:txBody>
          </p:sp>
        </p:grpSp>
        <p:sp>
          <p:nvSpPr>
            <p:cNvPr id="16" name="Oval 133"/>
            <p:cNvSpPr>
              <a:spLocks noChangeArrowheads="1"/>
            </p:cNvSpPr>
            <p:nvPr/>
          </p:nvSpPr>
          <p:spPr bwMode="auto">
            <a:xfrm>
              <a:off x="7643794" y="1012891"/>
              <a:ext cx="198991" cy="21015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ca-ES" altLang="es-ES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" name="279 Grupo"/>
            <p:cNvGrpSpPr>
              <a:grpSpLocks/>
            </p:cNvGrpSpPr>
            <p:nvPr/>
          </p:nvGrpSpPr>
          <p:grpSpPr bwMode="auto">
            <a:xfrm>
              <a:off x="1916950" y="1986187"/>
              <a:ext cx="8323970" cy="4094969"/>
              <a:chOff x="133350" y="1555750"/>
              <a:chExt cx="9032081" cy="4206875"/>
            </a:xfrm>
          </p:grpSpPr>
          <p:sp>
            <p:nvSpPr>
              <p:cNvPr id="20" name="19 Forma libre"/>
              <p:cNvSpPr/>
              <p:nvPr/>
            </p:nvSpPr>
            <p:spPr>
              <a:xfrm>
                <a:off x="7064984" y="2559050"/>
                <a:ext cx="1946446" cy="1692275"/>
              </a:xfrm>
              <a:custGeom>
                <a:avLst/>
                <a:gdLst>
                  <a:gd name="connsiteX0" fmla="*/ 1079013 w 1946618"/>
                  <a:gd name="connsiteY0" fmla="*/ 583564 h 1691047"/>
                  <a:gd name="connsiteX1" fmla="*/ 1679088 w 1946618"/>
                  <a:gd name="connsiteY1" fmla="*/ 1021714 h 1691047"/>
                  <a:gd name="connsiteX2" fmla="*/ 1945788 w 1946618"/>
                  <a:gd name="connsiteY2" fmla="*/ 1507489 h 1691047"/>
                  <a:gd name="connsiteX3" fmla="*/ 1602888 w 1946618"/>
                  <a:gd name="connsiteY3" fmla="*/ 1688464 h 1691047"/>
                  <a:gd name="connsiteX4" fmla="*/ 1336188 w 1946618"/>
                  <a:gd name="connsiteY4" fmla="*/ 1393189 h 1691047"/>
                  <a:gd name="connsiteX5" fmla="*/ 869463 w 1946618"/>
                  <a:gd name="connsiteY5" fmla="*/ 1116964 h 1691047"/>
                  <a:gd name="connsiteX6" fmla="*/ 650388 w 1946618"/>
                  <a:gd name="connsiteY6" fmla="*/ 869314 h 1691047"/>
                  <a:gd name="connsiteX7" fmla="*/ 317013 w 1946618"/>
                  <a:gd name="connsiteY7" fmla="*/ 1202689 h 1691047"/>
                  <a:gd name="connsiteX8" fmla="*/ 107463 w 1946618"/>
                  <a:gd name="connsiteY8" fmla="*/ 1193164 h 1691047"/>
                  <a:gd name="connsiteX9" fmla="*/ 97938 w 1946618"/>
                  <a:gd name="connsiteY9" fmla="*/ 907414 h 1691047"/>
                  <a:gd name="connsiteX10" fmla="*/ 50313 w 1946618"/>
                  <a:gd name="connsiteY10" fmla="*/ 697864 h 1691047"/>
                  <a:gd name="connsiteX11" fmla="*/ 12213 w 1946618"/>
                  <a:gd name="connsiteY11" fmla="*/ 69214 h 1691047"/>
                  <a:gd name="connsiteX12" fmla="*/ 278913 w 1946618"/>
                  <a:gd name="connsiteY12" fmla="*/ 40639 h 1691047"/>
                  <a:gd name="connsiteX13" fmla="*/ 602763 w 1946618"/>
                  <a:gd name="connsiteY13" fmla="*/ 288289 h 1691047"/>
                  <a:gd name="connsiteX14" fmla="*/ 831363 w 1946618"/>
                  <a:gd name="connsiteY14" fmla="*/ 526414 h 1691047"/>
                  <a:gd name="connsiteX15" fmla="*/ 1021863 w 1946618"/>
                  <a:gd name="connsiteY15" fmla="*/ 545464 h 1691047"/>
                  <a:gd name="connsiteX16" fmla="*/ 1079013 w 1946618"/>
                  <a:gd name="connsiteY16" fmla="*/ 583564 h 169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6618" h="1691047">
                    <a:moveTo>
                      <a:pt x="1079013" y="583564"/>
                    </a:moveTo>
                    <a:cubicBezTo>
                      <a:pt x="1188550" y="662939"/>
                      <a:pt x="1534626" y="867727"/>
                      <a:pt x="1679088" y="1021714"/>
                    </a:cubicBezTo>
                    <a:cubicBezTo>
                      <a:pt x="1823551" y="1175702"/>
                      <a:pt x="1958488" y="1396364"/>
                      <a:pt x="1945788" y="1507489"/>
                    </a:cubicBezTo>
                    <a:cubicBezTo>
                      <a:pt x="1933088" y="1618614"/>
                      <a:pt x="1704488" y="1707514"/>
                      <a:pt x="1602888" y="1688464"/>
                    </a:cubicBezTo>
                    <a:cubicBezTo>
                      <a:pt x="1501288" y="1669414"/>
                      <a:pt x="1458426" y="1488439"/>
                      <a:pt x="1336188" y="1393189"/>
                    </a:cubicBezTo>
                    <a:cubicBezTo>
                      <a:pt x="1213951" y="1297939"/>
                      <a:pt x="983763" y="1204276"/>
                      <a:pt x="869463" y="1116964"/>
                    </a:cubicBezTo>
                    <a:cubicBezTo>
                      <a:pt x="755163" y="1029652"/>
                      <a:pt x="742463" y="855027"/>
                      <a:pt x="650388" y="869314"/>
                    </a:cubicBezTo>
                    <a:cubicBezTo>
                      <a:pt x="558313" y="883601"/>
                      <a:pt x="407500" y="1148714"/>
                      <a:pt x="317013" y="1202689"/>
                    </a:cubicBezTo>
                    <a:cubicBezTo>
                      <a:pt x="226526" y="1256664"/>
                      <a:pt x="143975" y="1242377"/>
                      <a:pt x="107463" y="1193164"/>
                    </a:cubicBezTo>
                    <a:cubicBezTo>
                      <a:pt x="70950" y="1143952"/>
                      <a:pt x="107463" y="989964"/>
                      <a:pt x="97938" y="907414"/>
                    </a:cubicBezTo>
                    <a:cubicBezTo>
                      <a:pt x="88413" y="824864"/>
                      <a:pt x="64601" y="837564"/>
                      <a:pt x="50313" y="697864"/>
                    </a:cubicBezTo>
                    <a:cubicBezTo>
                      <a:pt x="36025" y="558164"/>
                      <a:pt x="-25887" y="178752"/>
                      <a:pt x="12213" y="69214"/>
                    </a:cubicBezTo>
                    <a:cubicBezTo>
                      <a:pt x="50313" y="-40324"/>
                      <a:pt x="180488" y="4127"/>
                      <a:pt x="278913" y="40639"/>
                    </a:cubicBezTo>
                    <a:cubicBezTo>
                      <a:pt x="377338" y="77151"/>
                      <a:pt x="510688" y="207327"/>
                      <a:pt x="602763" y="288289"/>
                    </a:cubicBezTo>
                    <a:cubicBezTo>
                      <a:pt x="694838" y="369251"/>
                      <a:pt x="761513" y="483551"/>
                      <a:pt x="831363" y="526414"/>
                    </a:cubicBezTo>
                    <a:cubicBezTo>
                      <a:pt x="901213" y="569277"/>
                      <a:pt x="980588" y="535939"/>
                      <a:pt x="1021863" y="545464"/>
                    </a:cubicBezTo>
                    <a:cubicBezTo>
                      <a:pt x="1063138" y="554989"/>
                      <a:pt x="969476" y="504189"/>
                      <a:pt x="1079013" y="583564"/>
                    </a:cubicBezTo>
                    <a:close/>
                  </a:path>
                </a:pathLst>
              </a:cu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s-ES">
                  <a:ln>
                    <a:solidFill>
                      <a:schemeClr val="tx1"/>
                    </a:solidFill>
                  </a:ln>
                  <a:latin typeface="Arial" charset="0"/>
                </a:endParaRPr>
              </a:p>
            </p:txBody>
          </p:sp>
          <p:sp>
            <p:nvSpPr>
              <p:cNvPr id="21" name="Freeform 3"/>
              <p:cNvSpPr>
                <a:spLocks/>
              </p:cNvSpPr>
              <p:nvPr/>
            </p:nvSpPr>
            <p:spPr bwMode="auto">
              <a:xfrm>
                <a:off x="7778750" y="1919288"/>
                <a:ext cx="1227138" cy="1403350"/>
              </a:xfrm>
              <a:custGeom>
                <a:avLst/>
                <a:gdLst>
                  <a:gd name="T0" fmla="*/ 2147483647 w 773"/>
                  <a:gd name="T1" fmla="*/ 0 h 884"/>
                  <a:gd name="T2" fmla="*/ 2147483647 w 773"/>
                  <a:gd name="T3" fmla="*/ 2147483647 h 884"/>
                  <a:gd name="T4" fmla="*/ 2147483647 w 773"/>
                  <a:gd name="T5" fmla="*/ 2147483647 h 884"/>
                  <a:gd name="T6" fmla="*/ 2147483647 w 773"/>
                  <a:gd name="T7" fmla="*/ 2147483647 h 884"/>
                  <a:gd name="T8" fmla="*/ 2147483647 w 773"/>
                  <a:gd name="T9" fmla="*/ 2147483647 h 884"/>
                  <a:gd name="T10" fmla="*/ 2147483647 w 773"/>
                  <a:gd name="T11" fmla="*/ 2147483647 h 884"/>
                  <a:gd name="T12" fmla="*/ 2147483647 w 773"/>
                  <a:gd name="T13" fmla="*/ 2147483647 h 884"/>
                  <a:gd name="T14" fmla="*/ 2147483647 w 773"/>
                  <a:gd name="T15" fmla="*/ 2147483647 h 884"/>
                  <a:gd name="T16" fmla="*/ 2147483647 w 773"/>
                  <a:gd name="T17" fmla="*/ 2147483647 h 884"/>
                  <a:gd name="T18" fmla="*/ 2147483647 w 773"/>
                  <a:gd name="T19" fmla="*/ 2147483647 h 884"/>
                  <a:gd name="T20" fmla="*/ 2147483647 w 773"/>
                  <a:gd name="T21" fmla="*/ 2147483647 h 884"/>
                  <a:gd name="T22" fmla="*/ 2147483647 w 773"/>
                  <a:gd name="T23" fmla="*/ 2147483647 h 884"/>
                  <a:gd name="T24" fmla="*/ 2147483647 w 773"/>
                  <a:gd name="T25" fmla="*/ 2147483647 h 884"/>
                  <a:gd name="T26" fmla="*/ 2147483647 w 773"/>
                  <a:gd name="T27" fmla="*/ 2147483647 h 884"/>
                  <a:gd name="T28" fmla="*/ 2147483647 w 773"/>
                  <a:gd name="T29" fmla="*/ 2147483647 h 884"/>
                  <a:gd name="T30" fmla="*/ 2147483647 w 773"/>
                  <a:gd name="T31" fmla="*/ 0 h 8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73" h="884">
                    <a:moveTo>
                      <a:pt x="342" y="0"/>
                    </a:moveTo>
                    <a:cubicBezTo>
                      <a:pt x="421" y="10"/>
                      <a:pt x="442" y="122"/>
                      <a:pt x="507" y="152"/>
                    </a:cubicBezTo>
                    <a:cubicBezTo>
                      <a:pt x="572" y="182"/>
                      <a:pt x="691" y="124"/>
                      <a:pt x="732" y="182"/>
                    </a:cubicBezTo>
                    <a:cubicBezTo>
                      <a:pt x="773" y="240"/>
                      <a:pt x="762" y="422"/>
                      <a:pt x="756" y="503"/>
                    </a:cubicBezTo>
                    <a:cubicBezTo>
                      <a:pt x="750" y="584"/>
                      <a:pt x="716" y="613"/>
                      <a:pt x="693" y="671"/>
                    </a:cubicBezTo>
                    <a:cubicBezTo>
                      <a:pt x="670" y="729"/>
                      <a:pt x="663" y="818"/>
                      <a:pt x="618" y="851"/>
                    </a:cubicBezTo>
                    <a:cubicBezTo>
                      <a:pt x="573" y="884"/>
                      <a:pt x="481" y="882"/>
                      <a:pt x="423" y="866"/>
                    </a:cubicBezTo>
                    <a:cubicBezTo>
                      <a:pt x="365" y="850"/>
                      <a:pt x="318" y="790"/>
                      <a:pt x="270" y="758"/>
                    </a:cubicBezTo>
                    <a:cubicBezTo>
                      <a:pt x="222" y="726"/>
                      <a:pt x="178" y="695"/>
                      <a:pt x="138" y="671"/>
                    </a:cubicBezTo>
                    <a:cubicBezTo>
                      <a:pt x="98" y="647"/>
                      <a:pt x="34" y="632"/>
                      <a:pt x="30" y="611"/>
                    </a:cubicBezTo>
                    <a:cubicBezTo>
                      <a:pt x="26" y="590"/>
                      <a:pt x="59" y="556"/>
                      <a:pt x="116" y="545"/>
                    </a:cubicBezTo>
                    <a:cubicBezTo>
                      <a:pt x="173" y="534"/>
                      <a:pt x="342" y="578"/>
                      <a:pt x="372" y="548"/>
                    </a:cubicBezTo>
                    <a:cubicBezTo>
                      <a:pt x="402" y="518"/>
                      <a:pt x="332" y="409"/>
                      <a:pt x="297" y="363"/>
                    </a:cubicBezTo>
                    <a:cubicBezTo>
                      <a:pt x="262" y="317"/>
                      <a:pt x="205" y="319"/>
                      <a:pt x="161" y="273"/>
                    </a:cubicBezTo>
                    <a:cubicBezTo>
                      <a:pt x="117" y="227"/>
                      <a:pt x="0" y="134"/>
                      <a:pt x="30" y="89"/>
                    </a:cubicBezTo>
                    <a:cubicBezTo>
                      <a:pt x="60" y="44"/>
                      <a:pt x="277" y="19"/>
                      <a:pt x="342" y="0"/>
                    </a:cubicBez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" name="21 Forma libre"/>
              <p:cNvSpPr/>
              <p:nvPr/>
            </p:nvSpPr>
            <p:spPr>
              <a:xfrm>
                <a:off x="2152827" y="3736975"/>
                <a:ext cx="2476717" cy="2008187"/>
              </a:xfrm>
              <a:custGeom>
                <a:avLst/>
                <a:gdLst>
                  <a:gd name="connsiteX0" fmla="*/ 1676227 w 2476756"/>
                  <a:gd name="connsiteY0" fmla="*/ 216070 h 2007768"/>
                  <a:gd name="connsiteX1" fmla="*/ 1704802 w 2476756"/>
                  <a:gd name="connsiteY1" fmla="*/ 635170 h 2007768"/>
                  <a:gd name="connsiteX2" fmla="*/ 1590502 w 2476756"/>
                  <a:gd name="connsiteY2" fmla="*/ 1073320 h 2007768"/>
                  <a:gd name="connsiteX3" fmla="*/ 1380952 w 2476756"/>
                  <a:gd name="connsiteY3" fmla="*/ 1206670 h 2007768"/>
                  <a:gd name="connsiteX4" fmla="*/ 18877 w 2476756"/>
                  <a:gd name="connsiteY4" fmla="*/ 1863895 h 2007768"/>
                  <a:gd name="connsiteX5" fmla="*/ 666577 w 2476756"/>
                  <a:gd name="connsiteY5" fmla="*/ 1997245 h 2007768"/>
                  <a:gd name="connsiteX6" fmla="*/ 1790527 w 2476756"/>
                  <a:gd name="connsiteY6" fmla="*/ 1682920 h 2007768"/>
                  <a:gd name="connsiteX7" fmla="*/ 2266777 w 2476756"/>
                  <a:gd name="connsiteY7" fmla="*/ 1197145 h 2007768"/>
                  <a:gd name="connsiteX8" fmla="*/ 2476327 w 2476756"/>
                  <a:gd name="connsiteY8" fmla="*/ 101770 h 2007768"/>
                  <a:gd name="connsiteX9" fmla="*/ 2219152 w 2476756"/>
                  <a:gd name="connsiteY9" fmla="*/ 44620 h 2007768"/>
                  <a:gd name="connsiteX10" fmla="*/ 1838152 w 2476756"/>
                  <a:gd name="connsiteY10" fmla="*/ 73195 h 2007768"/>
                  <a:gd name="connsiteX11" fmla="*/ 1685752 w 2476756"/>
                  <a:gd name="connsiteY11" fmla="*/ 139870 h 2007768"/>
                  <a:gd name="connsiteX12" fmla="*/ 1676227 w 2476756"/>
                  <a:gd name="connsiteY12" fmla="*/ 216070 h 200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76756" h="2007768">
                    <a:moveTo>
                      <a:pt x="1676227" y="216070"/>
                    </a:moveTo>
                    <a:cubicBezTo>
                      <a:pt x="1679402" y="298620"/>
                      <a:pt x="1719089" y="492295"/>
                      <a:pt x="1704802" y="635170"/>
                    </a:cubicBezTo>
                    <a:cubicBezTo>
                      <a:pt x="1690515" y="778045"/>
                      <a:pt x="1644477" y="978070"/>
                      <a:pt x="1590502" y="1073320"/>
                    </a:cubicBezTo>
                    <a:cubicBezTo>
                      <a:pt x="1536527" y="1168570"/>
                      <a:pt x="1642889" y="1074908"/>
                      <a:pt x="1380952" y="1206670"/>
                    </a:cubicBezTo>
                    <a:cubicBezTo>
                      <a:pt x="1119014" y="1338433"/>
                      <a:pt x="137939" y="1732133"/>
                      <a:pt x="18877" y="1863895"/>
                    </a:cubicBezTo>
                    <a:cubicBezTo>
                      <a:pt x="-100185" y="1995657"/>
                      <a:pt x="371302" y="2027407"/>
                      <a:pt x="666577" y="1997245"/>
                    </a:cubicBezTo>
                    <a:cubicBezTo>
                      <a:pt x="961852" y="1967083"/>
                      <a:pt x="1523827" y="1816270"/>
                      <a:pt x="1790527" y="1682920"/>
                    </a:cubicBezTo>
                    <a:cubicBezTo>
                      <a:pt x="2057227" y="1549570"/>
                      <a:pt x="2152477" y="1460670"/>
                      <a:pt x="2266777" y="1197145"/>
                    </a:cubicBezTo>
                    <a:cubicBezTo>
                      <a:pt x="2381077" y="933620"/>
                      <a:pt x="2484264" y="293857"/>
                      <a:pt x="2476327" y="101770"/>
                    </a:cubicBezTo>
                    <a:cubicBezTo>
                      <a:pt x="2468390" y="-90317"/>
                      <a:pt x="2325515" y="49382"/>
                      <a:pt x="2219152" y="44620"/>
                    </a:cubicBezTo>
                    <a:cubicBezTo>
                      <a:pt x="2112790" y="39857"/>
                      <a:pt x="1927052" y="57320"/>
                      <a:pt x="1838152" y="73195"/>
                    </a:cubicBezTo>
                    <a:cubicBezTo>
                      <a:pt x="1749252" y="89070"/>
                      <a:pt x="1711152" y="111295"/>
                      <a:pt x="1685752" y="139870"/>
                    </a:cubicBezTo>
                    <a:cubicBezTo>
                      <a:pt x="1660352" y="168445"/>
                      <a:pt x="1673052" y="133520"/>
                      <a:pt x="1676227" y="216070"/>
                    </a:cubicBezTo>
                    <a:close/>
                  </a:path>
                </a:pathLst>
              </a:cu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s-ES">
                  <a:ln>
                    <a:solidFill>
                      <a:schemeClr val="tx1"/>
                    </a:solidFill>
                  </a:ln>
                  <a:latin typeface="Arial" charset="0"/>
                </a:endParaRPr>
              </a:p>
            </p:txBody>
          </p:sp>
          <p:sp>
            <p:nvSpPr>
              <p:cNvPr id="23" name="22 Forma libre"/>
              <p:cNvSpPr/>
              <p:nvPr/>
            </p:nvSpPr>
            <p:spPr>
              <a:xfrm>
                <a:off x="3218134" y="2222500"/>
                <a:ext cx="1179616" cy="1589087"/>
              </a:xfrm>
              <a:custGeom>
                <a:avLst/>
                <a:gdLst>
                  <a:gd name="connsiteX0" fmla="*/ 286393 w 1178280"/>
                  <a:gd name="connsiteY0" fmla="*/ 225721 h 1590036"/>
                  <a:gd name="connsiteX1" fmla="*/ 286393 w 1178280"/>
                  <a:gd name="connsiteY1" fmla="*/ 378121 h 1590036"/>
                  <a:gd name="connsiteX2" fmla="*/ 172093 w 1178280"/>
                  <a:gd name="connsiteY2" fmla="*/ 616246 h 1590036"/>
                  <a:gd name="connsiteX3" fmla="*/ 57793 w 1178280"/>
                  <a:gd name="connsiteY3" fmla="*/ 797221 h 1590036"/>
                  <a:gd name="connsiteX4" fmla="*/ 643 w 1178280"/>
                  <a:gd name="connsiteY4" fmla="*/ 1197271 h 1590036"/>
                  <a:gd name="connsiteX5" fmla="*/ 38743 w 1178280"/>
                  <a:gd name="connsiteY5" fmla="*/ 1368721 h 1590036"/>
                  <a:gd name="connsiteX6" fmla="*/ 200668 w 1178280"/>
                  <a:gd name="connsiteY6" fmla="*/ 1416346 h 1590036"/>
                  <a:gd name="connsiteX7" fmla="*/ 524518 w 1178280"/>
                  <a:gd name="connsiteY7" fmla="*/ 1587796 h 1590036"/>
                  <a:gd name="connsiteX8" fmla="*/ 781693 w 1178280"/>
                  <a:gd name="connsiteY8" fmla="*/ 1511596 h 1590036"/>
                  <a:gd name="connsiteX9" fmla="*/ 1134118 w 1178280"/>
                  <a:gd name="connsiteY9" fmla="*/ 1473496 h 1590036"/>
                  <a:gd name="connsiteX10" fmla="*/ 1162693 w 1178280"/>
                  <a:gd name="connsiteY10" fmla="*/ 1044871 h 1590036"/>
                  <a:gd name="connsiteX11" fmla="*/ 1038868 w 1178280"/>
                  <a:gd name="connsiteY11" fmla="*/ 235246 h 1590036"/>
                  <a:gd name="connsiteX12" fmla="*/ 648343 w 1178280"/>
                  <a:gd name="connsiteY12" fmla="*/ 35221 h 1590036"/>
                  <a:gd name="connsiteX13" fmla="*/ 334018 w 1178280"/>
                  <a:gd name="connsiteY13" fmla="*/ 16171 h 1590036"/>
                  <a:gd name="connsiteX14" fmla="*/ 286393 w 1178280"/>
                  <a:gd name="connsiteY14" fmla="*/ 225721 h 1590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78280" h="1590036">
                    <a:moveTo>
                      <a:pt x="286393" y="225721"/>
                    </a:moveTo>
                    <a:cubicBezTo>
                      <a:pt x="278456" y="286046"/>
                      <a:pt x="305443" y="313033"/>
                      <a:pt x="286393" y="378121"/>
                    </a:cubicBezTo>
                    <a:cubicBezTo>
                      <a:pt x="267343" y="443209"/>
                      <a:pt x="210193" y="546396"/>
                      <a:pt x="172093" y="616246"/>
                    </a:cubicBezTo>
                    <a:cubicBezTo>
                      <a:pt x="133993" y="686096"/>
                      <a:pt x="86368" y="700384"/>
                      <a:pt x="57793" y="797221"/>
                    </a:cubicBezTo>
                    <a:cubicBezTo>
                      <a:pt x="29218" y="894058"/>
                      <a:pt x="3818" y="1102021"/>
                      <a:pt x="643" y="1197271"/>
                    </a:cubicBezTo>
                    <a:cubicBezTo>
                      <a:pt x="-2532" y="1292521"/>
                      <a:pt x="5405" y="1332209"/>
                      <a:pt x="38743" y="1368721"/>
                    </a:cubicBezTo>
                    <a:cubicBezTo>
                      <a:pt x="72080" y="1405234"/>
                      <a:pt x="119706" y="1379834"/>
                      <a:pt x="200668" y="1416346"/>
                    </a:cubicBezTo>
                    <a:cubicBezTo>
                      <a:pt x="281630" y="1452858"/>
                      <a:pt x="427681" y="1571921"/>
                      <a:pt x="524518" y="1587796"/>
                    </a:cubicBezTo>
                    <a:cubicBezTo>
                      <a:pt x="621356" y="1603671"/>
                      <a:pt x="680093" y="1530646"/>
                      <a:pt x="781693" y="1511596"/>
                    </a:cubicBezTo>
                    <a:cubicBezTo>
                      <a:pt x="883293" y="1492546"/>
                      <a:pt x="1070618" y="1551284"/>
                      <a:pt x="1134118" y="1473496"/>
                    </a:cubicBezTo>
                    <a:cubicBezTo>
                      <a:pt x="1197618" y="1395709"/>
                      <a:pt x="1178568" y="1251246"/>
                      <a:pt x="1162693" y="1044871"/>
                    </a:cubicBezTo>
                    <a:cubicBezTo>
                      <a:pt x="1146818" y="838496"/>
                      <a:pt x="1124593" y="403521"/>
                      <a:pt x="1038868" y="235246"/>
                    </a:cubicBezTo>
                    <a:cubicBezTo>
                      <a:pt x="953143" y="66971"/>
                      <a:pt x="765818" y="71734"/>
                      <a:pt x="648343" y="35221"/>
                    </a:cubicBezTo>
                    <a:cubicBezTo>
                      <a:pt x="530868" y="-1292"/>
                      <a:pt x="394343" y="-12404"/>
                      <a:pt x="334018" y="16171"/>
                    </a:cubicBezTo>
                    <a:cubicBezTo>
                      <a:pt x="273693" y="44746"/>
                      <a:pt x="294330" y="165396"/>
                      <a:pt x="286393" y="225721"/>
                    </a:cubicBezTo>
                    <a:close/>
                  </a:path>
                </a:pathLst>
              </a:cu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s-ES">
                  <a:ln>
                    <a:solidFill>
                      <a:schemeClr val="tx1"/>
                    </a:solidFill>
                  </a:ln>
                  <a:latin typeface="Arial" charset="0"/>
                </a:endParaRPr>
              </a:p>
            </p:txBody>
          </p:sp>
          <p:sp>
            <p:nvSpPr>
              <p:cNvPr id="24" name="23 Forma libre"/>
              <p:cNvSpPr/>
              <p:nvPr/>
            </p:nvSpPr>
            <p:spPr>
              <a:xfrm>
                <a:off x="2194106" y="3740150"/>
                <a:ext cx="1590815" cy="1138237"/>
              </a:xfrm>
              <a:custGeom>
                <a:avLst/>
                <a:gdLst>
                  <a:gd name="connsiteX0" fmla="*/ 1529994 w 1590705"/>
                  <a:gd name="connsiteY0" fmla="*/ 79632 h 1137738"/>
                  <a:gd name="connsiteX1" fmla="*/ 1139469 w 1590705"/>
                  <a:gd name="connsiteY1" fmla="*/ 3432 h 1137738"/>
                  <a:gd name="connsiteX2" fmla="*/ 968019 w 1590705"/>
                  <a:gd name="connsiteY2" fmla="*/ 193932 h 1137738"/>
                  <a:gd name="connsiteX3" fmla="*/ 767994 w 1590705"/>
                  <a:gd name="connsiteY3" fmla="*/ 451107 h 1137738"/>
                  <a:gd name="connsiteX4" fmla="*/ 539394 w 1590705"/>
                  <a:gd name="connsiteY4" fmla="*/ 355857 h 1137738"/>
                  <a:gd name="connsiteX5" fmla="*/ 148869 w 1590705"/>
                  <a:gd name="connsiteY5" fmla="*/ 346332 h 1137738"/>
                  <a:gd name="connsiteX6" fmla="*/ 25044 w 1590705"/>
                  <a:gd name="connsiteY6" fmla="*/ 679707 h 1137738"/>
                  <a:gd name="connsiteX7" fmla="*/ 129819 w 1590705"/>
                  <a:gd name="connsiteY7" fmla="*/ 860682 h 1137738"/>
                  <a:gd name="connsiteX8" fmla="*/ 1244244 w 1590705"/>
                  <a:gd name="connsiteY8" fmla="*/ 1136907 h 1137738"/>
                  <a:gd name="connsiteX9" fmla="*/ 1568094 w 1590705"/>
                  <a:gd name="connsiteY9" fmla="*/ 765432 h 1137738"/>
                  <a:gd name="connsiteX10" fmla="*/ 1558569 w 1590705"/>
                  <a:gd name="connsiteY10" fmla="*/ 184407 h 1137738"/>
                  <a:gd name="connsiteX11" fmla="*/ 1529994 w 1590705"/>
                  <a:gd name="connsiteY11" fmla="*/ 79632 h 113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90705" h="1137738">
                    <a:moveTo>
                      <a:pt x="1529994" y="79632"/>
                    </a:moveTo>
                    <a:cubicBezTo>
                      <a:pt x="1460144" y="49469"/>
                      <a:pt x="1233131" y="-15618"/>
                      <a:pt x="1139469" y="3432"/>
                    </a:cubicBezTo>
                    <a:cubicBezTo>
                      <a:pt x="1045807" y="22482"/>
                      <a:pt x="1029931" y="119320"/>
                      <a:pt x="968019" y="193932"/>
                    </a:cubicBezTo>
                    <a:cubicBezTo>
                      <a:pt x="906107" y="268544"/>
                      <a:pt x="839431" y="424120"/>
                      <a:pt x="767994" y="451107"/>
                    </a:cubicBezTo>
                    <a:cubicBezTo>
                      <a:pt x="696557" y="478094"/>
                      <a:pt x="642581" y="373319"/>
                      <a:pt x="539394" y="355857"/>
                    </a:cubicBezTo>
                    <a:cubicBezTo>
                      <a:pt x="436207" y="338395"/>
                      <a:pt x="234594" y="292357"/>
                      <a:pt x="148869" y="346332"/>
                    </a:cubicBezTo>
                    <a:cubicBezTo>
                      <a:pt x="63144" y="400307"/>
                      <a:pt x="28219" y="593982"/>
                      <a:pt x="25044" y="679707"/>
                    </a:cubicBezTo>
                    <a:cubicBezTo>
                      <a:pt x="21869" y="765432"/>
                      <a:pt x="-73381" y="784482"/>
                      <a:pt x="129819" y="860682"/>
                    </a:cubicBezTo>
                    <a:cubicBezTo>
                      <a:pt x="333019" y="936882"/>
                      <a:pt x="1004532" y="1152782"/>
                      <a:pt x="1244244" y="1136907"/>
                    </a:cubicBezTo>
                    <a:cubicBezTo>
                      <a:pt x="1483956" y="1121032"/>
                      <a:pt x="1515707" y="924182"/>
                      <a:pt x="1568094" y="765432"/>
                    </a:cubicBezTo>
                    <a:cubicBezTo>
                      <a:pt x="1620481" y="606682"/>
                      <a:pt x="1566506" y="297119"/>
                      <a:pt x="1558569" y="184407"/>
                    </a:cubicBezTo>
                    <a:cubicBezTo>
                      <a:pt x="1550632" y="71695"/>
                      <a:pt x="1599844" y="109795"/>
                      <a:pt x="1529994" y="79632"/>
                    </a:cubicBezTo>
                    <a:close/>
                  </a:path>
                </a:pathLst>
              </a:cu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s-ES">
                  <a:ln>
                    <a:solidFill>
                      <a:schemeClr val="tx1"/>
                    </a:solidFill>
                  </a:ln>
                  <a:latin typeface="Arial" charset="0"/>
                </a:endParaRPr>
              </a:p>
            </p:txBody>
          </p:sp>
          <p:sp>
            <p:nvSpPr>
              <p:cNvPr id="25" name="24 Forma libre"/>
              <p:cNvSpPr/>
              <p:nvPr/>
            </p:nvSpPr>
            <p:spPr>
              <a:xfrm>
                <a:off x="133350" y="3465512"/>
                <a:ext cx="2524347" cy="1830388"/>
              </a:xfrm>
              <a:custGeom>
                <a:avLst/>
                <a:gdLst>
                  <a:gd name="connsiteX0" fmla="*/ 609600 w 2524476"/>
                  <a:gd name="connsiteY0" fmla="*/ 1830564 h 1831258"/>
                  <a:gd name="connsiteX1" fmla="*/ 333375 w 2524476"/>
                  <a:gd name="connsiteY1" fmla="*/ 1811514 h 1831258"/>
                  <a:gd name="connsiteX2" fmla="*/ 180975 w 2524476"/>
                  <a:gd name="connsiteY2" fmla="*/ 1744839 h 1831258"/>
                  <a:gd name="connsiteX3" fmla="*/ 104775 w 2524476"/>
                  <a:gd name="connsiteY3" fmla="*/ 1630539 h 1831258"/>
                  <a:gd name="connsiteX4" fmla="*/ 47625 w 2524476"/>
                  <a:gd name="connsiteY4" fmla="*/ 1430514 h 1831258"/>
                  <a:gd name="connsiteX5" fmla="*/ 0 w 2524476"/>
                  <a:gd name="connsiteY5" fmla="*/ 1011414 h 1831258"/>
                  <a:gd name="connsiteX6" fmla="*/ 47625 w 2524476"/>
                  <a:gd name="connsiteY6" fmla="*/ 658989 h 1831258"/>
                  <a:gd name="connsiteX7" fmla="*/ 123825 w 2524476"/>
                  <a:gd name="connsiteY7" fmla="*/ 478014 h 1831258"/>
                  <a:gd name="connsiteX8" fmla="*/ 200025 w 2524476"/>
                  <a:gd name="connsiteY8" fmla="*/ 344664 h 1831258"/>
                  <a:gd name="connsiteX9" fmla="*/ 428625 w 2524476"/>
                  <a:gd name="connsiteY9" fmla="*/ 411339 h 1831258"/>
                  <a:gd name="connsiteX10" fmla="*/ 695325 w 2524476"/>
                  <a:gd name="connsiteY10" fmla="*/ 544689 h 1831258"/>
                  <a:gd name="connsiteX11" fmla="*/ 866775 w 2524476"/>
                  <a:gd name="connsiteY11" fmla="*/ 487539 h 1831258"/>
                  <a:gd name="connsiteX12" fmla="*/ 1323975 w 2524476"/>
                  <a:gd name="connsiteY12" fmla="*/ 497064 h 1831258"/>
                  <a:gd name="connsiteX13" fmla="*/ 1362075 w 2524476"/>
                  <a:gd name="connsiteY13" fmla="*/ 325614 h 1831258"/>
                  <a:gd name="connsiteX14" fmla="*/ 1400175 w 2524476"/>
                  <a:gd name="connsiteY14" fmla="*/ 192264 h 1831258"/>
                  <a:gd name="connsiteX15" fmla="*/ 1724025 w 2524476"/>
                  <a:gd name="connsiteY15" fmla="*/ 239889 h 1831258"/>
                  <a:gd name="connsiteX16" fmla="*/ 1838325 w 2524476"/>
                  <a:gd name="connsiteY16" fmla="*/ 211314 h 1831258"/>
                  <a:gd name="connsiteX17" fmla="*/ 1914525 w 2524476"/>
                  <a:gd name="connsiteY17" fmla="*/ 58914 h 1831258"/>
                  <a:gd name="connsiteX18" fmla="*/ 2343150 w 2524476"/>
                  <a:gd name="connsiteY18" fmla="*/ 1764 h 1831258"/>
                  <a:gd name="connsiteX19" fmla="*/ 2524125 w 2524476"/>
                  <a:gd name="connsiteY19" fmla="*/ 68439 h 1831258"/>
                  <a:gd name="connsiteX20" fmla="*/ 2381250 w 2524476"/>
                  <a:gd name="connsiteY20" fmla="*/ 535164 h 1831258"/>
                  <a:gd name="connsiteX21" fmla="*/ 2114550 w 2524476"/>
                  <a:gd name="connsiteY21" fmla="*/ 573264 h 1831258"/>
                  <a:gd name="connsiteX22" fmla="*/ 1990725 w 2524476"/>
                  <a:gd name="connsiteY22" fmla="*/ 1116189 h 1831258"/>
                  <a:gd name="connsiteX23" fmla="*/ 1562100 w 2524476"/>
                  <a:gd name="connsiteY23" fmla="*/ 1240014 h 1831258"/>
                  <a:gd name="connsiteX24" fmla="*/ 504825 w 2524476"/>
                  <a:gd name="connsiteY24" fmla="*/ 1230489 h 1831258"/>
                  <a:gd name="connsiteX25" fmla="*/ 257175 w 2524476"/>
                  <a:gd name="connsiteY25" fmla="*/ 1049514 h 1831258"/>
                  <a:gd name="connsiteX26" fmla="*/ 276225 w 2524476"/>
                  <a:gd name="connsiteY26" fmla="*/ 1297164 h 1831258"/>
                  <a:gd name="connsiteX27" fmla="*/ 933450 w 2524476"/>
                  <a:gd name="connsiteY27" fmla="*/ 1535289 h 1831258"/>
                  <a:gd name="connsiteX28" fmla="*/ 1104900 w 2524476"/>
                  <a:gd name="connsiteY28" fmla="*/ 1687689 h 1831258"/>
                  <a:gd name="connsiteX29" fmla="*/ 1000125 w 2524476"/>
                  <a:gd name="connsiteY29" fmla="*/ 1792464 h 1831258"/>
                  <a:gd name="connsiteX30" fmla="*/ 609600 w 2524476"/>
                  <a:gd name="connsiteY30" fmla="*/ 1830564 h 183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524476" h="1831258">
                    <a:moveTo>
                      <a:pt x="609600" y="1830564"/>
                    </a:moveTo>
                    <a:cubicBezTo>
                      <a:pt x="498475" y="1833739"/>
                      <a:pt x="404812" y="1825801"/>
                      <a:pt x="333375" y="1811514"/>
                    </a:cubicBezTo>
                    <a:cubicBezTo>
                      <a:pt x="261937" y="1797226"/>
                      <a:pt x="219075" y="1775001"/>
                      <a:pt x="180975" y="1744839"/>
                    </a:cubicBezTo>
                    <a:cubicBezTo>
                      <a:pt x="142875" y="1714677"/>
                      <a:pt x="127000" y="1682926"/>
                      <a:pt x="104775" y="1630539"/>
                    </a:cubicBezTo>
                    <a:cubicBezTo>
                      <a:pt x="82550" y="1578152"/>
                      <a:pt x="65087" y="1533701"/>
                      <a:pt x="47625" y="1430514"/>
                    </a:cubicBezTo>
                    <a:cubicBezTo>
                      <a:pt x="30163" y="1327327"/>
                      <a:pt x="0" y="1140001"/>
                      <a:pt x="0" y="1011414"/>
                    </a:cubicBezTo>
                    <a:cubicBezTo>
                      <a:pt x="0" y="882827"/>
                      <a:pt x="26988" y="747889"/>
                      <a:pt x="47625" y="658989"/>
                    </a:cubicBezTo>
                    <a:cubicBezTo>
                      <a:pt x="68262" y="570089"/>
                      <a:pt x="98425" y="530401"/>
                      <a:pt x="123825" y="478014"/>
                    </a:cubicBezTo>
                    <a:cubicBezTo>
                      <a:pt x="149225" y="425626"/>
                      <a:pt x="149225" y="355776"/>
                      <a:pt x="200025" y="344664"/>
                    </a:cubicBezTo>
                    <a:cubicBezTo>
                      <a:pt x="250825" y="333551"/>
                      <a:pt x="346075" y="378002"/>
                      <a:pt x="428625" y="411339"/>
                    </a:cubicBezTo>
                    <a:cubicBezTo>
                      <a:pt x="511175" y="444676"/>
                      <a:pt x="622300" y="531989"/>
                      <a:pt x="695325" y="544689"/>
                    </a:cubicBezTo>
                    <a:cubicBezTo>
                      <a:pt x="768350" y="557389"/>
                      <a:pt x="762000" y="495476"/>
                      <a:pt x="866775" y="487539"/>
                    </a:cubicBezTo>
                    <a:cubicBezTo>
                      <a:pt x="971550" y="479601"/>
                      <a:pt x="1241425" y="524052"/>
                      <a:pt x="1323975" y="497064"/>
                    </a:cubicBezTo>
                    <a:cubicBezTo>
                      <a:pt x="1406525" y="470076"/>
                      <a:pt x="1349375" y="376414"/>
                      <a:pt x="1362075" y="325614"/>
                    </a:cubicBezTo>
                    <a:cubicBezTo>
                      <a:pt x="1374775" y="274814"/>
                      <a:pt x="1339850" y="206551"/>
                      <a:pt x="1400175" y="192264"/>
                    </a:cubicBezTo>
                    <a:cubicBezTo>
                      <a:pt x="1460500" y="177977"/>
                      <a:pt x="1651000" y="236714"/>
                      <a:pt x="1724025" y="239889"/>
                    </a:cubicBezTo>
                    <a:cubicBezTo>
                      <a:pt x="1797050" y="243064"/>
                      <a:pt x="1806575" y="241476"/>
                      <a:pt x="1838325" y="211314"/>
                    </a:cubicBezTo>
                    <a:cubicBezTo>
                      <a:pt x="1870075" y="181152"/>
                      <a:pt x="1830388" y="93839"/>
                      <a:pt x="1914525" y="58914"/>
                    </a:cubicBezTo>
                    <a:cubicBezTo>
                      <a:pt x="1998663" y="23989"/>
                      <a:pt x="2241550" y="176"/>
                      <a:pt x="2343150" y="1764"/>
                    </a:cubicBezTo>
                    <a:cubicBezTo>
                      <a:pt x="2444750" y="3351"/>
                      <a:pt x="2517775" y="-20461"/>
                      <a:pt x="2524125" y="68439"/>
                    </a:cubicBezTo>
                    <a:cubicBezTo>
                      <a:pt x="2530475" y="157339"/>
                      <a:pt x="2449513" y="451026"/>
                      <a:pt x="2381250" y="535164"/>
                    </a:cubicBezTo>
                    <a:cubicBezTo>
                      <a:pt x="2312988" y="619301"/>
                      <a:pt x="2179637" y="476427"/>
                      <a:pt x="2114550" y="573264"/>
                    </a:cubicBezTo>
                    <a:cubicBezTo>
                      <a:pt x="2049463" y="670101"/>
                      <a:pt x="2082800" y="1005064"/>
                      <a:pt x="1990725" y="1116189"/>
                    </a:cubicBezTo>
                    <a:cubicBezTo>
                      <a:pt x="1898650" y="1227314"/>
                      <a:pt x="1809750" y="1220964"/>
                      <a:pt x="1562100" y="1240014"/>
                    </a:cubicBezTo>
                    <a:cubicBezTo>
                      <a:pt x="1314450" y="1259064"/>
                      <a:pt x="722312" y="1262239"/>
                      <a:pt x="504825" y="1230489"/>
                    </a:cubicBezTo>
                    <a:cubicBezTo>
                      <a:pt x="287338" y="1198739"/>
                      <a:pt x="295275" y="1038402"/>
                      <a:pt x="257175" y="1049514"/>
                    </a:cubicBezTo>
                    <a:cubicBezTo>
                      <a:pt x="219075" y="1060626"/>
                      <a:pt x="163513" y="1216202"/>
                      <a:pt x="276225" y="1297164"/>
                    </a:cubicBezTo>
                    <a:cubicBezTo>
                      <a:pt x="388937" y="1378126"/>
                      <a:pt x="795338" y="1470202"/>
                      <a:pt x="933450" y="1535289"/>
                    </a:cubicBezTo>
                    <a:cubicBezTo>
                      <a:pt x="1071562" y="1600376"/>
                      <a:pt x="1093788" y="1644827"/>
                      <a:pt x="1104900" y="1687689"/>
                    </a:cubicBezTo>
                    <a:cubicBezTo>
                      <a:pt x="1116012" y="1730551"/>
                      <a:pt x="1074737" y="1768652"/>
                      <a:pt x="1000125" y="1792464"/>
                    </a:cubicBezTo>
                    <a:cubicBezTo>
                      <a:pt x="925513" y="1816276"/>
                      <a:pt x="720725" y="1827389"/>
                      <a:pt x="609600" y="1830564"/>
                    </a:cubicBezTo>
                    <a:close/>
                  </a:path>
                </a:pathLst>
              </a:cu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s-ES">
                  <a:ln>
                    <a:solidFill>
                      <a:schemeClr val="tx1"/>
                    </a:solidFill>
                  </a:ln>
                  <a:latin typeface="Arial" charset="0"/>
                </a:endParaRPr>
              </a:p>
            </p:txBody>
          </p:sp>
          <p:sp>
            <p:nvSpPr>
              <p:cNvPr id="26" name="Line 8"/>
              <p:cNvSpPr>
                <a:spLocks noChangeShapeType="1"/>
              </p:cNvSpPr>
              <p:nvPr/>
            </p:nvSpPr>
            <p:spPr bwMode="auto">
              <a:xfrm>
                <a:off x="5695950" y="2559050"/>
                <a:ext cx="0" cy="647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>
                <a:off x="434975" y="5016500"/>
                <a:ext cx="68263" cy="857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" name="Freeform 11"/>
              <p:cNvSpPr>
                <a:spLocks/>
              </p:cNvSpPr>
              <p:nvPr/>
            </p:nvSpPr>
            <p:spPr bwMode="auto">
              <a:xfrm>
                <a:off x="182563" y="2765425"/>
                <a:ext cx="3965575" cy="2271713"/>
              </a:xfrm>
              <a:custGeom>
                <a:avLst/>
                <a:gdLst>
                  <a:gd name="T0" fmla="*/ 2147483647 w 2631"/>
                  <a:gd name="T1" fmla="*/ 2147483647 h 1182"/>
                  <a:gd name="T2" fmla="*/ 2147483647 w 2631"/>
                  <a:gd name="T3" fmla="*/ 2147483647 h 1182"/>
                  <a:gd name="T4" fmla="*/ 0 w 2631"/>
                  <a:gd name="T5" fmla="*/ 2147483647 h 1182"/>
                  <a:gd name="T6" fmla="*/ 2147483647 w 2631"/>
                  <a:gd name="T7" fmla="*/ 2147483647 h 1182"/>
                  <a:gd name="T8" fmla="*/ 2147483647 w 2631"/>
                  <a:gd name="T9" fmla="*/ 2147483647 h 1182"/>
                  <a:gd name="T10" fmla="*/ 2147483647 w 2631"/>
                  <a:gd name="T11" fmla="*/ 2147483647 h 1182"/>
                  <a:gd name="T12" fmla="*/ 2147483647 w 2631"/>
                  <a:gd name="T13" fmla="*/ 2147483647 h 1182"/>
                  <a:gd name="T14" fmla="*/ 2147483647 w 2631"/>
                  <a:gd name="T15" fmla="*/ 2147483647 h 1182"/>
                  <a:gd name="T16" fmla="*/ 2147483647 w 2631"/>
                  <a:gd name="T17" fmla="*/ 2147483647 h 1182"/>
                  <a:gd name="T18" fmla="*/ 2147483647 w 2631"/>
                  <a:gd name="T19" fmla="*/ 2147483647 h 1182"/>
                  <a:gd name="T20" fmla="*/ 2147483647 w 2631"/>
                  <a:gd name="T21" fmla="*/ 2147483647 h 1182"/>
                  <a:gd name="T22" fmla="*/ 2147483647 w 2631"/>
                  <a:gd name="T23" fmla="*/ 2147483647 h 1182"/>
                  <a:gd name="T24" fmla="*/ 2147483647 w 2631"/>
                  <a:gd name="T25" fmla="*/ 2147483647 h 1182"/>
                  <a:gd name="T26" fmla="*/ 2147483647 w 2631"/>
                  <a:gd name="T27" fmla="*/ 2147483647 h 1182"/>
                  <a:gd name="T28" fmla="*/ 2147483647 w 2631"/>
                  <a:gd name="T29" fmla="*/ 2147483647 h 1182"/>
                  <a:gd name="T30" fmla="*/ 2147483647 w 2631"/>
                  <a:gd name="T31" fmla="*/ 2147483647 h 1182"/>
                  <a:gd name="T32" fmla="*/ 2147483647 w 2631"/>
                  <a:gd name="T33" fmla="*/ 2147483647 h 1182"/>
                  <a:gd name="T34" fmla="*/ 2147483647 w 2631"/>
                  <a:gd name="T35" fmla="*/ 2147483647 h 1182"/>
                  <a:gd name="T36" fmla="*/ 2147483647 w 2631"/>
                  <a:gd name="T37" fmla="*/ 2147483647 h 1182"/>
                  <a:gd name="T38" fmla="*/ 2147483647 w 2631"/>
                  <a:gd name="T39" fmla="*/ 2147483647 h 1182"/>
                  <a:gd name="T40" fmla="*/ 2147483647 w 2631"/>
                  <a:gd name="T41" fmla="*/ 2147483647 h 1182"/>
                  <a:gd name="T42" fmla="*/ 2147483647 w 2631"/>
                  <a:gd name="T43" fmla="*/ 2147483647 h 1182"/>
                  <a:gd name="T44" fmla="*/ 2147483647 w 2631"/>
                  <a:gd name="T45" fmla="*/ 2147483647 h 1182"/>
                  <a:gd name="T46" fmla="*/ 2147483647 w 2631"/>
                  <a:gd name="T47" fmla="*/ 2147483647 h 1182"/>
                  <a:gd name="T48" fmla="*/ 2147483647 w 2631"/>
                  <a:gd name="T49" fmla="*/ 2147483647 h 1182"/>
                  <a:gd name="T50" fmla="*/ 2147483647 w 2631"/>
                  <a:gd name="T51" fmla="*/ 2147483647 h 1182"/>
                  <a:gd name="T52" fmla="*/ 2147483647 w 2631"/>
                  <a:gd name="T53" fmla="*/ 2147483647 h 1182"/>
                  <a:gd name="T54" fmla="*/ 2147483647 w 2631"/>
                  <a:gd name="T55" fmla="*/ 2147483647 h 1182"/>
                  <a:gd name="T56" fmla="*/ 2147483647 w 2631"/>
                  <a:gd name="T57" fmla="*/ 2147483647 h 1182"/>
                  <a:gd name="T58" fmla="*/ 2147483647 w 2631"/>
                  <a:gd name="T59" fmla="*/ 2147483647 h 1182"/>
                  <a:gd name="T60" fmla="*/ 2147483647 w 2631"/>
                  <a:gd name="T61" fmla="*/ 2147483647 h 1182"/>
                  <a:gd name="T62" fmla="*/ 2147483647 w 2631"/>
                  <a:gd name="T63" fmla="*/ 2147483647 h 1182"/>
                  <a:gd name="T64" fmla="*/ 2147483647 w 2631"/>
                  <a:gd name="T65" fmla="*/ 2147483647 h 1182"/>
                  <a:gd name="T66" fmla="*/ 2147483647 w 2631"/>
                  <a:gd name="T67" fmla="*/ 2147483647 h 1182"/>
                  <a:gd name="T68" fmla="*/ 2147483647 w 2631"/>
                  <a:gd name="T69" fmla="*/ 2147483647 h 1182"/>
                  <a:gd name="T70" fmla="*/ 2147483647 w 2631"/>
                  <a:gd name="T71" fmla="*/ 2147483647 h 1182"/>
                  <a:gd name="T72" fmla="*/ 2147483647 w 2631"/>
                  <a:gd name="T73" fmla="*/ 2147483647 h 1182"/>
                  <a:gd name="T74" fmla="*/ 2147483647 w 2631"/>
                  <a:gd name="T75" fmla="*/ 2147483647 h 1182"/>
                  <a:gd name="T76" fmla="*/ 2147483647 w 2631"/>
                  <a:gd name="T77" fmla="*/ 2147483647 h 1182"/>
                  <a:gd name="T78" fmla="*/ 2147483647 w 2631"/>
                  <a:gd name="T79" fmla="*/ 2147483647 h 1182"/>
                  <a:gd name="T80" fmla="*/ 2147483647 w 2631"/>
                  <a:gd name="T81" fmla="*/ 2147483647 h 1182"/>
                  <a:gd name="T82" fmla="*/ 2147483647 w 2631"/>
                  <a:gd name="T83" fmla="*/ 2147483647 h 1182"/>
                  <a:gd name="T84" fmla="*/ 2147483647 w 2631"/>
                  <a:gd name="T85" fmla="*/ 2147483647 h 1182"/>
                  <a:gd name="T86" fmla="*/ 2147483647 w 2631"/>
                  <a:gd name="T87" fmla="*/ 2147483647 h 1182"/>
                  <a:gd name="T88" fmla="*/ 2147483647 w 2631"/>
                  <a:gd name="T89" fmla="*/ 2147483647 h 1182"/>
                  <a:gd name="T90" fmla="*/ 2147483647 w 2631"/>
                  <a:gd name="T91" fmla="*/ 2147483647 h 1182"/>
                  <a:gd name="T92" fmla="*/ 2147483647 w 2631"/>
                  <a:gd name="T93" fmla="*/ 2147483647 h 1182"/>
                  <a:gd name="T94" fmla="*/ 2147483647 w 2631"/>
                  <a:gd name="T95" fmla="*/ 2147483647 h 1182"/>
                  <a:gd name="T96" fmla="*/ 2147483647 w 2631"/>
                  <a:gd name="T97" fmla="*/ 2147483647 h 1182"/>
                  <a:gd name="T98" fmla="*/ 2147483647 w 2631"/>
                  <a:gd name="T99" fmla="*/ 2147483647 h 1182"/>
                  <a:gd name="T100" fmla="*/ 2147483647 w 2631"/>
                  <a:gd name="T101" fmla="*/ 2147483647 h 1182"/>
                  <a:gd name="T102" fmla="*/ 2147483647 w 2631"/>
                  <a:gd name="T103" fmla="*/ 2147483647 h 1182"/>
                  <a:gd name="T104" fmla="*/ 2147483647 w 2631"/>
                  <a:gd name="T105" fmla="*/ 0 h 118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631" h="1182">
                    <a:moveTo>
                      <a:pt x="183" y="1182"/>
                    </a:moveTo>
                    <a:lnTo>
                      <a:pt x="57" y="1134"/>
                    </a:lnTo>
                    <a:lnTo>
                      <a:pt x="0" y="900"/>
                    </a:lnTo>
                    <a:lnTo>
                      <a:pt x="63" y="738"/>
                    </a:lnTo>
                    <a:lnTo>
                      <a:pt x="102" y="726"/>
                    </a:lnTo>
                    <a:lnTo>
                      <a:pt x="192" y="768"/>
                    </a:lnTo>
                    <a:lnTo>
                      <a:pt x="450" y="882"/>
                    </a:lnTo>
                    <a:lnTo>
                      <a:pt x="516" y="885"/>
                    </a:lnTo>
                    <a:lnTo>
                      <a:pt x="567" y="837"/>
                    </a:lnTo>
                    <a:lnTo>
                      <a:pt x="579" y="786"/>
                    </a:lnTo>
                    <a:lnTo>
                      <a:pt x="612" y="735"/>
                    </a:lnTo>
                    <a:lnTo>
                      <a:pt x="648" y="672"/>
                    </a:lnTo>
                    <a:lnTo>
                      <a:pt x="720" y="669"/>
                    </a:lnTo>
                    <a:lnTo>
                      <a:pt x="840" y="711"/>
                    </a:lnTo>
                    <a:lnTo>
                      <a:pt x="969" y="882"/>
                    </a:lnTo>
                    <a:lnTo>
                      <a:pt x="1023" y="897"/>
                    </a:lnTo>
                    <a:lnTo>
                      <a:pt x="1080" y="870"/>
                    </a:lnTo>
                    <a:lnTo>
                      <a:pt x="1128" y="816"/>
                    </a:lnTo>
                    <a:lnTo>
                      <a:pt x="1203" y="651"/>
                    </a:lnTo>
                    <a:lnTo>
                      <a:pt x="1248" y="609"/>
                    </a:lnTo>
                    <a:lnTo>
                      <a:pt x="1263" y="561"/>
                    </a:lnTo>
                    <a:lnTo>
                      <a:pt x="1302" y="504"/>
                    </a:lnTo>
                    <a:lnTo>
                      <a:pt x="1374" y="501"/>
                    </a:lnTo>
                    <a:lnTo>
                      <a:pt x="1443" y="534"/>
                    </a:lnTo>
                    <a:lnTo>
                      <a:pt x="1452" y="615"/>
                    </a:lnTo>
                    <a:lnTo>
                      <a:pt x="1452" y="726"/>
                    </a:lnTo>
                    <a:lnTo>
                      <a:pt x="1413" y="777"/>
                    </a:lnTo>
                    <a:lnTo>
                      <a:pt x="1398" y="828"/>
                    </a:lnTo>
                    <a:lnTo>
                      <a:pt x="1395" y="879"/>
                    </a:lnTo>
                    <a:lnTo>
                      <a:pt x="1431" y="912"/>
                    </a:lnTo>
                    <a:lnTo>
                      <a:pt x="1509" y="924"/>
                    </a:lnTo>
                    <a:lnTo>
                      <a:pt x="1578" y="888"/>
                    </a:lnTo>
                    <a:lnTo>
                      <a:pt x="1602" y="858"/>
                    </a:lnTo>
                    <a:lnTo>
                      <a:pt x="1668" y="810"/>
                    </a:lnTo>
                    <a:lnTo>
                      <a:pt x="1734" y="819"/>
                    </a:lnTo>
                    <a:lnTo>
                      <a:pt x="1971" y="912"/>
                    </a:lnTo>
                    <a:lnTo>
                      <a:pt x="2094" y="960"/>
                    </a:lnTo>
                    <a:lnTo>
                      <a:pt x="2151" y="972"/>
                    </a:lnTo>
                    <a:lnTo>
                      <a:pt x="2214" y="939"/>
                    </a:lnTo>
                    <a:lnTo>
                      <a:pt x="2247" y="876"/>
                    </a:lnTo>
                    <a:lnTo>
                      <a:pt x="2274" y="765"/>
                    </a:lnTo>
                    <a:lnTo>
                      <a:pt x="2313" y="591"/>
                    </a:lnTo>
                    <a:lnTo>
                      <a:pt x="2310" y="480"/>
                    </a:lnTo>
                    <a:lnTo>
                      <a:pt x="2265" y="420"/>
                    </a:lnTo>
                    <a:lnTo>
                      <a:pt x="2229" y="366"/>
                    </a:lnTo>
                    <a:lnTo>
                      <a:pt x="2241" y="291"/>
                    </a:lnTo>
                    <a:lnTo>
                      <a:pt x="2289" y="255"/>
                    </a:lnTo>
                    <a:lnTo>
                      <a:pt x="2364" y="231"/>
                    </a:lnTo>
                    <a:lnTo>
                      <a:pt x="2424" y="219"/>
                    </a:lnTo>
                    <a:lnTo>
                      <a:pt x="2493" y="174"/>
                    </a:lnTo>
                    <a:lnTo>
                      <a:pt x="2568" y="117"/>
                    </a:lnTo>
                    <a:lnTo>
                      <a:pt x="2631" y="57"/>
                    </a:lnTo>
                    <a:lnTo>
                      <a:pt x="2631" y="0"/>
                    </a:lnTo>
                  </a:path>
                </a:pathLst>
              </a:custGeom>
              <a:noFill/>
              <a:ln w="50800">
                <a:solidFill>
                  <a:srgbClr val="FF99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2493963" y="3557588"/>
                <a:ext cx="1571625" cy="1993900"/>
              </a:xfrm>
              <a:custGeom>
                <a:avLst/>
                <a:gdLst>
                  <a:gd name="T0" fmla="*/ 0 w 990"/>
                  <a:gd name="T1" fmla="*/ 2147483647 h 1256"/>
                  <a:gd name="T2" fmla="*/ 2147483647 w 990"/>
                  <a:gd name="T3" fmla="*/ 2147483647 h 1256"/>
                  <a:gd name="T4" fmla="*/ 2147483647 w 990"/>
                  <a:gd name="T5" fmla="*/ 2147483647 h 1256"/>
                  <a:gd name="T6" fmla="*/ 2147483647 w 990"/>
                  <a:gd name="T7" fmla="*/ 2147483647 h 1256"/>
                  <a:gd name="T8" fmla="*/ 2147483647 w 990"/>
                  <a:gd name="T9" fmla="*/ 2147483647 h 1256"/>
                  <a:gd name="T10" fmla="*/ 2147483647 w 990"/>
                  <a:gd name="T11" fmla="*/ 2147483647 h 1256"/>
                  <a:gd name="T12" fmla="*/ 2147483647 w 990"/>
                  <a:gd name="T13" fmla="*/ 2147483647 h 1256"/>
                  <a:gd name="T14" fmla="*/ 2147483647 w 990"/>
                  <a:gd name="T15" fmla="*/ 2147483647 h 1256"/>
                  <a:gd name="T16" fmla="*/ 2147483647 w 990"/>
                  <a:gd name="T17" fmla="*/ 2147483647 h 1256"/>
                  <a:gd name="T18" fmla="*/ 2147483647 w 990"/>
                  <a:gd name="T19" fmla="*/ 2147483647 h 1256"/>
                  <a:gd name="T20" fmla="*/ 2147483647 w 990"/>
                  <a:gd name="T21" fmla="*/ 2147483647 h 1256"/>
                  <a:gd name="T22" fmla="*/ 2147483647 w 990"/>
                  <a:gd name="T23" fmla="*/ 0 h 12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90" h="1256">
                    <a:moveTo>
                      <a:pt x="0" y="1256"/>
                    </a:moveTo>
                    <a:lnTo>
                      <a:pt x="304" y="1124"/>
                    </a:lnTo>
                    <a:lnTo>
                      <a:pt x="492" y="1034"/>
                    </a:lnTo>
                    <a:lnTo>
                      <a:pt x="774" y="899"/>
                    </a:lnTo>
                    <a:lnTo>
                      <a:pt x="876" y="841"/>
                    </a:lnTo>
                    <a:lnTo>
                      <a:pt x="925" y="627"/>
                    </a:lnTo>
                    <a:lnTo>
                      <a:pt x="981" y="374"/>
                    </a:lnTo>
                    <a:lnTo>
                      <a:pt x="990" y="272"/>
                    </a:lnTo>
                    <a:lnTo>
                      <a:pt x="933" y="203"/>
                    </a:lnTo>
                    <a:lnTo>
                      <a:pt x="859" y="134"/>
                    </a:lnTo>
                    <a:lnTo>
                      <a:pt x="748" y="83"/>
                    </a:lnTo>
                    <a:lnTo>
                      <a:pt x="694" y="0"/>
                    </a:lnTo>
                  </a:path>
                </a:pathLst>
              </a:custGeom>
              <a:noFill/>
              <a:ln w="63500">
                <a:solidFill>
                  <a:srgbClr val="FF99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5653088" y="2063750"/>
                <a:ext cx="2927350" cy="1343025"/>
              </a:xfrm>
              <a:custGeom>
                <a:avLst/>
                <a:gdLst>
                  <a:gd name="T0" fmla="*/ 0 w 1944"/>
                  <a:gd name="T1" fmla="*/ 2147483647 h 699"/>
                  <a:gd name="T2" fmla="*/ 2147483647 w 1944"/>
                  <a:gd name="T3" fmla="*/ 2147483647 h 699"/>
                  <a:gd name="T4" fmla="*/ 2147483647 w 1944"/>
                  <a:gd name="T5" fmla="*/ 2147483647 h 699"/>
                  <a:gd name="T6" fmla="*/ 2147483647 w 1944"/>
                  <a:gd name="T7" fmla="*/ 2147483647 h 699"/>
                  <a:gd name="T8" fmla="*/ 2147483647 w 1944"/>
                  <a:gd name="T9" fmla="*/ 2147483647 h 699"/>
                  <a:gd name="T10" fmla="*/ 2147483647 w 1944"/>
                  <a:gd name="T11" fmla="*/ 2147483647 h 699"/>
                  <a:gd name="T12" fmla="*/ 2147483647 w 1944"/>
                  <a:gd name="T13" fmla="*/ 2147483647 h 699"/>
                  <a:gd name="T14" fmla="*/ 2147483647 w 1944"/>
                  <a:gd name="T15" fmla="*/ 2147483647 h 699"/>
                  <a:gd name="T16" fmla="*/ 2147483647 w 1944"/>
                  <a:gd name="T17" fmla="*/ 2147483647 h 699"/>
                  <a:gd name="T18" fmla="*/ 2147483647 w 1944"/>
                  <a:gd name="T19" fmla="*/ 2147483647 h 699"/>
                  <a:gd name="T20" fmla="*/ 2147483647 w 1944"/>
                  <a:gd name="T21" fmla="*/ 2147483647 h 699"/>
                  <a:gd name="T22" fmla="*/ 2147483647 w 1944"/>
                  <a:gd name="T23" fmla="*/ 2147483647 h 699"/>
                  <a:gd name="T24" fmla="*/ 2147483647 w 1944"/>
                  <a:gd name="T25" fmla="*/ 2147483647 h 699"/>
                  <a:gd name="T26" fmla="*/ 2147483647 w 1944"/>
                  <a:gd name="T27" fmla="*/ 2147483647 h 699"/>
                  <a:gd name="T28" fmla="*/ 2147483647 w 1944"/>
                  <a:gd name="T29" fmla="*/ 2147483647 h 699"/>
                  <a:gd name="T30" fmla="*/ 2147483647 w 1944"/>
                  <a:gd name="T31" fmla="*/ 2147483647 h 699"/>
                  <a:gd name="T32" fmla="*/ 2147483647 w 1944"/>
                  <a:gd name="T33" fmla="*/ 2147483647 h 699"/>
                  <a:gd name="T34" fmla="*/ 2147483647 w 1944"/>
                  <a:gd name="T35" fmla="*/ 2147483647 h 699"/>
                  <a:gd name="T36" fmla="*/ 2147483647 w 1944"/>
                  <a:gd name="T37" fmla="*/ 2147483647 h 699"/>
                  <a:gd name="T38" fmla="*/ 2147483647 w 1944"/>
                  <a:gd name="T39" fmla="*/ 2147483647 h 699"/>
                  <a:gd name="T40" fmla="*/ 2147483647 w 1944"/>
                  <a:gd name="T41" fmla="*/ 2147483647 h 699"/>
                  <a:gd name="T42" fmla="*/ 2147483647 w 1944"/>
                  <a:gd name="T43" fmla="*/ 2147483647 h 699"/>
                  <a:gd name="T44" fmla="*/ 2147483647 w 1944"/>
                  <a:gd name="T45" fmla="*/ 2147483647 h 699"/>
                  <a:gd name="T46" fmla="*/ 2147483647 w 1944"/>
                  <a:gd name="T47" fmla="*/ 2147483647 h 699"/>
                  <a:gd name="T48" fmla="*/ 2147483647 w 1944"/>
                  <a:gd name="T49" fmla="*/ 2147483647 h 699"/>
                  <a:gd name="T50" fmla="*/ 2147483647 w 1944"/>
                  <a:gd name="T51" fmla="*/ 2147483647 h 699"/>
                  <a:gd name="T52" fmla="*/ 2147483647 w 1944"/>
                  <a:gd name="T53" fmla="*/ 2147483647 h 699"/>
                  <a:gd name="T54" fmla="*/ 2147483647 w 1944"/>
                  <a:gd name="T55" fmla="*/ 2147483647 h 699"/>
                  <a:gd name="T56" fmla="*/ 2147483647 w 1944"/>
                  <a:gd name="T57" fmla="*/ 2147483647 h 699"/>
                  <a:gd name="T58" fmla="*/ 2147483647 w 1944"/>
                  <a:gd name="T59" fmla="*/ 2147483647 h 699"/>
                  <a:gd name="T60" fmla="*/ 2147483647 w 1944"/>
                  <a:gd name="T61" fmla="*/ 2147483647 h 699"/>
                  <a:gd name="T62" fmla="*/ 2147483647 w 1944"/>
                  <a:gd name="T63" fmla="*/ 2147483647 h 699"/>
                  <a:gd name="T64" fmla="*/ 2147483647 w 1944"/>
                  <a:gd name="T65" fmla="*/ 2147483647 h 699"/>
                  <a:gd name="T66" fmla="*/ 2147483647 w 1944"/>
                  <a:gd name="T67" fmla="*/ 2147483647 h 699"/>
                  <a:gd name="T68" fmla="*/ 2147483647 w 1944"/>
                  <a:gd name="T69" fmla="*/ 2147483647 h 699"/>
                  <a:gd name="T70" fmla="*/ 2147483647 w 1944"/>
                  <a:gd name="T71" fmla="*/ 2147483647 h 699"/>
                  <a:gd name="T72" fmla="*/ 2147483647 w 1944"/>
                  <a:gd name="T73" fmla="*/ 2147483647 h 699"/>
                  <a:gd name="T74" fmla="*/ 2147483647 w 1944"/>
                  <a:gd name="T75" fmla="*/ 2147483647 h 699"/>
                  <a:gd name="T76" fmla="*/ 2147483647 w 1944"/>
                  <a:gd name="T77" fmla="*/ 0 h 699"/>
                  <a:gd name="T78" fmla="*/ 2147483647 w 1944"/>
                  <a:gd name="T79" fmla="*/ 2147483647 h 699"/>
                  <a:gd name="T80" fmla="*/ 2147483647 w 1944"/>
                  <a:gd name="T81" fmla="*/ 2147483647 h 699"/>
                  <a:gd name="T82" fmla="*/ 2147483647 w 1944"/>
                  <a:gd name="T83" fmla="*/ 2147483647 h 69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44" h="699">
                    <a:moveTo>
                      <a:pt x="0" y="339"/>
                    </a:moveTo>
                    <a:lnTo>
                      <a:pt x="390" y="366"/>
                    </a:lnTo>
                    <a:lnTo>
                      <a:pt x="444" y="399"/>
                    </a:lnTo>
                    <a:lnTo>
                      <a:pt x="477" y="477"/>
                    </a:lnTo>
                    <a:lnTo>
                      <a:pt x="522" y="504"/>
                    </a:lnTo>
                    <a:lnTo>
                      <a:pt x="564" y="507"/>
                    </a:lnTo>
                    <a:lnTo>
                      <a:pt x="627" y="513"/>
                    </a:lnTo>
                    <a:lnTo>
                      <a:pt x="687" y="528"/>
                    </a:lnTo>
                    <a:lnTo>
                      <a:pt x="789" y="522"/>
                    </a:lnTo>
                    <a:lnTo>
                      <a:pt x="852" y="534"/>
                    </a:lnTo>
                    <a:lnTo>
                      <a:pt x="876" y="579"/>
                    </a:lnTo>
                    <a:lnTo>
                      <a:pt x="876" y="660"/>
                    </a:lnTo>
                    <a:lnTo>
                      <a:pt x="906" y="699"/>
                    </a:lnTo>
                    <a:lnTo>
                      <a:pt x="951" y="696"/>
                    </a:lnTo>
                    <a:lnTo>
                      <a:pt x="981" y="684"/>
                    </a:lnTo>
                    <a:lnTo>
                      <a:pt x="1056" y="612"/>
                    </a:lnTo>
                    <a:lnTo>
                      <a:pt x="1086" y="558"/>
                    </a:lnTo>
                    <a:lnTo>
                      <a:pt x="1140" y="504"/>
                    </a:lnTo>
                    <a:lnTo>
                      <a:pt x="1191" y="462"/>
                    </a:lnTo>
                    <a:lnTo>
                      <a:pt x="1248" y="456"/>
                    </a:lnTo>
                    <a:lnTo>
                      <a:pt x="1332" y="495"/>
                    </a:lnTo>
                    <a:lnTo>
                      <a:pt x="1437" y="576"/>
                    </a:lnTo>
                    <a:lnTo>
                      <a:pt x="1506" y="600"/>
                    </a:lnTo>
                    <a:lnTo>
                      <a:pt x="1572" y="582"/>
                    </a:lnTo>
                    <a:lnTo>
                      <a:pt x="1608" y="513"/>
                    </a:lnTo>
                    <a:lnTo>
                      <a:pt x="1647" y="483"/>
                    </a:lnTo>
                    <a:lnTo>
                      <a:pt x="1722" y="477"/>
                    </a:lnTo>
                    <a:lnTo>
                      <a:pt x="1809" y="519"/>
                    </a:lnTo>
                    <a:lnTo>
                      <a:pt x="1854" y="543"/>
                    </a:lnTo>
                    <a:lnTo>
                      <a:pt x="1917" y="525"/>
                    </a:lnTo>
                    <a:lnTo>
                      <a:pt x="1944" y="477"/>
                    </a:lnTo>
                    <a:lnTo>
                      <a:pt x="1929" y="387"/>
                    </a:lnTo>
                    <a:lnTo>
                      <a:pt x="1902" y="303"/>
                    </a:lnTo>
                    <a:lnTo>
                      <a:pt x="1881" y="252"/>
                    </a:lnTo>
                    <a:lnTo>
                      <a:pt x="1893" y="207"/>
                    </a:lnTo>
                    <a:lnTo>
                      <a:pt x="1881" y="102"/>
                    </a:lnTo>
                    <a:lnTo>
                      <a:pt x="1893" y="60"/>
                    </a:lnTo>
                    <a:lnTo>
                      <a:pt x="1866" y="21"/>
                    </a:lnTo>
                    <a:lnTo>
                      <a:pt x="1809" y="0"/>
                    </a:lnTo>
                    <a:lnTo>
                      <a:pt x="1746" y="39"/>
                    </a:lnTo>
                    <a:lnTo>
                      <a:pt x="1704" y="90"/>
                    </a:lnTo>
                    <a:lnTo>
                      <a:pt x="1710" y="171"/>
                    </a:lnTo>
                  </a:path>
                </a:pathLst>
              </a:custGeom>
              <a:noFill/>
              <a:ln w="63500">
                <a:solidFill>
                  <a:srgbClr val="FF99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" name="Freeform 14"/>
              <p:cNvSpPr>
                <a:spLocks/>
              </p:cNvSpPr>
              <p:nvPr/>
            </p:nvSpPr>
            <p:spPr bwMode="auto">
              <a:xfrm>
                <a:off x="7897813" y="3181350"/>
                <a:ext cx="685800" cy="696913"/>
              </a:xfrm>
              <a:custGeom>
                <a:avLst/>
                <a:gdLst>
                  <a:gd name="T0" fmla="*/ 0 w 456"/>
                  <a:gd name="T1" fmla="*/ 2147483647 h 363"/>
                  <a:gd name="T2" fmla="*/ 2147483647 w 456"/>
                  <a:gd name="T3" fmla="*/ 0 h 363"/>
                  <a:gd name="T4" fmla="*/ 2147483647 w 456"/>
                  <a:gd name="T5" fmla="*/ 2147483647 h 363"/>
                  <a:gd name="T6" fmla="*/ 2147483647 w 456"/>
                  <a:gd name="T7" fmla="*/ 2147483647 h 363"/>
                  <a:gd name="T8" fmla="*/ 2147483647 w 456"/>
                  <a:gd name="T9" fmla="*/ 2147483647 h 363"/>
                  <a:gd name="T10" fmla="*/ 2147483647 w 456"/>
                  <a:gd name="T11" fmla="*/ 2147483647 h 3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6" h="363">
                    <a:moveTo>
                      <a:pt x="0" y="15"/>
                    </a:moveTo>
                    <a:lnTo>
                      <a:pt x="99" y="0"/>
                    </a:lnTo>
                    <a:lnTo>
                      <a:pt x="225" y="57"/>
                    </a:lnTo>
                    <a:lnTo>
                      <a:pt x="348" y="138"/>
                    </a:lnTo>
                    <a:lnTo>
                      <a:pt x="423" y="207"/>
                    </a:lnTo>
                    <a:lnTo>
                      <a:pt x="456" y="363"/>
                    </a:lnTo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" name="Oval 15"/>
              <p:cNvSpPr>
                <a:spLocks noChangeArrowheads="1"/>
              </p:cNvSpPr>
              <p:nvPr/>
            </p:nvSpPr>
            <p:spPr bwMode="auto">
              <a:xfrm>
                <a:off x="6707188" y="3040063"/>
                <a:ext cx="66675" cy="84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3" name="Oval 16"/>
              <p:cNvSpPr>
                <a:spLocks noChangeArrowheads="1"/>
              </p:cNvSpPr>
              <p:nvPr/>
            </p:nvSpPr>
            <p:spPr bwMode="auto">
              <a:xfrm>
                <a:off x="8388350" y="3408363"/>
                <a:ext cx="68263" cy="85725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4" name="Oval 17"/>
              <p:cNvSpPr>
                <a:spLocks noChangeArrowheads="1"/>
              </p:cNvSpPr>
              <p:nvPr/>
            </p:nvSpPr>
            <p:spPr bwMode="auto">
              <a:xfrm>
                <a:off x="8193088" y="3248025"/>
                <a:ext cx="68262" cy="85725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5" name="Oval 18"/>
              <p:cNvSpPr>
                <a:spLocks noChangeArrowheads="1"/>
              </p:cNvSpPr>
              <p:nvPr/>
            </p:nvSpPr>
            <p:spPr bwMode="auto">
              <a:xfrm>
                <a:off x="8108950" y="2952750"/>
                <a:ext cx="65088" cy="85725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6" name="Oval 19"/>
              <p:cNvSpPr>
                <a:spLocks noChangeArrowheads="1"/>
              </p:cNvSpPr>
              <p:nvPr/>
            </p:nvSpPr>
            <p:spPr bwMode="auto">
              <a:xfrm>
                <a:off x="8332788" y="3013075"/>
                <a:ext cx="65087" cy="85725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auto">
              <a:xfrm>
                <a:off x="8540750" y="2933700"/>
                <a:ext cx="65088" cy="84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auto">
              <a:xfrm>
                <a:off x="8478838" y="2622550"/>
                <a:ext cx="68262" cy="85725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auto">
              <a:xfrm>
                <a:off x="8458200" y="2211388"/>
                <a:ext cx="66675" cy="85725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" name="Oval 23"/>
              <p:cNvSpPr>
                <a:spLocks noChangeArrowheads="1"/>
              </p:cNvSpPr>
              <p:nvPr/>
            </p:nvSpPr>
            <p:spPr bwMode="auto">
              <a:xfrm>
                <a:off x="8223250" y="2141538"/>
                <a:ext cx="66675" cy="85725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1" name="Oval 24"/>
              <p:cNvSpPr>
                <a:spLocks noChangeArrowheads="1"/>
              </p:cNvSpPr>
              <p:nvPr/>
            </p:nvSpPr>
            <p:spPr bwMode="auto">
              <a:xfrm>
                <a:off x="7750175" y="3103563"/>
                <a:ext cx="66675" cy="8255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2" name="Oval 25"/>
              <p:cNvSpPr>
                <a:spLocks noChangeArrowheads="1"/>
              </p:cNvSpPr>
              <p:nvPr/>
            </p:nvSpPr>
            <p:spPr bwMode="auto">
              <a:xfrm>
                <a:off x="7329488" y="3006725"/>
                <a:ext cx="66675" cy="85725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" name="Oval 26"/>
              <p:cNvSpPr>
                <a:spLocks noChangeArrowheads="1"/>
              </p:cNvSpPr>
              <p:nvPr/>
            </p:nvSpPr>
            <p:spPr bwMode="auto">
              <a:xfrm>
                <a:off x="7137400" y="3313113"/>
                <a:ext cx="65088" cy="825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4" name="Oval 27"/>
              <p:cNvSpPr>
                <a:spLocks noChangeArrowheads="1"/>
              </p:cNvSpPr>
              <p:nvPr/>
            </p:nvSpPr>
            <p:spPr bwMode="auto">
              <a:xfrm>
                <a:off x="6478588" y="3003550"/>
                <a:ext cx="66675" cy="841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5" name="Oval 28"/>
              <p:cNvSpPr>
                <a:spLocks noChangeArrowheads="1"/>
              </p:cNvSpPr>
              <p:nvPr/>
            </p:nvSpPr>
            <p:spPr bwMode="auto">
              <a:xfrm>
                <a:off x="6096000" y="2722563"/>
                <a:ext cx="66675" cy="857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" name="Oval 29"/>
              <p:cNvSpPr>
                <a:spLocks noChangeArrowheads="1"/>
              </p:cNvSpPr>
              <p:nvPr/>
            </p:nvSpPr>
            <p:spPr bwMode="auto">
              <a:xfrm>
                <a:off x="5830888" y="2700338"/>
                <a:ext cx="68262" cy="825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7" name="Oval 30"/>
              <p:cNvSpPr>
                <a:spLocks noChangeArrowheads="1"/>
              </p:cNvSpPr>
              <p:nvPr/>
            </p:nvSpPr>
            <p:spPr bwMode="auto">
              <a:xfrm>
                <a:off x="6965950" y="3265488"/>
                <a:ext cx="66675" cy="8572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" name="Oval 31"/>
              <p:cNvSpPr>
                <a:spLocks noChangeArrowheads="1"/>
              </p:cNvSpPr>
              <p:nvPr/>
            </p:nvSpPr>
            <p:spPr bwMode="auto">
              <a:xfrm>
                <a:off x="3568700" y="3529013"/>
                <a:ext cx="66675" cy="85725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9" name="Oval 32"/>
              <p:cNvSpPr>
                <a:spLocks noChangeArrowheads="1"/>
              </p:cNvSpPr>
              <p:nvPr/>
            </p:nvSpPr>
            <p:spPr bwMode="auto">
              <a:xfrm>
                <a:off x="3719513" y="3679825"/>
                <a:ext cx="65087" cy="8255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0" name="Oval 33"/>
              <p:cNvSpPr>
                <a:spLocks noChangeArrowheads="1"/>
              </p:cNvSpPr>
              <p:nvPr/>
            </p:nvSpPr>
            <p:spPr bwMode="auto">
              <a:xfrm>
                <a:off x="4017963" y="4113213"/>
                <a:ext cx="65087" cy="85725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1" name="Oval 35"/>
              <p:cNvSpPr>
                <a:spLocks noChangeArrowheads="1"/>
              </p:cNvSpPr>
              <p:nvPr/>
            </p:nvSpPr>
            <p:spPr bwMode="auto">
              <a:xfrm>
                <a:off x="3668713" y="4954588"/>
                <a:ext cx="65087" cy="8255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" name="Oval 36"/>
              <p:cNvSpPr>
                <a:spLocks noChangeArrowheads="1"/>
              </p:cNvSpPr>
              <p:nvPr/>
            </p:nvSpPr>
            <p:spPr bwMode="auto">
              <a:xfrm>
                <a:off x="3344863" y="5114925"/>
                <a:ext cx="68262" cy="857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3" name="Oval 37"/>
              <p:cNvSpPr>
                <a:spLocks noChangeArrowheads="1"/>
              </p:cNvSpPr>
              <p:nvPr/>
            </p:nvSpPr>
            <p:spPr bwMode="auto">
              <a:xfrm>
                <a:off x="3059113" y="5243513"/>
                <a:ext cx="65087" cy="825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4" name="Oval 38"/>
              <p:cNvSpPr>
                <a:spLocks noChangeArrowheads="1"/>
              </p:cNvSpPr>
              <p:nvPr/>
            </p:nvSpPr>
            <p:spPr bwMode="auto">
              <a:xfrm>
                <a:off x="2790825" y="5365750"/>
                <a:ext cx="66675" cy="8255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" name="Oval 39"/>
              <p:cNvSpPr>
                <a:spLocks noChangeArrowheads="1"/>
              </p:cNvSpPr>
              <p:nvPr/>
            </p:nvSpPr>
            <p:spPr bwMode="auto">
              <a:xfrm>
                <a:off x="4003675" y="2968625"/>
                <a:ext cx="65088" cy="8413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" name="Oval 40"/>
              <p:cNvSpPr>
                <a:spLocks noChangeArrowheads="1"/>
              </p:cNvSpPr>
              <p:nvPr/>
            </p:nvSpPr>
            <p:spPr bwMode="auto">
              <a:xfrm>
                <a:off x="3714750" y="3178175"/>
                <a:ext cx="68263" cy="8572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7" name="Oval 41"/>
              <p:cNvSpPr>
                <a:spLocks noChangeArrowheads="1"/>
              </p:cNvSpPr>
              <p:nvPr/>
            </p:nvSpPr>
            <p:spPr bwMode="auto">
              <a:xfrm>
                <a:off x="3933825" y="3832225"/>
                <a:ext cx="65088" cy="85725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" name="Oval 42"/>
              <p:cNvSpPr>
                <a:spLocks noChangeArrowheads="1"/>
              </p:cNvSpPr>
              <p:nvPr/>
            </p:nvSpPr>
            <p:spPr bwMode="auto">
              <a:xfrm>
                <a:off x="3963988" y="4373563"/>
                <a:ext cx="65087" cy="85725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9" name="Oval 43"/>
              <p:cNvSpPr>
                <a:spLocks noChangeArrowheads="1"/>
              </p:cNvSpPr>
              <p:nvPr/>
            </p:nvSpPr>
            <p:spPr bwMode="auto">
              <a:xfrm>
                <a:off x="3641725" y="3870325"/>
                <a:ext cx="65088" cy="84138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0" name="Oval 44"/>
              <p:cNvSpPr>
                <a:spLocks noChangeArrowheads="1"/>
              </p:cNvSpPr>
              <p:nvPr/>
            </p:nvSpPr>
            <p:spPr bwMode="auto">
              <a:xfrm>
                <a:off x="3575050" y="4205288"/>
                <a:ext cx="66675" cy="825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" name="Oval 45"/>
              <p:cNvSpPr>
                <a:spLocks noChangeArrowheads="1"/>
              </p:cNvSpPr>
              <p:nvPr/>
            </p:nvSpPr>
            <p:spPr bwMode="auto">
              <a:xfrm>
                <a:off x="3206750" y="4525963"/>
                <a:ext cx="66675" cy="85725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2" name="Oval 46"/>
              <p:cNvSpPr>
                <a:spLocks noChangeArrowheads="1"/>
              </p:cNvSpPr>
              <p:nvPr/>
            </p:nvSpPr>
            <p:spPr bwMode="auto">
              <a:xfrm>
                <a:off x="1992313" y="3922713"/>
                <a:ext cx="68262" cy="85725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3" name="Oval 47"/>
              <p:cNvSpPr>
                <a:spLocks noChangeArrowheads="1"/>
              </p:cNvSpPr>
              <p:nvPr/>
            </p:nvSpPr>
            <p:spPr bwMode="auto">
              <a:xfrm>
                <a:off x="2235200" y="3706813"/>
                <a:ext cx="68263" cy="857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4" name="Oval 48"/>
              <p:cNvSpPr>
                <a:spLocks noChangeArrowheads="1"/>
              </p:cNvSpPr>
              <p:nvPr/>
            </p:nvSpPr>
            <p:spPr bwMode="auto">
              <a:xfrm>
                <a:off x="2608263" y="4359275"/>
                <a:ext cx="65087" cy="8413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" name="Oval 49"/>
              <p:cNvSpPr>
                <a:spLocks noChangeArrowheads="1"/>
              </p:cNvSpPr>
              <p:nvPr/>
            </p:nvSpPr>
            <p:spPr bwMode="auto">
              <a:xfrm>
                <a:off x="2279650" y="4308475"/>
                <a:ext cx="65088" cy="85725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" name="Oval 50"/>
              <p:cNvSpPr>
                <a:spLocks noChangeArrowheads="1"/>
              </p:cNvSpPr>
              <p:nvPr/>
            </p:nvSpPr>
            <p:spPr bwMode="auto">
              <a:xfrm>
                <a:off x="1874838" y="4224338"/>
                <a:ext cx="68262" cy="84137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" name="Oval 51"/>
              <p:cNvSpPr>
                <a:spLocks noChangeArrowheads="1"/>
              </p:cNvSpPr>
              <p:nvPr/>
            </p:nvSpPr>
            <p:spPr bwMode="auto">
              <a:xfrm>
                <a:off x="1544638" y="4321175"/>
                <a:ext cx="65087" cy="8255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" name="Oval 52"/>
              <p:cNvSpPr>
                <a:spLocks noChangeArrowheads="1"/>
              </p:cNvSpPr>
              <p:nvPr/>
            </p:nvSpPr>
            <p:spPr bwMode="auto">
              <a:xfrm>
                <a:off x="1073150" y="4140200"/>
                <a:ext cx="68263" cy="8255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9" name="Oval 53"/>
              <p:cNvSpPr>
                <a:spLocks noChangeArrowheads="1"/>
              </p:cNvSpPr>
              <p:nvPr/>
            </p:nvSpPr>
            <p:spPr bwMode="auto">
              <a:xfrm>
                <a:off x="461963" y="4208463"/>
                <a:ext cx="66675" cy="857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0" name="Freeform 54"/>
              <p:cNvSpPr>
                <a:spLocks/>
              </p:cNvSpPr>
              <p:nvPr/>
            </p:nvSpPr>
            <p:spPr bwMode="auto">
              <a:xfrm>
                <a:off x="4103688" y="2125663"/>
                <a:ext cx="1535112" cy="627062"/>
              </a:xfrm>
              <a:custGeom>
                <a:avLst/>
                <a:gdLst>
                  <a:gd name="T0" fmla="*/ 2147483647 w 1018"/>
                  <a:gd name="T1" fmla="*/ 2147483647 h 326"/>
                  <a:gd name="T2" fmla="*/ 2147483647 w 1018"/>
                  <a:gd name="T3" fmla="*/ 2147483647 h 326"/>
                  <a:gd name="T4" fmla="*/ 2147483647 w 1018"/>
                  <a:gd name="T5" fmla="*/ 2147483647 h 326"/>
                  <a:gd name="T6" fmla="*/ 2147483647 w 1018"/>
                  <a:gd name="T7" fmla="*/ 2147483647 h 326"/>
                  <a:gd name="T8" fmla="*/ 2147483647 w 1018"/>
                  <a:gd name="T9" fmla="*/ 2147483647 h 326"/>
                  <a:gd name="T10" fmla="*/ 2147483647 w 1018"/>
                  <a:gd name="T11" fmla="*/ 2147483647 h 326"/>
                  <a:gd name="T12" fmla="*/ 2147483647 w 1018"/>
                  <a:gd name="T13" fmla="*/ 2147483647 h 326"/>
                  <a:gd name="T14" fmla="*/ 2147483647 w 1018"/>
                  <a:gd name="T15" fmla="*/ 0 h 326"/>
                  <a:gd name="T16" fmla="*/ 2147483647 w 1018"/>
                  <a:gd name="T17" fmla="*/ 2147483647 h 326"/>
                  <a:gd name="T18" fmla="*/ 2147483647 w 1018"/>
                  <a:gd name="T19" fmla="*/ 2147483647 h 326"/>
                  <a:gd name="T20" fmla="*/ 2147483647 w 1018"/>
                  <a:gd name="T21" fmla="*/ 2147483647 h 326"/>
                  <a:gd name="T22" fmla="*/ 2147483647 w 1018"/>
                  <a:gd name="T23" fmla="*/ 2147483647 h 326"/>
                  <a:gd name="T24" fmla="*/ 2147483647 w 1018"/>
                  <a:gd name="T25" fmla="*/ 2147483647 h 326"/>
                  <a:gd name="T26" fmla="*/ 2147483647 w 1018"/>
                  <a:gd name="T27" fmla="*/ 2147483647 h 326"/>
                  <a:gd name="T28" fmla="*/ 2147483647 w 1018"/>
                  <a:gd name="T29" fmla="*/ 2147483647 h 326"/>
                  <a:gd name="T30" fmla="*/ 2147483647 w 1018"/>
                  <a:gd name="T31" fmla="*/ 2147483647 h 326"/>
                  <a:gd name="T32" fmla="*/ 2147483647 w 1018"/>
                  <a:gd name="T33" fmla="*/ 2147483647 h 326"/>
                  <a:gd name="T34" fmla="*/ 2147483647 w 1018"/>
                  <a:gd name="T35" fmla="*/ 2147483647 h 326"/>
                  <a:gd name="T36" fmla="*/ 2147483647 w 1018"/>
                  <a:gd name="T37" fmla="*/ 2147483647 h 326"/>
                  <a:gd name="T38" fmla="*/ 2147483647 w 1018"/>
                  <a:gd name="T39" fmla="*/ 2147483647 h 326"/>
                  <a:gd name="T40" fmla="*/ 2147483647 w 1018"/>
                  <a:gd name="T41" fmla="*/ 2147483647 h 326"/>
                  <a:gd name="T42" fmla="*/ 0 w 1018"/>
                  <a:gd name="T43" fmla="*/ 2147483647 h 326"/>
                  <a:gd name="T44" fmla="*/ 2147483647 w 1018"/>
                  <a:gd name="T45" fmla="*/ 2147483647 h 3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18" h="326">
                    <a:moveTo>
                      <a:pt x="1018" y="304"/>
                    </a:moveTo>
                    <a:lnTo>
                      <a:pt x="966" y="294"/>
                    </a:lnTo>
                    <a:lnTo>
                      <a:pt x="924" y="246"/>
                    </a:lnTo>
                    <a:lnTo>
                      <a:pt x="880" y="176"/>
                    </a:lnTo>
                    <a:lnTo>
                      <a:pt x="822" y="146"/>
                    </a:lnTo>
                    <a:lnTo>
                      <a:pt x="780" y="72"/>
                    </a:lnTo>
                    <a:lnTo>
                      <a:pt x="694" y="36"/>
                    </a:lnTo>
                    <a:lnTo>
                      <a:pt x="600" y="0"/>
                    </a:lnTo>
                    <a:lnTo>
                      <a:pt x="558" y="12"/>
                    </a:lnTo>
                    <a:lnTo>
                      <a:pt x="528" y="40"/>
                    </a:lnTo>
                    <a:lnTo>
                      <a:pt x="520" y="118"/>
                    </a:lnTo>
                    <a:lnTo>
                      <a:pt x="526" y="188"/>
                    </a:lnTo>
                    <a:lnTo>
                      <a:pt x="480" y="236"/>
                    </a:lnTo>
                    <a:lnTo>
                      <a:pt x="424" y="260"/>
                    </a:lnTo>
                    <a:lnTo>
                      <a:pt x="370" y="244"/>
                    </a:lnTo>
                    <a:lnTo>
                      <a:pt x="298" y="210"/>
                    </a:lnTo>
                    <a:lnTo>
                      <a:pt x="224" y="158"/>
                    </a:lnTo>
                    <a:lnTo>
                      <a:pt x="156" y="114"/>
                    </a:lnTo>
                    <a:lnTo>
                      <a:pt x="88" y="94"/>
                    </a:lnTo>
                    <a:lnTo>
                      <a:pt x="40" y="124"/>
                    </a:lnTo>
                    <a:lnTo>
                      <a:pt x="20" y="172"/>
                    </a:lnTo>
                    <a:lnTo>
                      <a:pt x="0" y="240"/>
                    </a:lnTo>
                    <a:lnTo>
                      <a:pt x="24" y="326"/>
                    </a:lnTo>
                  </a:path>
                </a:pathLst>
              </a:custGeom>
              <a:noFill/>
              <a:ln w="63500">
                <a:solidFill>
                  <a:srgbClr val="FF99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" name="Oval 55"/>
              <p:cNvSpPr>
                <a:spLocks noChangeArrowheads="1"/>
              </p:cNvSpPr>
              <p:nvPr/>
            </p:nvSpPr>
            <p:spPr bwMode="auto">
              <a:xfrm>
                <a:off x="4102100" y="2695575"/>
                <a:ext cx="66675" cy="841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" name="Oval 56"/>
              <p:cNvSpPr>
                <a:spLocks noChangeArrowheads="1"/>
              </p:cNvSpPr>
              <p:nvPr/>
            </p:nvSpPr>
            <p:spPr bwMode="auto">
              <a:xfrm>
                <a:off x="4092575" y="2428875"/>
                <a:ext cx="66675" cy="85725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3" name="Oval 57"/>
              <p:cNvSpPr>
                <a:spLocks noChangeArrowheads="1"/>
              </p:cNvSpPr>
              <p:nvPr/>
            </p:nvSpPr>
            <p:spPr bwMode="auto">
              <a:xfrm>
                <a:off x="4318000" y="2309813"/>
                <a:ext cx="68263" cy="857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4" name="Oval 58"/>
              <p:cNvSpPr>
                <a:spLocks noChangeArrowheads="1"/>
              </p:cNvSpPr>
              <p:nvPr/>
            </p:nvSpPr>
            <p:spPr bwMode="auto">
              <a:xfrm>
                <a:off x="4578350" y="2522538"/>
                <a:ext cx="65088" cy="84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5" name="Oval 59"/>
              <p:cNvSpPr>
                <a:spLocks noChangeArrowheads="1"/>
              </p:cNvSpPr>
              <p:nvPr/>
            </p:nvSpPr>
            <p:spPr bwMode="auto">
              <a:xfrm>
                <a:off x="4764088" y="2552700"/>
                <a:ext cx="66675" cy="841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6" name="Oval 60"/>
              <p:cNvSpPr>
                <a:spLocks noChangeArrowheads="1"/>
              </p:cNvSpPr>
              <p:nvPr/>
            </p:nvSpPr>
            <p:spPr bwMode="auto">
              <a:xfrm>
                <a:off x="4851400" y="2311400"/>
                <a:ext cx="68263" cy="857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7" name="Oval 61"/>
              <p:cNvSpPr>
                <a:spLocks noChangeArrowheads="1"/>
              </p:cNvSpPr>
              <p:nvPr/>
            </p:nvSpPr>
            <p:spPr bwMode="auto">
              <a:xfrm>
                <a:off x="5180013" y="2187575"/>
                <a:ext cx="66675" cy="841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8" name="Oval 62"/>
              <p:cNvSpPr>
                <a:spLocks noChangeArrowheads="1"/>
              </p:cNvSpPr>
              <p:nvPr/>
            </p:nvSpPr>
            <p:spPr bwMode="auto">
              <a:xfrm>
                <a:off x="8542338" y="3767138"/>
                <a:ext cx="65087" cy="857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9" name="Text Box 63"/>
              <p:cNvSpPr txBox="1">
                <a:spLocks noChangeArrowheads="1"/>
              </p:cNvSpPr>
              <p:nvPr/>
            </p:nvSpPr>
            <p:spPr bwMode="auto">
              <a:xfrm>
                <a:off x="7734300" y="1982788"/>
                <a:ext cx="539750" cy="215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Can Zam</a:t>
                </a:r>
              </a:p>
            </p:txBody>
          </p:sp>
          <p:sp>
            <p:nvSpPr>
              <p:cNvPr id="80" name="Text Box 66"/>
              <p:cNvSpPr txBox="1">
                <a:spLocks noChangeArrowheads="1"/>
              </p:cNvSpPr>
              <p:nvPr/>
            </p:nvSpPr>
            <p:spPr bwMode="auto">
              <a:xfrm>
                <a:off x="8526463" y="2867025"/>
                <a:ext cx="519112" cy="214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Fondo</a:t>
                </a:r>
              </a:p>
            </p:txBody>
          </p:sp>
          <p:sp>
            <p:nvSpPr>
              <p:cNvPr id="81" name="Text Box 67"/>
              <p:cNvSpPr txBox="1">
                <a:spLocks noChangeArrowheads="1"/>
              </p:cNvSpPr>
              <p:nvPr/>
            </p:nvSpPr>
            <p:spPr bwMode="auto">
              <a:xfrm>
                <a:off x="8247063" y="3082925"/>
                <a:ext cx="719137" cy="214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Santa Rosa</a:t>
                </a:r>
              </a:p>
            </p:txBody>
          </p:sp>
          <p:sp>
            <p:nvSpPr>
              <p:cNvPr id="82" name="Text Box 68"/>
              <p:cNvSpPr txBox="1">
                <a:spLocks noChangeArrowheads="1"/>
              </p:cNvSpPr>
              <p:nvPr/>
            </p:nvSpPr>
            <p:spPr bwMode="auto">
              <a:xfrm>
                <a:off x="8573294" y="3940631"/>
                <a:ext cx="464344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Gorg</a:t>
                </a:r>
              </a:p>
            </p:txBody>
          </p:sp>
          <p:sp>
            <p:nvSpPr>
              <p:cNvPr id="83" name="Text Box 69"/>
              <p:cNvSpPr txBox="1">
                <a:spLocks noChangeArrowheads="1"/>
              </p:cNvSpPr>
              <p:nvPr/>
            </p:nvSpPr>
            <p:spPr bwMode="auto">
              <a:xfrm>
                <a:off x="7921977" y="3451225"/>
                <a:ext cx="718786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La Salut</a:t>
                </a:r>
              </a:p>
            </p:txBody>
          </p:sp>
          <p:sp>
            <p:nvSpPr>
              <p:cNvPr id="84" name="Text Box 70"/>
              <p:cNvSpPr txBox="1">
                <a:spLocks noChangeArrowheads="1"/>
              </p:cNvSpPr>
              <p:nvPr/>
            </p:nvSpPr>
            <p:spPr bwMode="auto">
              <a:xfrm>
                <a:off x="7834664" y="3273425"/>
                <a:ext cx="504825" cy="214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Llefià</a:t>
                </a:r>
              </a:p>
            </p:txBody>
          </p:sp>
          <p:sp>
            <p:nvSpPr>
              <p:cNvPr id="85" name="Text Box 71"/>
              <p:cNvSpPr txBox="1">
                <a:spLocks noChangeArrowheads="1"/>
              </p:cNvSpPr>
              <p:nvPr/>
            </p:nvSpPr>
            <p:spPr bwMode="auto">
              <a:xfrm>
                <a:off x="7767638" y="2767013"/>
                <a:ext cx="719137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Can Peixauet</a:t>
                </a:r>
              </a:p>
            </p:txBody>
          </p:sp>
          <p:sp>
            <p:nvSpPr>
              <p:cNvPr id="86" name="Text Box 72"/>
              <p:cNvSpPr txBox="1">
                <a:spLocks noChangeArrowheads="1"/>
              </p:cNvSpPr>
              <p:nvPr/>
            </p:nvSpPr>
            <p:spPr bwMode="auto">
              <a:xfrm>
                <a:off x="7323138" y="3190081"/>
                <a:ext cx="647700" cy="214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Bon Pastor</a:t>
                </a:r>
              </a:p>
            </p:txBody>
          </p:sp>
          <p:sp>
            <p:nvSpPr>
              <p:cNvPr id="87" name="Text Box 73"/>
              <p:cNvSpPr txBox="1">
                <a:spLocks noChangeArrowheads="1"/>
              </p:cNvSpPr>
              <p:nvPr/>
            </p:nvSpPr>
            <p:spPr bwMode="auto">
              <a:xfrm>
                <a:off x="7035801" y="2653506"/>
                <a:ext cx="64770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Onze Setembre</a:t>
                </a:r>
              </a:p>
            </p:txBody>
          </p:sp>
          <p:sp>
            <p:nvSpPr>
              <p:cNvPr id="88" name="Text Box 74"/>
              <p:cNvSpPr txBox="1">
                <a:spLocks noChangeArrowheads="1"/>
              </p:cNvSpPr>
              <p:nvPr/>
            </p:nvSpPr>
            <p:spPr bwMode="auto">
              <a:xfrm>
                <a:off x="7099300" y="3360737"/>
                <a:ext cx="63658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808080"/>
                    </a:solidFill>
                    <a:latin typeface="Arial Narrow" pitchFamily="34" charset="0"/>
                  </a:rPr>
                  <a:t>Sagrera TAV</a:t>
                </a:r>
              </a:p>
            </p:txBody>
          </p:sp>
          <p:sp>
            <p:nvSpPr>
              <p:cNvPr id="89" name="Text Box 75"/>
              <p:cNvSpPr txBox="1">
                <a:spLocks noChangeArrowheads="1"/>
              </p:cNvSpPr>
              <p:nvPr/>
            </p:nvSpPr>
            <p:spPr bwMode="auto">
              <a:xfrm>
                <a:off x="6496050" y="3273425"/>
                <a:ext cx="64770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Sagrera Meridiana</a:t>
                </a:r>
              </a:p>
            </p:txBody>
          </p:sp>
          <p:sp>
            <p:nvSpPr>
              <p:cNvPr id="90" name="Text Box 76"/>
              <p:cNvSpPr txBox="1">
                <a:spLocks noChangeArrowheads="1"/>
              </p:cNvSpPr>
              <p:nvPr/>
            </p:nvSpPr>
            <p:spPr bwMode="auto">
              <a:xfrm>
                <a:off x="6526214" y="2825750"/>
                <a:ext cx="563562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Maragall</a:t>
                </a:r>
              </a:p>
            </p:txBody>
          </p:sp>
          <p:sp>
            <p:nvSpPr>
              <p:cNvPr id="91" name="Text Box 77"/>
              <p:cNvSpPr txBox="1">
                <a:spLocks noChangeArrowheads="1"/>
              </p:cNvSpPr>
              <p:nvPr/>
            </p:nvSpPr>
            <p:spPr bwMode="auto">
              <a:xfrm>
                <a:off x="6173788" y="3081338"/>
                <a:ext cx="647700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Guinardó</a:t>
                </a:r>
              </a:p>
            </p:txBody>
          </p:sp>
          <p:sp>
            <p:nvSpPr>
              <p:cNvPr id="92" name="Text Box 78"/>
              <p:cNvSpPr txBox="1">
                <a:spLocks noChangeArrowheads="1"/>
              </p:cNvSpPr>
              <p:nvPr/>
            </p:nvSpPr>
            <p:spPr bwMode="auto">
              <a:xfrm>
                <a:off x="6032500" y="2524918"/>
                <a:ext cx="647700" cy="214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Sanelly</a:t>
                </a:r>
              </a:p>
            </p:txBody>
          </p:sp>
          <p:sp>
            <p:nvSpPr>
              <p:cNvPr id="93" name="Text Box 79"/>
              <p:cNvSpPr txBox="1">
                <a:spLocks noChangeArrowheads="1"/>
              </p:cNvSpPr>
              <p:nvPr/>
            </p:nvSpPr>
            <p:spPr bwMode="auto">
              <a:xfrm>
                <a:off x="5502275" y="2495550"/>
                <a:ext cx="647700" cy="214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Muntanya</a:t>
                </a:r>
              </a:p>
            </p:txBody>
          </p:sp>
          <p:sp>
            <p:nvSpPr>
              <p:cNvPr id="94" name="Text Box 80"/>
              <p:cNvSpPr txBox="1">
                <a:spLocks noChangeArrowheads="1"/>
              </p:cNvSpPr>
              <p:nvPr/>
            </p:nvSpPr>
            <p:spPr bwMode="auto">
              <a:xfrm>
                <a:off x="5629275" y="2787650"/>
                <a:ext cx="647700" cy="214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Lesseps</a:t>
                </a:r>
              </a:p>
            </p:txBody>
          </p:sp>
          <p:sp>
            <p:nvSpPr>
              <p:cNvPr id="95" name="Text Box 81"/>
              <p:cNvSpPr txBox="1">
                <a:spLocks noChangeArrowheads="1"/>
              </p:cNvSpPr>
              <p:nvPr/>
            </p:nvSpPr>
            <p:spPr bwMode="auto">
              <a:xfrm>
                <a:off x="5343525" y="2255838"/>
                <a:ext cx="647700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El Putxet</a:t>
                </a:r>
              </a:p>
            </p:txBody>
          </p:sp>
          <p:sp>
            <p:nvSpPr>
              <p:cNvPr id="96" name="Text Box 82"/>
              <p:cNvSpPr txBox="1">
                <a:spLocks noChangeArrowheads="1"/>
              </p:cNvSpPr>
              <p:nvPr/>
            </p:nvSpPr>
            <p:spPr bwMode="auto">
              <a:xfrm>
                <a:off x="5156200" y="2001838"/>
                <a:ext cx="647700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Mandri</a:t>
                </a:r>
              </a:p>
            </p:txBody>
          </p:sp>
          <p:sp>
            <p:nvSpPr>
              <p:cNvPr id="97" name="Text Box 83"/>
              <p:cNvSpPr txBox="1">
                <a:spLocks noChangeArrowheads="1"/>
              </p:cNvSpPr>
              <p:nvPr/>
            </p:nvSpPr>
            <p:spPr bwMode="auto">
              <a:xfrm>
                <a:off x="4504531" y="2148682"/>
                <a:ext cx="647700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Sarrià</a:t>
                </a:r>
              </a:p>
            </p:txBody>
          </p:sp>
          <p:sp>
            <p:nvSpPr>
              <p:cNvPr id="98" name="Text Box 84"/>
              <p:cNvSpPr txBox="1">
                <a:spLocks noChangeArrowheads="1"/>
              </p:cNvSpPr>
              <p:nvPr/>
            </p:nvSpPr>
            <p:spPr bwMode="auto">
              <a:xfrm>
                <a:off x="4748213" y="2600325"/>
                <a:ext cx="64770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Prat </a:t>
                </a:r>
              </a:p>
              <a:p>
                <a:pPr eaLnBrk="1" hangingPunct="1"/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de la Riba</a:t>
                </a:r>
              </a:p>
            </p:txBody>
          </p:sp>
          <p:sp>
            <p:nvSpPr>
              <p:cNvPr id="99" name="Text Box 85"/>
              <p:cNvSpPr txBox="1">
                <a:spLocks noChangeArrowheads="1"/>
              </p:cNvSpPr>
              <p:nvPr/>
            </p:nvSpPr>
            <p:spPr bwMode="auto">
              <a:xfrm>
                <a:off x="4302125" y="2606675"/>
                <a:ext cx="64770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Manuel Girona</a:t>
                </a:r>
              </a:p>
            </p:txBody>
          </p:sp>
          <p:sp>
            <p:nvSpPr>
              <p:cNvPr id="100" name="Text Box 86"/>
              <p:cNvSpPr txBox="1">
                <a:spLocks noChangeArrowheads="1"/>
              </p:cNvSpPr>
              <p:nvPr/>
            </p:nvSpPr>
            <p:spPr bwMode="auto">
              <a:xfrm>
                <a:off x="3852862" y="2054385"/>
                <a:ext cx="786607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Campus Nord</a:t>
                </a:r>
              </a:p>
            </p:txBody>
          </p:sp>
          <p:sp>
            <p:nvSpPr>
              <p:cNvPr id="101" name="Text Box 87"/>
              <p:cNvSpPr txBox="1">
                <a:spLocks noChangeArrowheads="1"/>
              </p:cNvSpPr>
              <p:nvPr/>
            </p:nvSpPr>
            <p:spPr bwMode="auto">
              <a:xfrm>
                <a:off x="3443288" y="2217738"/>
                <a:ext cx="719137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Zona Universitària</a:t>
                </a:r>
              </a:p>
            </p:txBody>
          </p:sp>
          <p:sp>
            <p:nvSpPr>
              <p:cNvPr id="102" name="Text Box 88"/>
              <p:cNvSpPr txBox="1">
                <a:spLocks noChangeArrowheads="1"/>
              </p:cNvSpPr>
              <p:nvPr/>
            </p:nvSpPr>
            <p:spPr bwMode="auto">
              <a:xfrm>
                <a:off x="3467100" y="2641600"/>
                <a:ext cx="644525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Camp Nou</a:t>
                </a:r>
              </a:p>
            </p:txBody>
          </p:sp>
          <p:sp>
            <p:nvSpPr>
              <p:cNvPr id="103" name="Text Box 89"/>
              <p:cNvSpPr txBox="1">
                <a:spLocks noChangeArrowheads="1"/>
              </p:cNvSpPr>
              <p:nvPr/>
            </p:nvSpPr>
            <p:spPr bwMode="auto">
              <a:xfrm>
                <a:off x="3471863" y="2874963"/>
                <a:ext cx="584200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Collblanc</a:t>
                </a:r>
              </a:p>
            </p:txBody>
          </p:sp>
          <p:sp>
            <p:nvSpPr>
              <p:cNvPr id="104" name="Text Box 90"/>
              <p:cNvSpPr txBox="1">
                <a:spLocks noChangeArrowheads="1"/>
              </p:cNvSpPr>
              <p:nvPr/>
            </p:nvSpPr>
            <p:spPr bwMode="auto">
              <a:xfrm>
                <a:off x="3222625" y="3062288"/>
                <a:ext cx="647700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Torrassa</a:t>
                </a:r>
              </a:p>
            </p:txBody>
          </p:sp>
          <p:sp>
            <p:nvSpPr>
              <p:cNvPr id="105" name="Text Box 91"/>
              <p:cNvSpPr txBox="1">
                <a:spLocks noChangeArrowheads="1"/>
              </p:cNvSpPr>
              <p:nvPr/>
            </p:nvSpPr>
            <p:spPr bwMode="auto">
              <a:xfrm>
                <a:off x="3140075" y="3375025"/>
                <a:ext cx="647700" cy="214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Gornal</a:t>
                </a:r>
              </a:p>
            </p:txBody>
          </p:sp>
          <p:sp>
            <p:nvSpPr>
              <p:cNvPr id="106" name="Text Box 92"/>
              <p:cNvSpPr txBox="1">
                <a:spLocks noChangeArrowheads="1"/>
              </p:cNvSpPr>
              <p:nvPr/>
            </p:nvSpPr>
            <p:spPr bwMode="auto">
              <a:xfrm>
                <a:off x="3721100" y="3548063"/>
                <a:ext cx="801688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 dirty="0">
                    <a:solidFill>
                      <a:srgbClr val="000000"/>
                    </a:solidFill>
                    <a:latin typeface="Arial Narrow" pitchFamily="34" charset="0"/>
                  </a:rPr>
                  <a:t>Provençana</a:t>
                </a:r>
              </a:p>
            </p:txBody>
          </p:sp>
          <p:sp>
            <p:nvSpPr>
              <p:cNvPr id="107" name="Text Box 93"/>
              <p:cNvSpPr txBox="1">
                <a:spLocks noChangeArrowheads="1"/>
              </p:cNvSpPr>
              <p:nvPr/>
            </p:nvSpPr>
            <p:spPr bwMode="auto">
              <a:xfrm>
                <a:off x="4013200" y="3757613"/>
                <a:ext cx="792163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Ciutat de la Justícia</a:t>
                </a:r>
              </a:p>
            </p:txBody>
          </p:sp>
          <p:sp>
            <p:nvSpPr>
              <p:cNvPr id="108" name="Text Box 94"/>
              <p:cNvSpPr txBox="1">
                <a:spLocks noChangeArrowheads="1"/>
              </p:cNvSpPr>
              <p:nvPr/>
            </p:nvSpPr>
            <p:spPr bwMode="auto">
              <a:xfrm>
                <a:off x="4075113" y="4081463"/>
                <a:ext cx="792162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Foneria</a:t>
                </a:r>
              </a:p>
            </p:txBody>
          </p:sp>
          <p:sp>
            <p:nvSpPr>
              <p:cNvPr id="109" name="Text Box 95"/>
              <p:cNvSpPr txBox="1">
                <a:spLocks noChangeArrowheads="1"/>
              </p:cNvSpPr>
              <p:nvPr/>
            </p:nvSpPr>
            <p:spPr bwMode="auto">
              <a:xfrm>
                <a:off x="4017963" y="4324350"/>
                <a:ext cx="792162" cy="214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Foc</a:t>
                </a:r>
              </a:p>
            </p:txBody>
          </p:sp>
          <p:sp>
            <p:nvSpPr>
              <p:cNvPr id="110" name="Text Box 96"/>
              <p:cNvSpPr txBox="1">
                <a:spLocks noChangeArrowheads="1"/>
              </p:cNvSpPr>
              <p:nvPr/>
            </p:nvSpPr>
            <p:spPr bwMode="auto">
              <a:xfrm>
                <a:off x="3917950" y="4641850"/>
                <a:ext cx="792163" cy="214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Motors</a:t>
                </a:r>
              </a:p>
            </p:txBody>
          </p:sp>
          <p:sp>
            <p:nvSpPr>
              <p:cNvPr id="111" name="Text Box 97"/>
              <p:cNvSpPr txBox="1">
                <a:spLocks noChangeArrowheads="1"/>
              </p:cNvSpPr>
              <p:nvPr/>
            </p:nvSpPr>
            <p:spPr bwMode="auto">
              <a:xfrm>
                <a:off x="3702050" y="4959350"/>
                <a:ext cx="792163" cy="214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Zona Franca</a:t>
                </a:r>
              </a:p>
            </p:txBody>
          </p:sp>
          <p:sp>
            <p:nvSpPr>
              <p:cNvPr id="112" name="Text Box 98"/>
              <p:cNvSpPr txBox="1">
                <a:spLocks noChangeArrowheads="1"/>
              </p:cNvSpPr>
              <p:nvPr/>
            </p:nvSpPr>
            <p:spPr bwMode="auto">
              <a:xfrm>
                <a:off x="3351213" y="5135563"/>
                <a:ext cx="792162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Port Comercial</a:t>
                </a:r>
              </a:p>
            </p:txBody>
          </p:sp>
          <p:sp>
            <p:nvSpPr>
              <p:cNvPr id="113" name="Text Box 99"/>
              <p:cNvSpPr txBox="1">
                <a:spLocks noChangeArrowheads="1"/>
              </p:cNvSpPr>
              <p:nvPr/>
            </p:nvSpPr>
            <p:spPr bwMode="auto">
              <a:xfrm>
                <a:off x="3090863" y="5260975"/>
                <a:ext cx="792162" cy="214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Ecoparc</a:t>
                </a:r>
              </a:p>
            </p:txBody>
          </p:sp>
          <p:sp>
            <p:nvSpPr>
              <p:cNvPr id="114" name="Text Box 100"/>
              <p:cNvSpPr txBox="1">
                <a:spLocks noChangeArrowheads="1"/>
              </p:cNvSpPr>
              <p:nvPr/>
            </p:nvSpPr>
            <p:spPr bwMode="auto">
              <a:xfrm>
                <a:off x="2851150" y="5405438"/>
                <a:ext cx="936625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ZAL | Riu Vell</a:t>
                </a:r>
              </a:p>
            </p:txBody>
          </p:sp>
          <p:sp>
            <p:nvSpPr>
              <p:cNvPr id="115" name="Text Box 101"/>
              <p:cNvSpPr txBox="1">
                <a:spLocks noChangeArrowheads="1"/>
              </p:cNvSpPr>
              <p:nvPr/>
            </p:nvSpPr>
            <p:spPr bwMode="auto">
              <a:xfrm>
                <a:off x="3062288" y="3859213"/>
                <a:ext cx="792162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Europa Fira</a:t>
                </a:r>
              </a:p>
            </p:txBody>
          </p:sp>
          <p:sp>
            <p:nvSpPr>
              <p:cNvPr id="116" name="Text Box 102"/>
              <p:cNvSpPr txBox="1">
                <a:spLocks noChangeArrowheads="1"/>
              </p:cNvSpPr>
              <p:nvPr/>
            </p:nvSpPr>
            <p:spPr bwMode="auto">
              <a:xfrm>
                <a:off x="3216275" y="4157663"/>
                <a:ext cx="374650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Fira</a:t>
                </a:r>
              </a:p>
            </p:txBody>
          </p:sp>
          <p:sp>
            <p:nvSpPr>
              <p:cNvPr id="117" name="Text Box 103"/>
              <p:cNvSpPr txBox="1">
                <a:spLocks noChangeArrowheads="1"/>
              </p:cNvSpPr>
              <p:nvPr/>
            </p:nvSpPr>
            <p:spPr bwMode="auto">
              <a:xfrm>
                <a:off x="3062288" y="4584700"/>
                <a:ext cx="792162" cy="214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Parc Logístic</a:t>
                </a:r>
              </a:p>
            </p:txBody>
          </p:sp>
          <p:sp>
            <p:nvSpPr>
              <p:cNvPr id="118" name="Text Box 104"/>
              <p:cNvSpPr txBox="1">
                <a:spLocks noChangeArrowheads="1"/>
              </p:cNvSpPr>
              <p:nvPr/>
            </p:nvSpPr>
            <p:spPr bwMode="auto">
              <a:xfrm>
                <a:off x="2516188" y="4449763"/>
                <a:ext cx="792162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Mercabarna</a:t>
                </a:r>
              </a:p>
            </p:txBody>
          </p:sp>
          <p:sp>
            <p:nvSpPr>
              <p:cNvPr id="119" name="Text Box 105"/>
              <p:cNvSpPr txBox="1">
                <a:spLocks noChangeArrowheads="1"/>
              </p:cNvSpPr>
              <p:nvPr/>
            </p:nvSpPr>
            <p:spPr bwMode="auto">
              <a:xfrm>
                <a:off x="2309813" y="4122738"/>
                <a:ext cx="792162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Les Moreres</a:t>
                </a:r>
              </a:p>
            </p:txBody>
          </p:sp>
          <p:sp>
            <p:nvSpPr>
              <p:cNvPr id="120" name="Text Box 106"/>
              <p:cNvSpPr txBox="1">
                <a:spLocks noChangeArrowheads="1"/>
              </p:cNvSpPr>
              <p:nvPr/>
            </p:nvSpPr>
            <p:spPr bwMode="auto">
              <a:xfrm>
                <a:off x="2009775" y="3513138"/>
                <a:ext cx="792163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La Ribera</a:t>
                </a:r>
              </a:p>
            </p:txBody>
          </p:sp>
          <p:sp>
            <p:nvSpPr>
              <p:cNvPr id="121" name="Text Box 107"/>
              <p:cNvSpPr txBox="1">
                <a:spLocks noChangeArrowheads="1"/>
              </p:cNvSpPr>
              <p:nvPr/>
            </p:nvSpPr>
            <p:spPr bwMode="auto">
              <a:xfrm>
                <a:off x="1566863" y="3757613"/>
                <a:ext cx="792162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El Prat</a:t>
                </a:r>
              </a:p>
            </p:txBody>
          </p:sp>
          <p:sp>
            <p:nvSpPr>
              <p:cNvPr id="122" name="Text Box 108"/>
              <p:cNvSpPr txBox="1">
                <a:spLocks noChangeArrowheads="1"/>
              </p:cNvSpPr>
              <p:nvPr/>
            </p:nvSpPr>
            <p:spPr bwMode="auto">
              <a:xfrm>
                <a:off x="1335088" y="4368800"/>
                <a:ext cx="503237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Parc Nou</a:t>
                </a:r>
              </a:p>
            </p:txBody>
          </p:sp>
          <p:sp>
            <p:nvSpPr>
              <p:cNvPr id="123" name="Text Box 109"/>
              <p:cNvSpPr txBox="1">
                <a:spLocks noChangeArrowheads="1"/>
              </p:cNvSpPr>
              <p:nvPr/>
            </p:nvSpPr>
            <p:spPr bwMode="auto">
              <a:xfrm>
                <a:off x="452438" y="5106988"/>
                <a:ext cx="1152525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Aeroport T1</a:t>
                </a:r>
              </a:p>
            </p:txBody>
          </p:sp>
          <p:sp>
            <p:nvSpPr>
              <p:cNvPr id="124" name="Text Box 110"/>
              <p:cNvSpPr txBox="1">
                <a:spLocks noChangeArrowheads="1"/>
              </p:cNvSpPr>
              <p:nvPr/>
            </p:nvSpPr>
            <p:spPr bwMode="auto">
              <a:xfrm>
                <a:off x="163514" y="3892550"/>
                <a:ext cx="608012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Aeroport T. Càrrega</a:t>
                </a:r>
              </a:p>
            </p:txBody>
          </p:sp>
          <p:sp>
            <p:nvSpPr>
              <p:cNvPr id="125" name="Text Box 111"/>
              <p:cNvSpPr txBox="1">
                <a:spLocks noChangeArrowheads="1"/>
              </p:cNvSpPr>
              <p:nvPr/>
            </p:nvSpPr>
            <p:spPr bwMode="auto">
              <a:xfrm>
                <a:off x="468313" y="4441825"/>
                <a:ext cx="792162" cy="214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Aeroport T2</a:t>
                </a:r>
              </a:p>
            </p:txBody>
          </p:sp>
          <p:sp>
            <p:nvSpPr>
              <p:cNvPr id="126" name="Text Box 112"/>
              <p:cNvSpPr txBox="1">
                <a:spLocks noChangeArrowheads="1"/>
              </p:cNvSpPr>
              <p:nvPr/>
            </p:nvSpPr>
            <p:spPr bwMode="auto">
              <a:xfrm>
                <a:off x="1036638" y="4173538"/>
                <a:ext cx="792162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Mas Blau</a:t>
                </a:r>
              </a:p>
            </p:txBody>
          </p:sp>
          <p:sp>
            <p:nvSpPr>
              <p:cNvPr id="127" name="Text Box 113"/>
              <p:cNvSpPr txBox="1">
                <a:spLocks noChangeArrowheads="1"/>
              </p:cNvSpPr>
              <p:nvPr/>
            </p:nvSpPr>
            <p:spPr bwMode="auto">
              <a:xfrm>
                <a:off x="1779588" y="4291013"/>
                <a:ext cx="576262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Cèntric</a:t>
                </a:r>
              </a:p>
            </p:txBody>
          </p:sp>
          <p:sp>
            <p:nvSpPr>
              <p:cNvPr id="128" name="Oval 114"/>
              <p:cNvSpPr>
                <a:spLocks noChangeArrowheads="1"/>
              </p:cNvSpPr>
              <p:nvPr/>
            </p:nvSpPr>
            <p:spPr bwMode="auto">
              <a:xfrm>
                <a:off x="2487613" y="5510213"/>
                <a:ext cx="66675" cy="825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9" name="Text Box 115"/>
              <p:cNvSpPr txBox="1">
                <a:spLocks noChangeArrowheads="1"/>
              </p:cNvSpPr>
              <p:nvPr/>
            </p:nvSpPr>
            <p:spPr bwMode="auto">
              <a:xfrm>
                <a:off x="2306638" y="5548313"/>
                <a:ext cx="936625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Pratenc</a:t>
                </a:r>
              </a:p>
            </p:txBody>
          </p:sp>
          <p:sp>
            <p:nvSpPr>
              <p:cNvPr id="130" name="Text Box 116"/>
              <p:cNvSpPr txBox="1">
                <a:spLocks noChangeArrowheads="1"/>
              </p:cNvSpPr>
              <p:nvPr/>
            </p:nvSpPr>
            <p:spPr bwMode="auto">
              <a:xfrm>
                <a:off x="7777163" y="1585913"/>
                <a:ext cx="120967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ca-ES" altLang="es-ES" sz="1400" b="1">
                    <a:solidFill>
                      <a:srgbClr val="000000"/>
                    </a:solidFill>
                  </a:rPr>
                  <a:t>Zona A</a:t>
                </a:r>
              </a:p>
            </p:txBody>
          </p:sp>
          <p:sp>
            <p:nvSpPr>
              <p:cNvPr id="131" name="Text Box 117"/>
              <p:cNvSpPr txBox="1">
                <a:spLocks noChangeArrowheads="1"/>
              </p:cNvSpPr>
              <p:nvPr/>
            </p:nvSpPr>
            <p:spPr bwMode="auto">
              <a:xfrm>
                <a:off x="5030788" y="3124200"/>
                <a:ext cx="115411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ca-ES" altLang="es-ES" sz="1400" b="1">
                    <a:solidFill>
                      <a:srgbClr val="000000"/>
                    </a:solidFill>
                  </a:rPr>
                  <a:t>Zona C</a:t>
                </a:r>
              </a:p>
            </p:txBody>
          </p:sp>
          <p:sp>
            <p:nvSpPr>
              <p:cNvPr id="132" name="Text Box 118"/>
              <p:cNvSpPr txBox="1">
                <a:spLocks noChangeArrowheads="1"/>
              </p:cNvSpPr>
              <p:nvPr/>
            </p:nvSpPr>
            <p:spPr bwMode="auto">
              <a:xfrm>
                <a:off x="4302125" y="1555750"/>
                <a:ext cx="93503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ca-ES" altLang="es-ES" sz="1400" b="1">
                    <a:solidFill>
                      <a:srgbClr val="000000"/>
                    </a:solidFill>
                  </a:rPr>
                  <a:t>Zona D</a:t>
                </a:r>
              </a:p>
            </p:txBody>
          </p:sp>
          <p:sp>
            <p:nvSpPr>
              <p:cNvPr id="133" name="Text Box 119"/>
              <p:cNvSpPr txBox="1">
                <a:spLocks noChangeArrowheads="1"/>
              </p:cNvSpPr>
              <p:nvPr/>
            </p:nvSpPr>
            <p:spPr bwMode="auto">
              <a:xfrm>
                <a:off x="2463801" y="2646561"/>
                <a:ext cx="935037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ca-ES" altLang="es-ES" sz="1400" b="1">
                    <a:solidFill>
                      <a:srgbClr val="000000"/>
                    </a:solidFill>
                  </a:rPr>
                  <a:t>Zona E</a:t>
                </a:r>
              </a:p>
            </p:txBody>
          </p:sp>
          <p:sp>
            <p:nvSpPr>
              <p:cNvPr id="134" name="Text Box 120"/>
              <p:cNvSpPr txBox="1">
                <a:spLocks noChangeArrowheads="1"/>
              </p:cNvSpPr>
              <p:nvPr/>
            </p:nvSpPr>
            <p:spPr bwMode="auto">
              <a:xfrm>
                <a:off x="557213" y="3567141"/>
                <a:ext cx="77787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a-ES" altLang="es-ES" sz="1400" b="1">
                    <a:solidFill>
                      <a:srgbClr val="000000"/>
                    </a:solidFill>
                  </a:rPr>
                  <a:t>Zona G</a:t>
                </a:r>
              </a:p>
            </p:txBody>
          </p:sp>
          <p:sp>
            <p:nvSpPr>
              <p:cNvPr id="135" name="Oval 121"/>
              <p:cNvSpPr>
                <a:spLocks noChangeArrowheads="1"/>
              </p:cNvSpPr>
              <p:nvPr/>
            </p:nvSpPr>
            <p:spPr bwMode="auto">
              <a:xfrm>
                <a:off x="8167688" y="2063750"/>
                <a:ext cx="215900" cy="2159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6" name="Oval 122"/>
              <p:cNvSpPr>
                <a:spLocks noChangeArrowheads="1"/>
              </p:cNvSpPr>
              <p:nvPr/>
            </p:nvSpPr>
            <p:spPr bwMode="auto">
              <a:xfrm>
                <a:off x="8462963" y="3738563"/>
                <a:ext cx="215900" cy="2159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7" name="Oval 123"/>
              <p:cNvSpPr>
                <a:spLocks noChangeArrowheads="1"/>
              </p:cNvSpPr>
              <p:nvPr/>
            </p:nvSpPr>
            <p:spPr bwMode="auto">
              <a:xfrm>
                <a:off x="2719388" y="5305425"/>
                <a:ext cx="215900" cy="2159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8" name="Oval 124"/>
              <p:cNvSpPr>
                <a:spLocks noChangeArrowheads="1"/>
              </p:cNvSpPr>
              <p:nvPr/>
            </p:nvSpPr>
            <p:spPr bwMode="auto">
              <a:xfrm>
                <a:off x="361950" y="4943475"/>
                <a:ext cx="215900" cy="2159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" name="Oval 125"/>
              <p:cNvSpPr>
                <a:spLocks noChangeArrowheads="1"/>
              </p:cNvSpPr>
              <p:nvPr/>
            </p:nvSpPr>
            <p:spPr bwMode="auto">
              <a:xfrm>
                <a:off x="722313" y="4359275"/>
                <a:ext cx="68262" cy="85725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0" name="Oval 126"/>
              <p:cNvSpPr>
                <a:spLocks noChangeArrowheads="1"/>
              </p:cNvSpPr>
              <p:nvPr/>
            </p:nvSpPr>
            <p:spPr bwMode="auto">
              <a:xfrm>
                <a:off x="4802188" y="2279650"/>
                <a:ext cx="215900" cy="2159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1" name="Oval 127"/>
              <p:cNvSpPr>
                <a:spLocks noChangeArrowheads="1"/>
              </p:cNvSpPr>
              <p:nvPr/>
            </p:nvSpPr>
            <p:spPr bwMode="auto">
              <a:xfrm>
                <a:off x="6408738" y="2927350"/>
                <a:ext cx="215900" cy="2159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2" name="Text Box 129"/>
              <p:cNvSpPr txBox="1">
                <a:spLocks noChangeArrowheads="1"/>
              </p:cNvSpPr>
              <p:nvPr/>
            </p:nvSpPr>
            <p:spPr bwMode="auto">
              <a:xfrm>
                <a:off x="4342606" y="4810125"/>
                <a:ext cx="935038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a-ES" altLang="es-ES" sz="1400" b="1">
                    <a:solidFill>
                      <a:srgbClr val="000000"/>
                    </a:solidFill>
                  </a:rPr>
                  <a:t>Zona H</a:t>
                </a:r>
              </a:p>
            </p:txBody>
          </p:sp>
          <p:sp>
            <p:nvSpPr>
              <p:cNvPr id="143" name="Text Box 130"/>
              <p:cNvSpPr txBox="1">
                <a:spLocks noChangeArrowheads="1"/>
              </p:cNvSpPr>
              <p:nvPr/>
            </p:nvSpPr>
            <p:spPr bwMode="auto">
              <a:xfrm>
                <a:off x="7339013" y="3871913"/>
                <a:ext cx="121126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ca-ES" altLang="es-ES" sz="1400" b="1">
                    <a:solidFill>
                      <a:srgbClr val="000000"/>
                    </a:solidFill>
                  </a:rPr>
                  <a:t>Zona B</a:t>
                </a:r>
              </a:p>
            </p:txBody>
          </p:sp>
          <p:sp>
            <p:nvSpPr>
              <p:cNvPr id="144" name="Oval 131"/>
              <p:cNvSpPr>
                <a:spLocks noChangeArrowheads="1"/>
              </p:cNvSpPr>
              <p:nvPr/>
            </p:nvSpPr>
            <p:spPr bwMode="auto">
              <a:xfrm>
                <a:off x="6924675" y="3271838"/>
                <a:ext cx="66675" cy="8572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" name="Oval 132"/>
              <p:cNvSpPr>
                <a:spLocks noChangeArrowheads="1"/>
              </p:cNvSpPr>
              <p:nvPr/>
            </p:nvSpPr>
            <p:spPr bwMode="auto">
              <a:xfrm>
                <a:off x="1911350" y="3863975"/>
                <a:ext cx="215900" cy="2159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6" name="Oval 133"/>
              <p:cNvSpPr>
                <a:spLocks noChangeArrowheads="1"/>
              </p:cNvSpPr>
              <p:nvPr/>
            </p:nvSpPr>
            <p:spPr bwMode="auto">
              <a:xfrm>
                <a:off x="3498850" y="4137025"/>
                <a:ext cx="215900" cy="2159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7" name="Oval 134"/>
              <p:cNvSpPr>
                <a:spLocks noChangeArrowheads="1"/>
              </p:cNvSpPr>
              <p:nvPr/>
            </p:nvSpPr>
            <p:spPr bwMode="auto">
              <a:xfrm>
                <a:off x="5618163" y="2678113"/>
                <a:ext cx="68262" cy="825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8" name="Oval 135"/>
              <p:cNvSpPr>
                <a:spLocks noChangeArrowheads="1"/>
              </p:cNvSpPr>
              <p:nvPr/>
            </p:nvSpPr>
            <p:spPr bwMode="auto">
              <a:xfrm>
                <a:off x="5376863" y="2408238"/>
                <a:ext cx="68262" cy="825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9" name="Oval 136"/>
              <p:cNvSpPr>
                <a:spLocks noChangeArrowheads="1"/>
              </p:cNvSpPr>
              <p:nvPr/>
            </p:nvSpPr>
            <p:spPr bwMode="auto">
              <a:xfrm>
                <a:off x="6761163" y="3027363"/>
                <a:ext cx="66675" cy="84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0" name="Text Box 119"/>
              <p:cNvSpPr txBox="1">
                <a:spLocks noChangeArrowheads="1"/>
              </p:cNvSpPr>
              <p:nvPr/>
            </p:nvSpPr>
            <p:spPr bwMode="auto">
              <a:xfrm>
                <a:off x="2568577" y="3610074"/>
                <a:ext cx="76834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ca-ES" altLang="es-ES" sz="1400" b="1">
                    <a:solidFill>
                      <a:srgbClr val="000000"/>
                    </a:solidFill>
                  </a:rPr>
                  <a:t>Zona F</a:t>
                </a:r>
              </a:p>
            </p:txBody>
          </p:sp>
          <p:sp>
            <p:nvSpPr>
              <p:cNvPr id="151" name="Oval 123"/>
              <p:cNvSpPr>
                <a:spLocks noChangeArrowheads="1"/>
              </p:cNvSpPr>
              <p:nvPr/>
            </p:nvSpPr>
            <p:spPr bwMode="auto">
              <a:xfrm>
                <a:off x="4024313" y="2644775"/>
                <a:ext cx="215900" cy="2159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2" name="Oval 42"/>
              <p:cNvSpPr>
                <a:spLocks noChangeArrowheads="1"/>
              </p:cNvSpPr>
              <p:nvPr/>
            </p:nvSpPr>
            <p:spPr bwMode="auto">
              <a:xfrm>
                <a:off x="3887788" y="4687888"/>
                <a:ext cx="65087" cy="857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3" name="152 Forma libre"/>
              <p:cNvSpPr/>
              <p:nvPr/>
            </p:nvSpPr>
            <p:spPr>
              <a:xfrm>
                <a:off x="3853190" y="1889125"/>
                <a:ext cx="2119498" cy="1125537"/>
              </a:xfrm>
              <a:custGeom>
                <a:avLst/>
                <a:gdLst>
                  <a:gd name="connsiteX0" fmla="*/ 1118297 w 2118889"/>
                  <a:gd name="connsiteY0" fmla="*/ 5836 h 1125225"/>
                  <a:gd name="connsiteX1" fmla="*/ 89597 w 2118889"/>
                  <a:gd name="connsiteY1" fmla="*/ 53461 h 1125225"/>
                  <a:gd name="connsiteX2" fmla="*/ 80072 w 2118889"/>
                  <a:gd name="connsiteY2" fmla="*/ 329686 h 1125225"/>
                  <a:gd name="connsiteX3" fmla="*/ 327722 w 2118889"/>
                  <a:gd name="connsiteY3" fmla="*/ 396361 h 1125225"/>
                  <a:gd name="connsiteX4" fmla="*/ 489647 w 2118889"/>
                  <a:gd name="connsiteY4" fmla="*/ 653536 h 1125225"/>
                  <a:gd name="connsiteX5" fmla="*/ 556322 w 2118889"/>
                  <a:gd name="connsiteY5" fmla="*/ 1053586 h 1125225"/>
                  <a:gd name="connsiteX6" fmla="*/ 851597 w 2118889"/>
                  <a:gd name="connsiteY6" fmla="*/ 1101211 h 1125225"/>
                  <a:gd name="connsiteX7" fmla="*/ 1423097 w 2118889"/>
                  <a:gd name="connsiteY7" fmla="*/ 1082161 h 1125225"/>
                  <a:gd name="connsiteX8" fmla="*/ 1699322 w 2118889"/>
                  <a:gd name="connsiteY8" fmla="*/ 615436 h 1125225"/>
                  <a:gd name="connsiteX9" fmla="*/ 2118422 w 2118889"/>
                  <a:gd name="connsiteY9" fmla="*/ 558286 h 1125225"/>
                  <a:gd name="connsiteX10" fmla="*/ 1765997 w 2118889"/>
                  <a:gd name="connsiteY10" fmla="*/ 62986 h 1125225"/>
                  <a:gd name="connsiteX11" fmla="*/ 1118297 w 2118889"/>
                  <a:gd name="connsiteY11" fmla="*/ 5836 h 1125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8889" h="1125225">
                    <a:moveTo>
                      <a:pt x="1118297" y="5836"/>
                    </a:moveTo>
                    <a:cubicBezTo>
                      <a:pt x="838897" y="4249"/>
                      <a:pt x="262634" y="-514"/>
                      <a:pt x="89597" y="53461"/>
                    </a:cubicBezTo>
                    <a:cubicBezTo>
                      <a:pt x="-83440" y="107436"/>
                      <a:pt x="40384" y="272536"/>
                      <a:pt x="80072" y="329686"/>
                    </a:cubicBezTo>
                    <a:cubicBezTo>
                      <a:pt x="119759" y="386836"/>
                      <a:pt x="259460" y="342386"/>
                      <a:pt x="327722" y="396361"/>
                    </a:cubicBezTo>
                    <a:cubicBezTo>
                      <a:pt x="395984" y="450336"/>
                      <a:pt x="451547" y="543998"/>
                      <a:pt x="489647" y="653536"/>
                    </a:cubicBezTo>
                    <a:cubicBezTo>
                      <a:pt x="527747" y="763074"/>
                      <a:pt x="495997" y="978974"/>
                      <a:pt x="556322" y="1053586"/>
                    </a:cubicBezTo>
                    <a:cubicBezTo>
                      <a:pt x="616647" y="1128199"/>
                      <a:pt x="707135" y="1096449"/>
                      <a:pt x="851597" y="1101211"/>
                    </a:cubicBezTo>
                    <a:cubicBezTo>
                      <a:pt x="996059" y="1105973"/>
                      <a:pt x="1281810" y="1163124"/>
                      <a:pt x="1423097" y="1082161"/>
                    </a:cubicBezTo>
                    <a:cubicBezTo>
                      <a:pt x="1564385" y="1001199"/>
                      <a:pt x="1583435" y="702748"/>
                      <a:pt x="1699322" y="615436"/>
                    </a:cubicBezTo>
                    <a:cubicBezTo>
                      <a:pt x="1815209" y="528124"/>
                      <a:pt x="2107310" y="650361"/>
                      <a:pt x="2118422" y="558286"/>
                    </a:cubicBezTo>
                    <a:cubicBezTo>
                      <a:pt x="2129534" y="466211"/>
                      <a:pt x="1940622" y="155061"/>
                      <a:pt x="1765997" y="62986"/>
                    </a:cubicBezTo>
                    <a:cubicBezTo>
                      <a:pt x="1591372" y="-29089"/>
                      <a:pt x="1397697" y="7423"/>
                      <a:pt x="1118297" y="5836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s-ES">
                  <a:ln>
                    <a:solidFill>
                      <a:schemeClr val="tx1"/>
                    </a:solidFill>
                  </a:ln>
                  <a:latin typeface="Arial" charset="0"/>
                </a:endParaRPr>
              </a:p>
            </p:txBody>
          </p:sp>
          <p:sp>
            <p:nvSpPr>
              <p:cNvPr id="154" name="153 Forma libre"/>
              <p:cNvSpPr/>
              <p:nvPr/>
            </p:nvSpPr>
            <p:spPr>
              <a:xfrm>
                <a:off x="5378911" y="2476500"/>
                <a:ext cx="1735290" cy="1233487"/>
              </a:xfrm>
              <a:custGeom>
                <a:avLst/>
                <a:gdLst>
                  <a:gd name="connsiteX0" fmla="*/ 126357 w 1734681"/>
                  <a:gd name="connsiteY0" fmla="*/ 296052 h 1234177"/>
                  <a:gd name="connsiteX1" fmla="*/ 59682 w 1734681"/>
                  <a:gd name="connsiteY1" fmla="*/ 486552 h 1234177"/>
                  <a:gd name="connsiteX2" fmla="*/ 1050282 w 1734681"/>
                  <a:gd name="connsiteY2" fmla="*/ 896127 h 1234177"/>
                  <a:gd name="connsiteX3" fmla="*/ 1212207 w 1734681"/>
                  <a:gd name="connsiteY3" fmla="*/ 1210452 h 1234177"/>
                  <a:gd name="connsiteX4" fmla="*/ 1697982 w 1734681"/>
                  <a:gd name="connsiteY4" fmla="*/ 1172352 h 1234177"/>
                  <a:gd name="connsiteX5" fmla="*/ 1697982 w 1734681"/>
                  <a:gd name="connsiteY5" fmla="*/ 858027 h 1234177"/>
                  <a:gd name="connsiteX6" fmla="*/ 1678932 w 1734681"/>
                  <a:gd name="connsiteY6" fmla="*/ 553227 h 1234177"/>
                  <a:gd name="connsiteX7" fmla="*/ 1612257 w 1734681"/>
                  <a:gd name="connsiteY7" fmla="*/ 324627 h 1234177"/>
                  <a:gd name="connsiteX8" fmla="*/ 1231257 w 1734681"/>
                  <a:gd name="connsiteY8" fmla="*/ 286527 h 1234177"/>
                  <a:gd name="connsiteX9" fmla="*/ 1040757 w 1734681"/>
                  <a:gd name="connsiteY9" fmla="*/ 10302 h 1234177"/>
                  <a:gd name="connsiteX10" fmla="*/ 621657 w 1734681"/>
                  <a:gd name="connsiteY10" fmla="*/ 57927 h 1234177"/>
                  <a:gd name="connsiteX11" fmla="*/ 250182 w 1734681"/>
                  <a:gd name="connsiteY11" fmla="*/ 48402 h 1234177"/>
                  <a:gd name="connsiteX12" fmla="*/ 126357 w 1734681"/>
                  <a:gd name="connsiteY12" fmla="*/ 296052 h 1234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4681" h="1234177">
                    <a:moveTo>
                      <a:pt x="126357" y="296052"/>
                    </a:moveTo>
                    <a:cubicBezTo>
                      <a:pt x="94607" y="369077"/>
                      <a:pt x="-94306" y="386540"/>
                      <a:pt x="59682" y="486552"/>
                    </a:cubicBezTo>
                    <a:cubicBezTo>
                      <a:pt x="213670" y="586565"/>
                      <a:pt x="858195" y="775477"/>
                      <a:pt x="1050282" y="896127"/>
                    </a:cubicBezTo>
                    <a:cubicBezTo>
                      <a:pt x="1242369" y="1016777"/>
                      <a:pt x="1104257" y="1164415"/>
                      <a:pt x="1212207" y="1210452"/>
                    </a:cubicBezTo>
                    <a:cubicBezTo>
                      <a:pt x="1320157" y="1256489"/>
                      <a:pt x="1617020" y="1231090"/>
                      <a:pt x="1697982" y="1172352"/>
                    </a:cubicBezTo>
                    <a:cubicBezTo>
                      <a:pt x="1778945" y="1113615"/>
                      <a:pt x="1701157" y="961214"/>
                      <a:pt x="1697982" y="858027"/>
                    </a:cubicBezTo>
                    <a:cubicBezTo>
                      <a:pt x="1694807" y="754840"/>
                      <a:pt x="1693220" y="642127"/>
                      <a:pt x="1678932" y="553227"/>
                    </a:cubicBezTo>
                    <a:cubicBezTo>
                      <a:pt x="1664644" y="464327"/>
                      <a:pt x="1686870" y="369077"/>
                      <a:pt x="1612257" y="324627"/>
                    </a:cubicBezTo>
                    <a:cubicBezTo>
                      <a:pt x="1537644" y="280177"/>
                      <a:pt x="1326507" y="338914"/>
                      <a:pt x="1231257" y="286527"/>
                    </a:cubicBezTo>
                    <a:cubicBezTo>
                      <a:pt x="1136007" y="234140"/>
                      <a:pt x="1142357" y="48402"/>
                      <a:pt x="1040757" y="10302"/>
                    </a:cubicBezTo>
                    <a:cubicBezTo>
                      <a:pt x="939157" y="-27798"/>
                      <a:pt x="753419" y="51577"/>
                      <a:pt x="621657" y="57927"/>
                    </a:cubicBezTo>
                    <a:cubicBezTo>
                      <a:pt x="489895" y="64277"/>
                      <a:pt x="334319" y="5540"/>
                      <a:pt x="250182" y="48402"/>
                    </a:cubicBezTo>
                    <a:cubicBezTo>
                      <a:pt x="166045" y="91264"/>
                      <a:pt x="158107" y="223027"/>
                      <a:pt x="126357" y="296052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s-ES">
                  <a:ln>
                    <a:solidFill>
                      <a:schemeClr val="tx1"/>
                    </a:solidFill>
                  </a:ln>
                  <a:latin typeface="Arial" charset="0"/>
                </a:endParaRPr>
              </a:p>
            </p:txBody>
          </p:sp>
          <p:sp>
            <p:nvSpPr>
              <p:cNvPr id="155" name="Oval 133"/>
              <p:cNvSpPr>
                <a:spLocks noChangeArrowheads="1"/>
              </p:cNvSpPr>
              <p:nvPr/>
            </p:nvSpPr>
            <p:spPr bwMode="auto">
              <a:xfrm>
                <a:off x="3509963" y="3467717"/>
                <a:ext cx="215900" cy="21590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ca-ES" altLang="es-E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6" name="Text Box 67"/>
              <p:cNvSpPr txBox="1">
                <a:spLocks noChangeArrowheads="1"/>
              </p:cNvSpPr>
              <p:nvPr/>
            </p:nvSpPr>
            <p:spPr bwMode="auto">
              <a:xfrm>
                <a:off x="8524875" y="2549525"/>
                <a:ext cx="618566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Església Major</a:t>
                </a:r>
              </a:p>
            </p:txBody>
          </p:sp>
          <p:sp>
            <p:nvSpPr>
              <p:cNvPr id="157" name="Text Box 67"/>
              <p:cNvSpPr txBox="1">
                <a:spLocks noChangeArrowheads="1"/>
              </p:cNvSpPr>
              <p:nvPr/>
            </p:nvSpPr>
            <p:spPr bwMode="auto">
              <a:xfrm>
                <a:off x="8446294" y="2235993"/>
                <a:ext cx="719137" cy="214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a-ES" altLang="es-ES" sz="800">
                    <a:solidFill>
                      <a:srgbClr val="000000"/>
                    </a:solidFill>
                    <a:latin typeface="Arial Narrow" pitchFamily="34" charset="0"/>
                  </a:rPr>
                  <a:t>Singuerlin</a:t>
                </a:r>
              </a:p>
            </p:txBody>
          </p:sp>
        </p:grpSp>
        <p:grpSp>
          <p:nvGrpSpPr>
            <p:cNvPr id="159" name="Group 4"/>
            <p:cNvGrpSpPr>
              <a:grpSpLocks noChangeAspect="1"/>
            </p:cNvGrpSpPr>
            <p:nvPr/>
          </p:nvGrpSpPr>
          <p:grpSpPr bwMode="auto">
            <a:xfrm>
              <a:off x="8460707" y="4788119"/>
              <a:ext cx="1482725" cy="1184275"/>
              <a:chOff x="280" y="1965"/>
              <a:chExt cx="1209" cy="965"/>
            </a:xfrm>
          </p:grpSpPr>
          <p:sp>
            <p:nvSpPr>
              <p:cNvPr id="16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81" y="1965"/>
                <a:ext cx="1208" cy="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1" name="Rectangle 5"/>
              <p:cNvSpPr>
                <a:spLocks noChangeArrowheads="1"/>
              </p:cNvSpPr>
              <p:nvPr/>
            </p:nvSpPr>
            <p:spPr bwMode="auto">
              <a:xfrm>
                <a:off x="280" y="2786"/>
                <a:ext cx="230" cy="1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" name="Rectangle 9"/>
              <p:cNvSpPr>
                <a:spLocks noChangeArrowheads="1"/>
              </p:cNvSpPr>
              <p:nvPr/>
            </p:nvSpPr>
            <p:spPr bwMode="auto">
              <a:xfrm>
                <a:off x="595" y="2460"/>
                <a:ext cx="230" cy="43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3" name="Rectangle 13"/>
              <p:cNvSpPr>
                <a:spLocks noChangeArrowheads="1"/>
              </p:cNvSpPr>
              <p:nvPr/>
            </p:nvSpPr>
            <p:spPr bwMode="auto">
              <a:xfrm>
                <a:off x="909" y="2175"/>
                <a:ext cx="230" cy="722"/>
              </a:xfrm>
              <a:prstGeom prst="rect">
                <a:avLst/>
              </a:prstGeom>
              <a:solidFill>
                <a:srgbClr val="A9D7DB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4" name="Rectangle 17"/>
              <p:cNvSpPr>
                <a:spLocks noChangeArrowheads="1"/>
              </p:cNvSpPr>
              <p:nvPr/>
            </p:nvSpPr>
            <p:spPr bwMode="auto">
              <a:xfrm>
                <a:off x="1224" y="2027"/>
                <a:ext cx="230" cy="8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65" name="Group 77"/>
            <p:cNvGrpSpPr>
              <a:grpSpLocks/>
            </p:cNvGrpSpPr>
            <p:nvPr/>
          </p:nvGrpSpPr>
          <p:grpSpPr bwMode="auto">
            <a:xfrm>
              <a:off x="8459119" y="5939057"/>
              <a:ext cx="1603375" cy="906462"/>
              <a:chOff x="4472" y="1086"/>
              <a:chExt cx="478" cy="624"/>
            </a:xfrm>
          </p:grpSpPr>
          <p:sp>
            <p:nvSpPr>
              <p:cNvPr id="166" name="Rectangle 78"/>
              <p:cNvSpPr>
                <a:spLocks noChangeArrowheads="1"/>
              </p:cNvSpPr>
              <p:nvPr/>
            </p:nvSpPr>
            <p:spPr bwMode="auto">
              <a:xfrm>
                <a:off x="4507" y="1086"/>
                <a:ext cx="375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kumimoji="1" lang="es-ES" altLang="es-ES" sz="1000"/>
                  <a:t>Atención CLIENTE</a:t>
                </a:r>
                <a:endParaRPr kumimoji="1" lang="es-ES" altLang="es-ES" sz="1400"/>
              </a:p>
            </p:txBody>
          </p:sp>
          <p:sp>
            <p:nvSpPr>
              <p:cNvPr id="167" name="Rectangle 79"/>
              <p:cNvSpPr>
                <a:spLocks noChangeArrowheads="1"/>
              </p:cNvSpPr>
              <p:nvPr/>
            </p:nvSpPr>
            <p:spPr bwMode="auto">
              <a:xfrm>
                <a:off x="4507" y="1394"/>
                <a:ext cx="443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kumimoji="1" lang="es-ES" altLang="es-ES" sz="1000"/>
                  <a:t>GESTiÓN / DECISIONES </a:t>
                </a:r>
                <a:endParaRPr kumimoji="1" lang="es-ES" altLang="es-ES" sz="1400"/>
              </a:p>
            </p:txBody>
          </p:sp>
          <p:sp>
            <p:nvSpPr>
              <p:cNvPr id="168" name="Rectangle 80"/>
              <p:cNvSpPr>
                <a:spLocks noChangeArrowheads="1"/>
              </p:cNvSpPr>
              <p:nvPr/>
            </p:nvSpPr>
            <p:spPr bwMode="auto">
              <a:xfrm>
                <a:off x="4472" y="1123"/>
                <a:ext cx="38" cy="8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" altLang="es-ES" dirty="0"/>
              </a:p>
            </p:txBody>
          </p:sp>
          <p:sp>
            <p:nvSpPr>
              <p:cNvPr id="169" name="Rectangle 81"/>
              <p:cNvSpPr>
                <a:spLocks noChangeArrowheads="1"/>
              </p:cNvSpPr>
              <p:nvPr/>
            </p:nvSpPr>
            <p:spPr bwMode="auto">
              <a:xfrm>
                <a:off x="4472" y="1430"/>
                <a:ext cx="37" cy="97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 altLang="es-ES" dirty="0"/>
              </a:p>
            </p:txBody>
          </p:sp>
          <p:sp>
            <p:nvSpPr>
              <p:cNvPr id="170" name="Rectangle 82"/>
              <p:cNvSpPr>
                <a:spLocks noChangeArrowheads="1"/>
              </p:cNvSpPr>
              <p:nvPr/>
            </p:nvSpPr>
            <p:spPr bwMode="auto">
              <a:xfrm>
                <a:off x="4507" y="1231"/>
                <a:ext cx="443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kumimoji="1" lang="es-ES" altLang="es-ES" sz="1000"/>
                  <a:t>Conocimiento TÉCNICO</a:t>
                </a:r>
                <a:endParaRPr kumimoji="1" lang="es-ES" altLang="es-ES" sz="1400"/>
              </a:p>
            </p:txBody>
          </p:sp>
          <p:sp>
            <p:nvSpPr>
              <p:cNvPr id="171" name="Rectangle 83"/>
              <p:cNvSpPr>
                <a:spLocks noChangeArrowheads="1"/>
              </p:cNvSpPr>
              <p:nvPr/>
            </p:nvSpPr>
            <p:spPr bwMode="auto">
              <a:xfrm>
                <a:off x="4472" y="1273"/>
                <a:ext cx="38" cy="8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" altLang="es-ES" dirty="0"/>
              </a:p>
            </p:txBody>
          </p:sp>
          <p:sp>
            <p:nvSpPr>
              <p:cNvPr id="172" name="Rectangle 84"/>
              <p:cNvSpPr>
                <a:spLocks noChangeArrowheads="1"/>
              </p:cNvSpPr>
              <p:nvPr/>
            </p:nvSpPr>
            <p:spPr bwMode="auto">
              <a:xfrm>
                <a:off x="4507" y="1541"/>
                <a:ext cx="358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kumimoji="1" lang="es-ES" altLang="es-ES" sz="1000"/>
                  <a:t>Gestión PERSONAS </a:t>
                </a:r>
                <a:endParaRPr kumimoji="1" lang="es-ES" altLang="es-ES" sz="1400"/>
              </a:p>
            </p:txBody>
          </p:sp>
          <p:sp>
            <p:nvSpPr>
              <p:cNvPr id="173" name="Rectangle 85"/>
              <p:cNvSpPr>
                <a:spLocks noChangeArrowheads="1"/>
              </p:cNvSpPr>
              <p:nvPr/>
            </p:nvSpPr>
            <p:spPr bwMode="auto">
              <a:xfrm>
                <a:off x="4472" y="1582"/>
                <a:ext cx="38" cy="86"/>
              </a:xfrm>
              <a:prstGeom prst="rect">
                <a:avLst/>
              </a:prstGeom>
              <a:solidFill>
                <a:schemeClr val="accent5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 altLang="es-ES" dirty="0"/>
              </a:p>
            </p:txBody>
          </p:sp>
        </p:grpSp>
        <p:grpSp>
          <p:nvGrpSpPr>
            <p:cNvPr id="174" name="Group 4"/>
            <p:cNvGrpSpPr>
              <a:grpSpLocks noChangeAspect="1"/>
            </p:cNvGrpSpPr>
            <p:nvPr/>
          </p:nvGrpSpPr>
          <p:grpSpPr bwMode="auto">
            <a:xfrm>
              <a:off x="10560021" y="4807618"/>
              <a:ext cx="1466850" cy="1171575"/>
              <a:chOff x="280" y="1965"/>
              <a:chExt cx="1209" cy="965"/>
            </a:xfrm>
          </p:grpSpPr>
          <p:sp>
            <p:nvSpPr>
              <p:cNvPr id="17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81" y="1965"/>
                <a:ext cx="1208" cy="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6" name="Rectangle 5"/>
              <p:cNvSpPr>
                <a:spLocks noChangeArrowheads="1"/>
              </p:cNvSpPr>
              <p:nvPr/>
            </p:nvSpPr>
            <p:spPr bwMode="auto">
              <a:xfrm>
                <a:off x="280" y="2148"/>
                <a:ext cx="230" cy="74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7" name="Rectangle 9"/>
              <p:cNvSpPr>
                <a:spLocks noChangeArrowheads="1"/>
              </p:cNvSpPr>
              <p:nvPr/>
            </p:nvSpPr>
            <p:spPr bwMode="auto">
              <a:xfrm>
                <a:off x="594" y="2148"/>
                <a:ext cx="232" cy="74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8" name="Rectangle 13"/>
              <p:cNvSpPr>
                <a:spLocks noChangeArrowheads="1"/>
              </p:cNvSpPr>
              <p:nvPr/>
            </p:nvSpPr>
            <p:spPr bwMode="auto">
              <a:xfrm>
                <a:off x="909" y="2373"/>
                <a:ext cx="230" cy="522"/>
              </a:xfrm>
              <a:prstGeom prst="rect">
                <a:avLst/>
              </a:prstGeom>
              <a:solidFill>
                <a:srgbClr val="A9D7DB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9" name="Rectangle 17"/>
              <p:cNvSpPr>
                <a:spLocks noChangeArrowheads="1"/>
              </p:cNvSpPr>
              <p:nvPr/>
            </p:nvSpPr>
            <p:spPr bwMode="auto">
              <a:xfrm>
                <a:off x="1223" y="2785"/>
                <a:ext cx="229" cy="10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80" name="Group 77"/>
            <p:cNvGrpSpPr>
              <a:grpSpLocks/>
            </p:cNvGrpSpPr>
            <p:nvPr/>
          </p:nvGrpSpPr>
          <p:grpSpPr bwMode="auto">
            <a:xfrm>
              <a:off x="10534621" y="5947443"/>
              <a:ext cx="1603375" cy="906463"/>
              <a:chOff x="4472" y="1086"/>
              <a:chExt cx="478" cy="624"/>
            </a:xfrm>
          </p:grpSpPr>
          <p:sp>
            <p:nvSpPr>
              <p:cNvPr id="181" name="Rectangle 78"/>
              <p:cNvSpPr>
                <a:spLocks noChangeArrowheads="1"/>
              </p:cNvSpPr>
              <p:nvPr/>
            </p:nvSpPr>
            <p:spPr bwMode="auto">
              <a:xfrm>
                <a:off x="4507" y="1086"/>
                <a:ext cx="375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kumimoji="1" lang="es-ES" altLang="es-ES" sz="1000"/>
                  <a:t>Atención CLIENTE</a:t>
                </a:r>
                <a:endParaRPr kumimoji="1" lang="es-ES" altLang="es-ES" sz="1400"/>
              </a:p>
            </p:txBody>
          </p:sp>
          <p:sp>
            <p:nvSpPr>
              <p:cNvPr id="182" name="Rectangle 79"/>
              <p:cNvSpPr>
                <a:spLocks noChangeArrowheads="1"/>
              </p:cNvSpPr>
              <p:nvPr/>
            </p:nvSpPr>
            <p:spPr bwMode="auto">
              <a:xfrm>
                <a:off x="4507" y="1394"/>
                <a:ext cx="443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kumimoji="1" lang="es-ES" altLang="es-ES" sz="1000"/>
                  <a:t>GESTiÓN / DECISIONES </a:t>
                </a:r>
                <a:endParaRPr kumimoji="1" lang="es-ES" altLang="es-ES" sz="1400"/>
              </a:p>
            </p:txBody>
          </p:sp>
          <p:sp>
            <p:nvSpPr>
              <p:cNvPr id="183" name="Rectangle 80"/>
              <p:cNvSpPr>
                <a:spLocks noChangeArrowheads="1"/>
              </p:cNvSpPr>
              <p:nvPr/>
            </p:nvSpPr>
            <p:spPr bwMode="auto">
              <a:xfrm>
                <a:off x="4472" y="1123"/>
                <a:ext cx="38" cy="8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" altLang="es-ES" dirty="0"/>
              </a:p>
            </p:txBody>
          </p:sp>
          <p:sp>
            <p:nvSpPr>
              <p:cNvPr id="184" name="Rectangle 81"/>
              <p:cNvSpPr>
                <a:spLocks noChangeArrowheads="1"/>
              </p:cNvSpPr>
              <p:nvPr/>
            </p:nvSpPr>
            <p:spPr bwMode="auto">
              <a:xfrm>
                <a:off x="4472" y="1430"/>
                <a:ext cx="37" cy="97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 altLang="es-ES" dirty="0"/>
              </a:p>
            </p:txBody>
          </p:sp>
          <p:sp>
            <p:nvSpPr>
              <p:cNvPr id="185" name="Rectangle 82"/>
              <p:cNvSpPr>
                <a:spLocks noChangeArrowheads="1"/>
              </p:cNvSpPr>
              <p:nvPr/>
            </p:nvSpPr>
            <p:spPr bwMode="auto">
              <a:xfrm>
                <a:off x="4507" y="1231"/>
                <a:ext cx="443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kumimoji="1" lang="es-ES" altLang="es-ES" sz="1000"/>
                  <a:t>Conocimiento TÉCNICO</a:t>
                </a:r>
                <a:endParaRPr kumimoji="1" lang="es-ES" altLang="es-ES" sz="1400"/>
              </a:p>
            </p:txBody>
          </p:sp>
          <p:sp>
            <p:nvSpPr>
              <p:cNvPr id="186" name="Rectangle 83"/>
              <p:cNvSpPr>
                <a:spLocks noChangeArrowheads="1"/>
              </p:cNvSpPr>
              <p:nvPr/>
            </p:nvSpPr>
            <p:spPr bwMode="auto">
              <a:xfrm>
                <a:off x="4472" y="1273"/>
                <a:ext cx="38" cy="8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" altLang="es-ES" dirty="0"/>
              </a:p>
            </p:txBody>
          </p:sp>
          <p:sp>
            <p:nvSpPr>
              <p:cNvPr id="187" name="Rectangle 84"/>
              <p:cNvSpPr>
                <a:spLocks noChangeArrowheads="1"/>
              </p:cNvSpPr>
              <p:nvPr/>
            </p:nvSpPr>
            <p:spPr bwMode="auto">
              <a:xfrm>
                <a:off x="4507" y="1541"/>
                <a:ext cx="358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kumimoji="1" lang="es-ES" altLang="es-ES" sz="1000"/>
                  <a:t>Gestión PERSONAS </a:t>
                </a:r>
                <a:endParaRPr kumimoji="1" lang="es-ES" altLang="es-ES" sz="1400"/>
              </a:p>
            </p:txBody>
          </p:sp>
          <p:sp>
            <p:nvSpPr>
              <p:cNvPr id="188" name="Rectangle 85"/>
              <p:cNvSpPr>
                <a:spLocks noChangeArrowheads="1"/>
              </p:cNvSpPr>
              <p:nvPr/>
            </p:nvSpPr>
            <p:spPr bwMode="auto">
              <a:xfrm>
                <a:off x="4472" y="1582"/>
                <a:ext cx="38" cy="86"/>
              </a:xfrm>
              <a:prstGeom prst="rect">
                <a:avLst/>
              </a:prstGeom>
              <a:solidFill>
                <a:schemeClr val="accent5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 altLang="es-E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539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ol 5"/>
          <p:cNvSpPr txBox="1">
            <a:spLocks/>
          </p:cNvSpPr>
          <p:nvPr/>
        </p:nvSpPr>
        <p:spPr>
          <a:xfrm>
            <a:off x="246858" y="299339"/>
            <a:ext cx="8004172" cy="56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Tx/>
              <a:buNone/>
              <a:defRPr sz="2200" b="0">
                <a:solidFill>
                  <a:srgbClr val="DF6532"/>
                </a:solidFill>
                <a:latin typeface="Century Gothic"/>
                <a:cs typeface="Century Gothic"/>
              </a:defRPr>
            </a:lvl1pPr>
            <a:lvl2pPr indent="0" algn="ctr">
              <a:spcBef>
                <a:spcPct val="20000"/>
              </a:spcBef>
              <a:buSzPct val="115000"/>
              <a:buFontTx/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2pPr>
            <a:lvl3pPr indent="0" algn="ctr">
              <a:spcBef>
                <a:spcPct val="20000"/>
              </a:spcBef>
              <a:buSzPct val="100000"/>
              <a:buFontTx/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3pPr>
            <a:lvl4pPr indent="0" algn="ctr">
              <a:spcBef>
                <a:spcPct val="20000"/>
              </a:spcBef>
              <a:buSzPct val="100000"/>
              <a:buFontTx/>
              <a:buNone/>
              <a:defRPr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4pPr>
            <a:lvl5pPr indent="0" algn="ctr">
              <a:spcBef>
                <a:spcPct val="20000"/>
              </a:spcBef>
              <a:buSzPct val="115000"/>
              <a:buFontTx/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b="1" dirty="0"/>
              <a:t>Formación y desarrollo</a:t>
            </a:r>
          </a:p>
        </p:txBody>
      </p:sp>
      <p:cxnSp>
        <p:nvCxnSpPr>
          <p:cNvPr id="19" name="18 Conector recto"/>
          <p:cNvCxnSpPr/>
          <p:nvPr/>
        </p:nvCxnSpPr>
        <p:spPr>
          <a:xfrm>
            <a:off x="356262" y="734292"/>
            <a:ext cx="931025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76" y="1320492"/>
            <a:ext cx="6947553" cy="451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CuadroTexto"/>
          <p:cNvSpPr txBox="1">
            <a:spLocks noChangeArrowheads="1"/>
          </p:cNvSpPr>
          <p:nvPr/>
        </p:nvSpPr>
        <p:spPr bwMode="auto">
          <a:xfrm>
            <a:off x="7209300" y="4099802"/>
            <a:ext cx="20834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" altLang="es-ES" b="1" dirty="0">
                <a:latin typeface="Century Gothic" panose="020B0502020202020204" pitchFamily="34" charset="0"/>
              </a:rPr>
              <a:t>5% </a:t>
            </a:r>
            <a:r>
              <a:rPr lang="es-ES" altLang="es-ES" dirty="0">
                <a:latin typeface="Century Gothic" panose="020B0502020202020204" pitchFamily="34" charset="0"/>
              </a:rPr>
              <a:t>jornada anual dedicada a la formación </a:t>
            </a:r>
          </a:p>
        </p:txBody>
      </p:sp>
      <p:grpSp>
        <p:nvGrpSpPr>
          <p:cNvPr id="14" name="Group 8"/>
          <p:cNvGrpSpPr>
            <a:grpSpLocks/>
          </p:cNvGrpSpPr>
          <p:nvPr/>
        </p:nvGrpSpPr>
        <p:grpSpPr bwMode="auto">
          <a:xfrm rot="16200000">
            <a:off x="7714529" y="2839035"/>
            <a:ext cx="1457021" cy="3468231"/>
            <a:chOff x="839" y="1500"/>
            <a:chExt cx="1519" cy="547"/>
          </a:xfrm>
        </p:grpSpPr>
        <p:sp>
          <p:nvSpPr>
            <p:cNvPr id="15" name="Freeform 9"/>
            <p:cNvSpPr>
              <a:spLocks/>
            </p:cNvSpPr>
            <p:nvPr/>
          </p:nvSpPr>
          <p:spPr bwMode="auto">
            <a:xfrm rot="-5400000">
              <a:off x="1316" y="1023"/>
              <a:ext cx="473" cy="1428"/>
            </a:xfrm>
            <a:custGeom>
              <a:avLst/>
              <a:gdLst>
                <a:gd name="T0" fmla="*/ 214 w 499"/>
                <a:gd name="T1" fmla="*/ 525606 h 461"/>
                <a:gd name="T2" fmla="*/ 41 w 499"/>
                <a:gd name="T3" fmla="*/ 3856078 h 461"/>
                <a:gd name="T4" fmla="*/ 124 w 499"/>
                <a:gd name="T5" fmla="*/ 11452430 h 461"/>
                <a:gd name="T6" fmla="*/ 273 w 499"/>
                <a:gd name="T7" fmla="*/ 9002869 h 461"/>
                <a:gd name="T8" fmla="*/ 284 w 499"/>
                <a:gd name="T9" fmla="*/ 4016940 h 461"/>
                <a:gd name="T10" fmla="*/ 112 w 499"/>
                <a:gd name="T11" fmla="*/ 711225 h 4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9"/>
                <a:gd name="T19" fmla="*/ 0 h 461"/>
                <a:gd name="T20" fmla="*/ 499 w 499"/>
                <a:gd name="T21" fmla="*/ 461 h 4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9" h="461">
                  <a:moveTo>
                    <a:pt x="346" y="20"/>
                  </a:moveTo>
                  <a:cubicBezTo>
                    <a:pt x="312" y="37"/>
                    <a:pt x="132" y="25"/>
                    <a:pt x="66" y="147"/>
                  </a:cubicBezTo>
                  <a:cubicBezTo>
                    <a:pt x="0" y="269"/>
                    <a:pt x="91" y="411"/>
                    <a:pt x="200" y="436"/>
                  </a:cubicBezTo>
                  <a:cubicBezTo>
                    <a:pt x="309" y="461"/>
                    <a:pt x="388" y="429"/>
                    <a:pt x="444" y="343"/>
                  </a:cubicBezTo>
                  <a:cubicBezTo>
                    <a:pt x="499" y="256"/>
                    <a:pt x="499" y="228"/>
                    <a:pt x="460" y="153"/>
                  </a:cubicBezTo>
                  <a:cubicBezTo>
                    <a:pt x="419" y="77"/>
                    <a:pt x="250" y="0"/>
                    <a:pt x="183" y="27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 dirty="0">
                <a:solidFill>
                  <a:srgbClr val="DF65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 rot="10800000">
              <a:off x="930" y="1506"/>
              <a:ext cx="1428" cy="541"/>
            </a:xfrm>
            <a:custGeom>
              <a:avLst/>
              <a:gdLst>
                <a:gd name="T0" fmla="*/ 4452742 w 499"/>
                <a:gd name="T1" fmla="*/ 86 h 461"/>
                <a:gd name="T2" fmla="*/ 850212 w 499"/>
                <a:gd name="T3" fmla="*/ 621 h 461"/>
                <a:gd name="T4" fmla="*/ 2573179 w 499"/>
                <a:gd name="T5" fmla="*/ 1842 h 461"/>
                <a:gd name="T6" fmla="*/ 5716547 w 499"/>
                <a:gd name="T7" fmla="*/ 1450 h 461"/>
                <a:gd name="T8" fmla="*/ 5919220 w 499"/>
                <a:gd name="T9" fmla="*/ 645 h 461"/>
                <a:gd name="T10" fmla="*/ 2357820 w 499"/>
                <a:gd name="T11" fmla="*/ 119 h 4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9"/>
                <a:gd name="T19" fmla="*/ 0 h 461"/>
                <a:gd name="T20" fmla="*/ 499 w 499"/>
                <a:gd name="T21" fmla="*/ 461 h 4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9" h="461">
                  <a:moveTo>
                    <a:pt x="346" y="20"/>
                  </a:moveTo>
                  <a:cubicBezTo>
                    <a:pt x="312" y="37"/>
                    <a:pt x="132" y="25"/>
                    <a:pt x="66" y="147"/>
                  </a:cubicBezTo>
                  <a:cubicBezTo>
                    <a:pt x="0" y="269"/>
                    <a:pt x="91" y="411"/>
                    <a:pt x="200" y="436"/>
                  </a:cubicBezTo>
                  <a:cubicBezTo>
                    <a:pt x="309" y="461"/>
                    <a:pt x="388" y="429"/>
                    <a:pt x="444" y="343"/>
                  </a:cubicBezTo>
                  <a:cubicBezTo>
                    <a:pt x="499" y="256"/>
                    <a:pt x="499" y="228"/>
                    <a:pt x="460" y="153"/>
                  </a:cubicBezTo>
                  <a:cubicBezTo>
                    <a:pt x="419" y="77"/>
                    <a:pt x="250" y="0"/>
                    <a:pt x="183" y="27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 dirty="0">
                <a:solidFill>
                  <a:srgbClr val="DF6532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5253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5"/>
          <p:cNvSpPr txBox="1">
            <a:spLocks/>
          </p:cNvSpPr>
          <p:nvPr/>
        </p:nvSpPr>
        <p:spPr>
          <a:xfrm>
            <a:off x="246858" y="299339"/>
            <a:ext cx="8004172" cy="56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Tx/>
              <a:buNone/>
              <a:defRPr sz="2200" b="0">
                <a:solidFill>
                  <a:srgbClr val="DF6532"/>
                </a:solidFill>
                <a:latin typeface="Century Gothic"/>
                <a:cs typeface="Century Gothic"/>
              </a:defRPr>
            </a:lvl1pPr>
            <a:lvl2pPr indent="0" algn="ctr">
              <a:spcBef>
                <a:spcPct val="20000"/>
              </a:spcBef>
              <a:buSzPct val="115000"/>
              <a:buFontTx/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2pPr>
            <a:lvl3pPr indent="0" algn="ctr">
              <a:spcBef>
                <a:spcPct val="20000"/>
              </a:spcBef>
              <a:buSzPct val="100000"/>
              <a:buFontTx/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3pPr>
            <a:lvl4pPr indent="0" algn="ctr">
              <a:spcBef>
                <a:spcPct val="20000"/>
              </a:spcBef>
              <a:buSzPct val="100000"/>
              <a:buFontTx/>
              <a:buNone/>
              <a:defRPr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4pPr>
            <a:lvl5pPr indent="0" algn="ctr">
              <a:spcBef>
                <a:spcPct val="20000"/>
              </a:spcBef>
              <a:buSzPct val="115000"/>
              <a:buFontTx/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b="1" dirty="0"/>
              <a:t>Diferencias con modelo Tradicional</a:t>
            </a:r>
            <a:endParaRPr lang="es-ES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356262" y="734292"/>
            <a:ext cx="931025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2440038" y="2164180"/>
            <a:ext cx="81475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Cantidad de personal			Tiempo de respuesta</a:t>
            </a:r>
          </a:p>
          <a:p>
            <a:r>
              <a:rPr lang="es-ES" dirty="0">
                <a:latin typeface="Century Gothic" panose="020B0502020202020204" pitchFamily="34" charset="0"/>
              </a:rPr>
              <a:t>					</a:t>
            </a:r>
            <a:r>
              <a:rPr lang="es-ES" sz="1200" i="1" dirty="0">
                <a:latin typeface="Century Gothic" panose="020B0502020202020204" pitchFamily="34" charset="0"/>
              </a:rPr>
              <a:t>(dimensión de criterios)</a:t>
            </a:r>
          </a:p>
        </p:txBody>
      </p:sp>
      <p:grpSp>
        <p:nvGrpSpPr>
          <p:cNvPr id="27" name="26 Grupo"/>
          <p:cNvGrpSpPr/>
          <p:nvPr/>
        </p:nvGrpSpPr>
        <p:grpSpPr>
          <a:xfrm>
            <a:off x="2385605" y="1405791"/>
            <a:ext cx="3200400" cy="585994"/>
            <a:chOff x="1096545" y="1698788"/>
            <a:chExt cx="3200400" cy="585994"/>
          </a:xfrm>
        </p:grpSpPr>
        <p:sp>
          <p:nvSpPr>
            <p:cNvPr id="28" name="27 Rectángulo"/>
            <p:cNvSpPr/>
            <p:nvPr/>
          </p:nvSpPr>
          <p:spPr>
            <a:xfrm>
              <a:off x="1427920" y="1698788"/>
              <a:ext cx="21547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Tradicionales</a:t>
              </a:r>
              <a:endParaRPr lang="es-ES" sz="1600" b="1" dirty="0">
                <a:latin typeface="Century Gothic" panose="020B0502020202020204" pitchFamily="34" charset="0"/>
              </a:endParaRPr>
            </a:p>
          </p:txBody>
        </p:sp>
        <p:cxnSp>
          <p:nvCxnSpPr>
            <p:cNvPr id="29" name="4 Conector recto"/>
            <p:cNvCxnSpPr/>
            <p:nvPr/>
          </p:nvCxnSpPr>
          <p:spPr>
            <a:xfrm flipV="1">
              <a:off x="1096545" y="2215385"/>
              <a:ext cx="2971800" cy="6939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1506 Conector recto"/>
            <p:cNvCxnSpPr/>
            <p:nvPr/>
          </p:nvCxnSpPr>
          <p:spPr>
            <a:xfrm>
              <a:off x="1096545" y="2215384"/>
              <a:ext cx="3200400" cy="6939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30 Grupo"/>
          <p:cNvGrpSpPr/>
          <p:nvPr/>
        </p:nvGrpSpPr>
        <p:grpSpPr>
          <a:xfrm>
            <a:off x="6659993" y="1405791"/>
            <a:ext cx="3200400" cy="636575"/>
            <a:chOff x="5404048" y="1698788"/>
            <a:chExt cx="3200400" cy="636575"/>
          </a:xfrm>
        </p:grpSpPr>
        <p:sp>
          <p:nvSpPr>
            <p:cNvPr id="32" name="31 Rectángulo"/>
            <p:cNvSpPr/>
            <p:nvPr/>
          </p:nvSpPr>
          <p:spPr>
            <a:xfrm>
              <a:off x="5460782" y="1698788"/>
              <a:ext cx="30957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Líneas Automáticas</a:t>
              </a:r>
              <a:endParaRPr lang="es-ES" sz="2400" b="1" dirty="0">
                <a:latin typeface="Century Gothic" panose="020B0502020202020204" pitchFamily="34" charset="0"/>
              </a:endParaRPr>
            </a:p>
          </p:txBody>
        </p:sp>
        <p:cxnSp>
          <p:nvCxnSpPr>
            <p:cNvPr id="33" name="4 Conector recto"/>
            <p:cNvCxnSpPr/>
            <p:nvPr/>
          </p:nvCxnSpPr>
          <p:spPr>
            <a:xfrm flipV="1">
              <a:off x="5404048" y="2265966"/>
              <a:ext cx="2971800" cy="6939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21506 Conector recto"/>
            <p:cNvCxnSpPr/>
            <p:nvPr/>
          </p:nvCxnSpPr>
          <p:spPr>
            <a:xfrm>
              <a:off x="5404048" y="2265966"/>
              <a:ext cx="3200400" cy="6939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7"/>
          <p:cNvSpPr txBox="1">
            <a:spLocks noChangeArrowheads="1"/>
          </p:cNvSpPr>
          <p:nvPr/>
        </p:nvSpPr>
        <p:spPr bwMode="auto">
          <a:xfrm>
            <a:off x="2440038" y="2738911"/>
            <a:ext cx="8147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Encerrado en cabinas			Movilidad</a:t>
            </a:r>
          </a:p>
        </p:txBody>
      </p:sp>
      <p:sp>
        <p:nvSpPr>
          <p:cNvPr id="40" name="TextBox 7"/>
          <p:cNvSpPr txBox="1">
            <a:spLocks noChangeArrowheads="1"/>
          </p:cNvSpPr>
          <p:nvPr/>
        </p:nvSpPr>
        <p:spPr bwMode="auto">
          <a:xfrm>
            <a:off x="2434182" y="3325318"/>
            <a:ext cx="8147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Tareas individuales			Polivalencia</a:t>
            </a:r>
          </a:p>
        </p:txBody>
      </p:sp>
      <p:sp>
        <p:nvSpPr>
          <p:cNvPr id="41" name="TextBox 7"/>
          <p:cNvSpPr txBox="1">
            <a:spLocks noChangeArrowheads="1"/>
          </p:cNvSpPr>
          <p:nvPr/>
        </p:nvSpPr>
        <p:spPr bwMode="auto">
          <a:xfrm>
            <a:off x="2432207" y="3905218"/>
            <a:ext cx="8147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Supervisión				Autonomía</a:t>
            </a:r>
          </a:p>
        </p:txBody>
      </p:sp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2430232" y="4461368"/>
            <a:ext cx="8147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Responsabilidad fragmentada		Responsabilidad Integral</a:t>
            </a:r>
          </a:p>
        </p:txBody>
      </p:sp>
      <p:sp>
        <p:nvSpPr>
          <p:cNvPr id="43" name="TextBox 7"/>
          <p:cNvSpPr txBox="1">
            <a:spLocks noChangeArrowheads="1"/>
          </p:cNvSpPr>
          <p:nvPr/>
        </p:nvSpPr>
        <p:spPr bwMode="auto">
          <a:xfrm>
            <a:off x="2440132" y="5041268"/>
            <a:ext cx="8147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Retribución fija				Mas retribución variable</a:t>
            </a:r>
          </a:p>
        </p:txBody>
      </p:sp>
      <p:sp>
        <p:nvSpPr>
          <p:cNvPr id="44" name="TextBox 7"/>
          <p:cNvSpPr txBox="1">
            <a:spLocks noChangeArrowheads="1"/>
          </p:cNvSpPr>
          <p:nvPr/>
        </p:nvSpPr>
        <p:spPr bwMode="auto">
          <a:xfrm>
            <a:off x="2438157" y="5621168"/>
            <a:ext cx="8147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Individual				Equipo</a:t>
            </a:r>
          </a:p>
        </p:txBody>
      </p:sp>
    </p:spTree>
    <p:extLst>
      <p:ext uri="{BB962C8B-B14F-4D97-AF65-F5344CB8AC3E}">
        <p14:creationId xmlns:p14="http://schemas.microsoft.com/office/powerpoint/2010/main" val="62946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  <p:bldP spid="40" grpId="0"/>
      <p:bldP spid="41" grpId="0"/>
      <p:bldP spid="42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5"/>
          <p:cNvSpPr txBox="1">
            <a:spLocks/>
          </p:cNvSpPr>
          <p:nvPr/>
        </p:nvSpPr>
        <p:spPr>
          <a:xfrm>
            <a:off x="246858" y="299339"/>
            <a:ext cx="8004172" cy="56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Tx/>
              <a:buNone/>
              <a:defRPr sz="2200" b="0">
                <a:solidFill>
                  <a:srgbClr val="DF6532"/>
                </a:solidFill>
                <a:latin typeface="Century Gothic"/>
                <a:cs typeface="Century Gothic"/>
              </a:defRPr>
            </a:lvl1pPr>
            <a:lvl2pPr indent="0" algn="ctr">
              <a:spcBef>
                <a:spcPct val="20000"/>
              </a:spcBef>
              <a:buSzPct val="115000"/>
              <a:buFontTx/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2pPr>
            <a:lvl3pPr indent="0" algn="ctr">
              <a:spcBef>
                <a:spcPct val="20000"/>
              </a:spcBef>
              <a:buSzPct val="100000"/>
              <a:buFontTx/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3pPr>
            <a:lvl4pPr indent="0" algn="ctr">
              <a:spcBef>
                <a:spcPct val="20000"/>
              </a:spcBef>
              <a:buSzPct val="100000"/>
              <a:buFontTx/>
              <a:buNone/>
              <a:defRPr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4pPr>
            <a:lvl5pPr indent="0" algn="ctr">
              <a:spcBef>
                <a:spcPct val="20000"/>
              </a:spcBef>
              <a:buSzPct val="115000"/>
              <a:buFontTx/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b="1" dirty="0"/>
              <a:t>Empoderamiento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356262" y="734292"/>
            <a:ext cx="931025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10590" y="1434137"/>
            <a:ext cx="9026584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es-ES" sz="2400" dirty="0">
                <a:latin typeface="Century Gothic" panose="020B0502020202020204" pitchFamily="34" charset="0"/>
              </a:rPr>
              <a:t>Actualmente los empleados dan valor a la capacidad de autogestión, desarrollo, … por encima de la posición en el organigrama, necesitan sentirse útiles:</a:t>
            </a:r>
          </a:p>
          <a:p>
            <a:pPr marL="1257300" lvl="2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2400" dirty="0">
                <a:latin typeface="Century Gothic" panose="020B0502020202020204" pitchFamily="34" charset="0"/>
              </a:rPr>
              <a:t>Gestión del calendario.</a:t>
            </a:r>
          </a:p>
          <a:p>
            <a:pPr marL="1257300" lvl="2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2400" dirty="0">
                <a:latin typeface="Century Gothic" panose="020B0502020202020204" pitchFamily="34" charset="0"/>
              </a:rPr>
              <a:t>Asignación de las actividades programadas.</a:t>
            </a:r>
          </a:p>
          <a:p>
            <a:pPr marL="1257300" lvl="2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2400" dirty="0">
                <a:latin typeface="Century Gothic" panose="020B0502020202020204" pitchFamily="34" charset="0"/>
              </a:rPr>
              <a:t>Localización desde Centro de Control.</a:t>
            </a:r>
          </a:p>
        </p:txBody>
      </p:sp>
    </p:spTree>
    <p:extLst>
      <p:ext uri="{BB962C8B-B14F-4D97-AF65-F5344CB8AC3E}">
        <p14:creationId xmlns:p14="http://schemas.microsoft.com/office/powerpoint/2010/main" val="1496596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183382" y="6102896"/>
            <a:ext cx="7632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200" b="1" dirty="0">
                <a:solidFill>
                  <a:srgbClr val="3366FF"/>
                </a:solidFill>
                <a:latin typeface="Segoe Script" pitchFamily="34" charset="0"/>
                <a:cs typeface="MV Boli" pitchFamily="2" charset="0"/>
              </a:rPr>
              <a:t>Una solución “WIN WIN”!! 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2183050" y="1381500"/>
            <a:ext cx="8967902" cy="4365632"/>
            <a:chOff x="2990550" y="1381500"/>
            <a:chExt cx="8967902" cy="4365632"/>
          </a:xfrm>
        </p:grpSpPr>
        <p:sp>
          <p:nvSpPr>
            <p:cNvPr id="3" name="TextBox 7"/>
            <p:cNvSpPr txBox="1">
              <a:spLocks noChangeArrowheads="1"/>
            </p:cNvSpPr>
            <p:nvPr/>
          </p:nvSpPr>
          <p:spPr bwMode="auto">
            <a:xfrm>
              <a:off x="2990550" y="1381500"/>
              <a:ext cx="7543800" cy="2769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s-ES" sz="2400" dirty="0">
                  <a:latin typeface="Century Gothic" panose="020B0502020202020204" pitchFamily="34" charset="0"/>
                </a:rPr>
                <a:t>Indicadores de empresas con Líneas Automáticas y Convencionales muestran:</a:t>
              </a:r>
            </a:p>
            <a:p>
              <a:pPr marL="1200150" lvl="2" indent="-285750"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es-ES" sz="2400" dirty="0">
                  <a:latin typeface="Century Gothic" panose="020B0502020202020204" pitchFamily="34" charset="0"/>
                </a:rPr>
                <a:t>Mejores niveles de satisfacción del personal.</a:t>
              </a:r>
            </a:p>
            <a:p>
              <a:pPr marL="1200150" lvl="2" indent="-285750"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es-ES" sz="2400" dirty="0">
                  <a:latin typeface="Century Gothic" panose="020B0502020202020204" pitchFamily="34" charset="0"/>
                </a:rPr>
                <a:t>Menor ausentismo.</a:t>
              </a:r>
            </a:p>
            <a:p>
              <a:pPr marL="1200150" lvl="2" indent="-285750"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es-ES" sz="2400" dirty="0">
                  <a:latin typeface="Century Gothic" panose="020B0502020202020204" pitchFamily="34" charset="0"/>
                </a:rPr>
                <a:t>Sentido de pertenencia y orgullo</a:t>
              </a:r>
            </a:p>
          </p:txBody>
        </p: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594536" y="4262365"/>
              <a:ext cx="49647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s-ES" sz="2400" dirty="0">
                  <a:latin typeface="Century Gothic" panose="020B0502020202020204" pitchFamily="34" charset="0"/>
                </a:rPr>
                <a:t>y………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5379552" y="4762247"/>
              <a:ext cx="6578900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257300" lvl="2" indent="-3429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es-ES" sz="2400" dirty="0">
                  <a:latin typeface="Century Gothic" panose="020B0502020202020204" pitchFamily="34" charset="0"/>
                </a:rPr>
                <a:t>Mejor  rendimiento del servicio</a:t>
              </a:r>
              <a:r>
                <a:rPr lang="es-ES" sz="2400" b="1" dirty="0">
                  <a:latin typeface="Century Gothic" panose="020B0502020202020204" pitchFamily="34" charset="0"/>
                </a:rPr>
                <a:t> </a:t>
              </a:r>
            </a:p>
            <a:p>
              <a:pPr marL="1257300" lvl="2" indent="-3429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es-ES" sz="2400" dirty="0">
                  <a:latin typeface="Century Gothic" panose="020B0502020202020204" pitchFamily="34" charset="0"/>
                </a:rPr>
                <a:t>Mejor satisfacción del cliente</a:t>
              </a:r>
            </a:p>
          </p:txBody>
        </p:sp>
      </p:grpSp>
      <p:sp>
        <p:nvSpPr>
          <p:cNvPr id="10" name="Subtítol 5"/>
          <p:cNvSpPr txBox="1">
            <a:spLocks/>
          </p:cNvSpPr>
          <p:nvPr/>
        </p:nvSpPr>
        <p:spPr>
          <a:xfrm>
            <a:off x="246858" y="299339"/>
            <a:ext cx="8004172" cy="56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Tx/>
              <a:buNone/>
              <a:defRPr sz="2200" b="0">
                <a:solidFill>
                  <a:srgbClr val="DF6532"/>
                </a:solidFill>
                <a:latin typeface="Century Gothic"/>
                <a:cs typeface="Century Gothic"/>
              </a:defRPr>
            </a:lvl1pPr>
            <a:lvl2pPr indent="0" algn="ctr">
              <a:spcBef>
                <a:spcPct val="20000"/>
              </a:spcBef>
              <a:buSzPct val="115000"/>
              <a:buFontTx/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2pPr>
            <a:lvl3pPr indent="0" algn="ctr">
              <a:spcBef>
                <a:spcPct val="20000"/>
              </a:spcBef>
              <a:buSzPct val="100000"/>
              <a:buFontTx/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3pPr>
            <a:lvl4pPr indent="0" algn="ctr">
              <a:spcBef>
                <a:spcPct val="20000"/>
              </a:spcBef>
              <a:buSzPct val="100000"/>
              <a:buFontTx/>
              <a:buNone/>
              <a:defRPr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4pPr>
            <a:lvl5pPr indent="0" algn="ctr">
              <a:spcBef>
                <a:spcPct val="20000"/>
              </a:spcBef>
              <a:buSzPct val="115000"/>
              <a:buFontTx/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b="1" dirty="0"/>
              <a:t>Perspectivas del personal</a:t>
            </a:r>
          </a:p>
        </p:txBody>
      </p:sp>
      <p:cxnSp>
        <p:nvCxnSpPr>
          <p:cNvPr id="11" name="10 Conector recto"/>
          <p:cNvCxnSpPr/>
          <p:nvPr/>
        </p:nvCxnSpPr>
        <p:spPr>
          <a:xfrm>
            <a:off x="356262" y="734292"/>
            <a:ext cx="931025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06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971320" y="1450624"/>
            <a:ext cx="8269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400" dirty="0">
                <a:latin typeface="Century Gothic" panose="020B0502020202020204" pitchFamily="34" charset="0"/>
              </a:rPr>
              <a:t>Los trabajos son más atractivos, … con valor añadido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2762215" y="2147939"/>
            <a:ext cx="6667107" cy="4300371"/>
            <a:chOff x="3617215" y="2539814"/>
            <a:chExt cx="6667107" cy="4300371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 rot="5115720">
              <a:off x="6301855" y="2160871"/>
              <a:ext cx="1417568" cy="2175454"/>
              <a:chOff x="794" y="1506"/>
              <a:chExt cx="1564" cy="541"/>
            </a:xfrm>
          </p:grpSpPr>
          <p:sp>
            <p:nvSpPr>
              <p:cNvPr id="5" name="Freeform 9"/>
              <p:cNvSpPr>
                <a:spLocks/>
              </p:cNvSpPr>
              <p:nvPr/>
            </p:nvSpPr>
            <p:spPr bwMode="auto">
              <a:xfrm rot="16200000">
                <a:off x="1271" y="1076"/>
                <a:ext cx="473" cy="1428"/>
              </a:xfrm>
              <a:custGeom>
                <a:avLst/>
                <a:gdLst>
                  <a:gd name="T0" fmla="*/ 214 w 499"/>
                  <a:gd name="T1" fmla="*/ 525606 h 461"/>
                  <a:gd name="T2" fmla="*/ 41 w 499"/>
                  <a:gd name="T3" fmla="*/ 3856078 h 461"/>
                  <a:gd name="T4" fmla="*/ 124 w 499"/>
                  <a:gd name="T5" fmla="*/ 11452430 h 461"/>
                  <a:gd name="T6" fmla="*/ 273 w 499"/>
                  <a:gd name="T7" fmla="*/ 9002869 h 461"/>
                  <a:gd name="T8" fmla="*/ 284 w 499"/>
                  <a:gd name="T9" fmla="*/ 4016940 h 461"/>
                  <a:gd name="T10" fmla="*/ 112 w 499"/>
                  <a:gd name="T11" fmla="*/ 711225 h 4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9"/>
                  <a:gd name="T19" fmla="*/ 0 h 461"/>
                  <a:gd name="T20" fmla="*/ 499 w 499"/>
                  <a:gd name="T21" fmla="*/ 461 h 4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9" h="461">
                    <a:moveTo>
                      <a:pt x="346" y="20"/>
                    </a:moveTo>
                    <a:cubicBezTo>
                      <a:pt x="312" y="37"/>
                      <a:pt x="132" y="25"/>
                      <a:pt x="66" y="147"/>
                    </a:cubicBezTo>
                    <a:cubicBezTo>
                      <a:pt x="0" y="269"/>
                      <a:pt x="91" y="411"/>
                      <a:pt x="200" y="436"/>
                    </a:cubicBezTo>
                    <a:cubicBezTo>
                      <a:pt x="309" y="461"/>
                      <a:pt x="388" y="429"/>
                      <a:pt x="444" y="343"/>
                    </a:cubicBezTo>
                    <a:cubicBezTo>
                      <a:pt x="499" y="256"/>
                      <a:pt x="499" y="228"/>
                      <a:pt x="460" y="153"/>
                    </a:cubicBezTo>
                    <a:cubicBezTo>
                      <a:pt x="419" y="77"/>
                      <a:pt x="250" y="0"/>
                      <a:pt x="183" y="27"/>
                    </a:cubicBezTo>
                  </a:path>
                </a:pathLst>
              </a:custGeom>
              <a:solidFill>
                <a:schemeClr val="bg1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" name="Freeform 10"/>
              <p:cNvSpPr>
                <a:spLocks/>
              </p:cNvSpPr>
              <p:nvPr/>
            </p:nvSpPr>
            <p:spPr bwMode="auto">
              <a:xfrm rot="5400000">
                <a:off x="1374" y="1013"/>
                <a:ext cx="417" cy="1488"/>
              </a:xfrm>
              <a:custGeom>
                <a:avLst/>
                <a:gdLst>
                  <a:gd name="T0" fmla="*/ 69 w 499"/>
                  <a:gd name="T1" fmla="*/ 766530 h 461"/>
                  <a:gd name="T2" fmla="*/ 13 w 499"/>
                  <a:gd name="T3" fmla="*/ 5584303 h 461"/>
                  <a:gd name="T4" fmla="*/ 40 w 499"/>
                  <a:gd name="T5" fmla="*/ 16574966 h 461"/>
                  <a:gd name="T6" fmla="*/ 88 w 499"/>
                  <a:gd name="T7" fmla="*/ 13042407 h 461"/>
                  <a:gd name="T8" fmla="*/ 91 w 499"/>
                  <a:gd name="T9" fmla="*/ 5821886 h 461"/>
                  <a:gd name="T10" fmla="*/ 36 w 499"/>
                  <a:gd name="T11" fmla="*/ 1025865 h 4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9"/>
                  <a:gd name="T19" fmla="*/ 0 h 461"/>
                  <a:gd name="T20" fmla="*/ 499 w 499"/>
                  <a:gd name="T21" fmla="*/ 461 h 4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9" h="461">
                    <a:moveTo>
                      <a:pt x="346" y="20"/>
                    </a:moveTo>
                    <a:cubicBezTo>
                      <a:pt x="312" y="37"/>
                      <a:pt x="132" y="25"/>
                      <a:pt x="66" y="147"/>
                    </a:cubicBezTo>
                    <a:cubicBezTo>
                      <a:pt x="0" y="269"/>
                      <a:pt x="91" y="411"/>
                      <a:pt x="200" y="436"/>
                    </a:cubicBezTo>
                    <a:cubicBezTo>
                      <a:pt x="309" y="461"/>
                      <a:pt x="388" y="429"/>
                      <a:pt x="444" y="343"/>
                    </a:cubicBezTo>
                    <a:cubicBezTo>
                      <a:pt x="499" y="256"/>
                      <a:pt x="499" y="228"/>
                      <a:pt x="460" y="153"/>
                    </a:cubicBezTo>
                    <a:cubicBezTo>
                      <a:pt x="419" y="77"/>
                      <a:pt x="250" y="0"/>
                      <a:pt x="183" y="27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" name="Freeform 11"/>
              <p:cNvSpPr>
                <a:spLocks/>
              </p:cNvSpPr>
              <p:nvPr/>
            </p:nvSpPr>
            <p:spPr bwMode="auto">
              <a:xfrm rot="10800000">
                <a:off x="930" y="1506"/>
                <a:ext cx="1428" cy="541"/>
              </a:xfrm>
              <a:custGeom>
                <a:avLst/>
                <a:gdLst>
                  <a:gd name="T0" fmla="*/ 4452742 w 499"/>
                  <a:gd name="T1" fmla="*/ 86 h 461"/>
                  <a:gd name="T2" fmla="*/ 850212 w 499"/>
                  <a:gd name="T3" fmla="*/ 621 h 461"/>
                  <a:gd name="T4" fmla="*/ 2573179 w 499"/>
                  <a:gd name="T5" fmla="*/ 1842 h 461"/>
                  <a:gd name="T6" fmla="*/ 5716547 w 499"/>
                  <a:gd name="T7" fmla="*/ 1450 h 461"/>
                  <a:gd name="T8" fmla="*/ 5919220 w 499"/>
                  <a:gd name="T9" fmla="*/ 645 h 461"/>
                  <a:gd name="T10" fmla="*/ 2357820 w 499"/>
                  <a:gd name="T11" fmla="*/ 119 h 4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9"/>
                  <a:gd name="T19" fmla="*/ 0 h 461"/>
                  <a:gd name="T20" fmla="*/ 499 w 499"/>
                  <a:gd name="T21" fmla="*/ 461 h 4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9" h="461">
                    <a:moveTo>
                      <a:pt x="346" y="20"/>
                    </a:moveTo>
                    <a:cubicBezTo>
                      <a:pt x="312" y="37"/>
                      <a:pt x="132" y="25"/>
                      <a:pt x="66" y="147"/>
                    </a:cubicBezTo>
                    <a:cubicBezTo>
                      <a:pt x="0" y="269"/>
                      <a:pt x="91" y="411"/>
                      <a:pt x="200" y="436"/>
                    </a:cubicBezTo>
                    <a:cubicBezTo>
                      <a:pt x="309" y="461"/>
                      <a:pt x="388" y="429"/>
                      <a:pt x="444" y="343"/>
                    </a:cubicBezTo>
                    <a:cubicBezTo>
                      <a:pt x="499" y="256"/>
                      <a:pt x="499" y="228"/>
                      <a:pt x="460" y="153"/>
                    </a:cubicBezTo>
                    <a:cubicBezTo>
                      <a:pt x="419" y="77"/>
                      <a:pt x="250" y="0"/>
                      <a:pt x="183" y="27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8" name="7 Rectángulo"/>
            <p:cNvSpPr/>
            <p:nvPr/>
          </p:nvSpPr>
          <p:spPr>
            <a:xfrm>
              <a:off x="6371148" y="2888641"/>
              <a:ext cx="126028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b="1" dirty="0">
                  <a:latin typeface="Century Gothic" panose="020B0502020202020204" pitchFamily="34" charset="0"/>
                </a:rPr>
                <a:t>Calidad </a:t>
              </a:r>
            </a:p>
            <a:p>
              <a:r>
                <a:rPr lang="es-ES" sz="2000" b="1" dirty="0">
                  <a:latin typeface="Century Gothic" panose="020B0502020202020204" pitchFamily="34" charset="0"/>
                </a:rPr>
                <a:t>personal</a:t>
              </a: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746393" y="5475699"/>
              <a:ext cx="20168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b="1" dirty="0">
                  <a:latin typeface="Century Gothic" panose="020B0502020202020204" pitchFamily="34" charset="0"/>
                </a:rPr>
                <a:t>Buena Imagen</a:t>
              </a: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3973706" y="3690862"/>
              <a:ext cx="2286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S" sz="2000" b="1" dirty="0">
                  <a:latin typeface="Century Gothic" panose="020B0502020202020204" pitchFamily="34" charset="0"/>
                </a:rPr>
                <a:t>Atracción</a:t>
              </a:r>
            </a:p>
            <a:p>
              <a:r>
                <a:rPr lang="es-ES" sz="2000" b="1" dirty="0">
                  <a:latin typeface="Century Gothic" panose="020B0502020202020204" pitchFamily="34" charset="0"/>
                </a:rPr>
                <a:t>de talento</a:t>
              </a: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8435739" y="4092183"/>
              <a:ext cx="18485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b="1" dirty="0">
                  <a:latin typeface="Century Gothic" panose="020B0502020202020204" pitchFamily="34" charset="0"/>
                </a:rPr>
                <a:t>Buen Servicio</a:t>
              </a: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7158749" y="5693364"/>
              <a:ext cx="26308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b="1" dirty="0">
                  <a:latin typeface="Century Gothic" panose="020B0502020202020204" pitchFamily="34" charset="0"/>
                </a:rPr>
                <a:t>Clientes Satisfechos</a:t>
              </a: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86978">
              <a:off x="8163273" y="3445342"/>
              <a:ext cx="1097634" cy="353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94351">
              <a:off x="8502393" y="4516569"/>
              <a:ext cx="896339" cy="1172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26636">
              <a:off x="5775541" y="5437778"/>
              <a:ext cx="1493418" cy="1311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43581">
              <a:off x="3668809" y="3977369"/>
              <a:ext cx="1792287" cy="189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79631">
              <a:off x="4493487" y="2836413"/>
              <a:ext cx="1401763" cy="122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Subtítol 5"/>
          <p:cNvSpPr txBox="1">
            <a:spLocks/>
          </p:cNvSpPr>
          <p:nvPr/>
        </p:nvSpPr>
        <p:spPr>
          <a:xfrm>
            <a:off x="246858" y="299339"/>
            <a:ext cx="8004172" cy="56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Tx/>
              <a:buNone/>
              <a:defRPr sz="2200" b="0">
                <a:solidFill>
                  <a:srgbClr val="DF6532"/>
                </a:solidFill>
                <a:latin typeface="Century Gothic"/>
                <a:cs typeface="Century Gothic"/>
              </a:defRPr>
            </a:lvl1pPr>
            <a:lvl2pPr indent="0" algn="ctr">
              <a:spcBef>
                <a:spcPct val="20000"/>
              </a:spcBef>
              <a:buSzPct val="115000"/>
              <a:buFontTx/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2pPr>
            <a:lvl3pPr indent="0" algn="ctr">
              <a:spcBef>
                <a:spcPct val="20000"/>
              </a:spcBef>
              <a:buSzPct val="100000"/>
              <a:buFontTx/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3pPr>
            <a:lvl4pPr indent="0" algn="ctr">
              <a:spcBef>
                <a:spcPct val="20000"/>
              </a:spcBef>
              <a:buSzPct val="100000"/>
              <a:buFontTx/>
              <a:buNone/>
              <a:defRPr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4pPr>
            <a:lvl5pPr indent="0" algn="ctr">
              <a:spcBef>
                <a:spcPct val="20000"/>
              </a:spcBef>
              <a:buSzPct val="115000"/>
              <a:buFontTx/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b="1" dirty="0"/>
              <a:t>Empleabilidad como mejora del servicio: círculo virtuoso</a:t>
            </a:r>
          </a:p>
        </p:txBody>
      </p:sp>
      <p:cxnSp>
        <p:nvCxnSpPr>
          <p:cNvPr id="21" name="20 Conector recto"/>
          <p:cNvCxnSpPr/>
          <p:nvPr/>
        </p:nvCxnSpPr>
        <p:spPr>
          <a:xfrm>
            <a:off x="356262" y="734292"/>
            <a:ext cx="931025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90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72157-BE23-8E4D-8A2C-7B8C3E48A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5302" y="4076250"/>
            <a:ext cx="9144000" cy="2387600"/>
          </a:xfrm>
        </p:spPr>
        <p:txBody>
          <a:bodyPr/>
          <a:lstStyle/>
          <a:p>
            <a:r>
              <a:rPr lang="es-MX" b="1" dirty="0">
                <a:solidFill>
                  <a:srgbClr val="DF6532"/>
                </a:solidFill>
              </a:rPr>
              <a:t>Logros en la automatización del Metro de Barcelona</a:t>
            </a:r>
          </a:p>
        </p:txBody>
      </p:sp>
    </p:spTree>
    <p:extLst>
      <p:ext uri="{BB962C8B-B14F-4D97-AF65-F5344CB8AC3E}">
        <p14:creationId xmlns:p14="http://schemas.microsoft.com/office/powerpoint/2010/main" val="1819480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5"/>
          <p:cNvSpPr txBox="1">
            <a:spLocks/>
          </p:cNvSpPr>
          <p:nvPr/>
        </p:nvSpPr>
        <p:spPr>
          <a:xfrm>
            <a:off x="246858" y="299339"/>
            <a:ext cx="8004172" cy="56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Tx/>
              <a:buNone/>
              <a:defRPr sz="2200" b="0">
                <a:solidFill>
                  <a:srgbClr val="DF6532"/>
                </a:solidFill>
                <a:latin typeface="Century Gothic"/>
                <a:cs typeface="Century Gothic"/>
              </a:defRPr>
            </a:lvl1pPr>
            <a:lvl2pPr indent="0" algn="ctr">
              <a:spcBef>
                <a:spcPct val="20000"/>
              </a:spcBef>
              <a:buSzPct val="115000"/>
              <a:buFontTx/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2pPr>
            <a:lvl3pPr indent="0" algn="ctr">
              <a:spcBef>
                <a:spcPct val="20000"/>
              </a:spcBef>
              <a:buSzPct val="100000"/>
              <a:buFontTx/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3pPr>
            <a:lvl4pPr indent="0" algn="ctr">
              <a:spcBef>
                <a:spcPct val="20000"/>
              </a:spcBef>
              <a:buSzPct val="100000"/>
              <a:buFontTx/>
              <a:buNone/>
              <a:defRPr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4pPr>
            <a:lvl5pPr indent="0" algn="ctr">
              <a:spcBef>
                <a:spcPct val="20000"/>
              </a:spcBef>
              <a:buSzPct val="115000"/>
              <a:buFontTx/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b="1" dirty="0"/>
              <a:t>Indicadores Línea Automáticas TMB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356262" y="734292"/>
            <a:ext cx="931025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472" y="5338020"/>
            <a:ext cx="3531528" cy="151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559487"/>
              </p:ext>
            </p:extLst>
          </p:nvPr>
        </p:nvGraphicFramePr>
        <p:xfrm>
          <a:off x="2495125" y="1603430"/>
          <a:ext cx="8128000" cy="104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sz="16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2010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2011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2012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2013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2014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2015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2016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2017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2018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37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LLAA</a:t>
                      </a:r>
                      <a:endParaRPr lang="es-ES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2,17%</a:t>
                      </a:r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2,16%</a:t>
                      </a:r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2,25%</a:t>
                      </a:r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2,02%</a:t>
                      </a:r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3,37%</a:t>
                      </a:r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2,53%</a:t>
                      </a:r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3,13%</a:t>
                      </a:r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4,03%</a:t>
                      </a:r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4,01%</a:t>
                      </a:r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987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LLCC</a:t>
                      </a:r>
                      <a:endParaRPr lang="es-ES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9,65%</a:t>
                      </a:r>
                      <a:endParaRPr lang="es-E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10,3%</a:t>
                      </a:r>
                      <a:endParaRPr lang="es-E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9,27%</a:t>
                      </a:r>
                      <a:endParaRPr lang="es-E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10,6%</a:t>
                      </a:r>
                      <a:endParaRPr lang="es-E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12,4%</a:t>
                      </a:r>
                      <a:endParaRPr lang="es-E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11,5%</a:t>
                      </a:r>
                      <a:endParaRPr lang="es-E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13,4%</a:t>
                      </a:r>
                      <a:endParaRPr lang="es-E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16,6%</a:t>
                      </a:r>
                      <a:endParaRPr lang="es-E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16,3%</a:t>
                      </a:r>
                      <a:endParaRPr lang="es-E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117586" y="1484420"/>
            <a:ext cx="216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/>
              <a:t>Absentismo</a:t>
            </a:r>
            <a:endParaRPr lang="es-ES" sz="2400" i="1" dirty="0"/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71313"/>
              </p:ext>
            </p:extLst>
          </p:nvPr>
        </p:nvGraphicFramePr>
        <p:xfrm>
          <a:off x="2495124" y="3304989"/>
          <a:ext cx="8128000" cy="104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2010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2011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2012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2013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2014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2015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2016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2017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2018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35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LLAA</a:t>
                      </a:r>
                      <a:endParaRPr lang="es-ES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95,3%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98,3%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---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86,1%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77,2%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91,8%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91,5%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89,5%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91,5%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838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LLCC</a:t>
                      </a:r>
                      <a:endParaRPr lang="es-ES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44%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51,6%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---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43%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---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31,9%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33,8%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35,2%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31,6%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2590125" y="3261201"/>
            <a:ext cx="79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ISCI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489442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5"/>
          <p:cNvSpPr txBox="1">
            <a:spLocks/>
          </p:cNvSpPr>
          <p:nvPr/>
        </p:nvSpPr>
        <p:spPr>
          <a:xfrm>
            <a:off x="246858" y="299339"/>
            <a:ext cx="8004172" cy="56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Tx/>
              <a:buNone/>
              <a:defRPr sz="2200" b="0">
                <a:solidFill>
                  <a:srgbClr val="DF6532"/>
                </a:solidFill>
                <a:latin typeface="Century Gothic"/>
                <a:cs typeface="Century Gothic"/>
              </a:defRPr>
            </a:lvl1pPr>
            <a:lvl2pPr indent="0" algn="ctr">
              <a:spcBef>
                <a:spcPct val="20000"/>
              </a:spcBef>
              <a:buSzPct val="115000"/>
              <a:buFontTx/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2pPr>
            <a:lvl3pPr indent="0" algn="ctr">
              <a:spcBef>
                <a:spcPct val="20000"/>
              </a:spcBef>
              <a:buSzPct val="100000"/>
              <a:buFontTx/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3pPr>
            <a:lvl4pPr indent="0" algn="ctr">
              <a:spcBef>
                <a:spcPct val="20000"/>
              </a:spcBef>
              <a:buSzPct val="100000"/>
              <a:buFontTx/>
              <a:buNone/>
              <a:defRPr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4pPr>
            <a:lvl5pPr indent="0" algn="ctr">
              <a:spcBef>
                <a:spcPct val="20000"/>
              </a:spcBef>
              <a:buSzPct val="115000"/>
              <a:buFontTx/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b="1" dirty="0"/>
              <a:t>Indicadores Línea Automáticas TMB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356262" y="734292"/>
            <a:ext cx="931025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472" y="5338020"/>
            <a:ext cx="3531528" cy="151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303797"/>
              </p:ext>
            </p:extLst>
          </p:nvPr>
        </p:nvGraphicFramePr>
        <p:xfrm>
          <a:off x="2483250" y="1191201"/>
          <a:ext cx="8128000" cy="104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2010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2011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2012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2013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2014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2015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2016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2017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2018</a:t>
                      </a: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552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LLAA</a:t>
                      </a:r>
                      <a:endParaRPr lang="es-ES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8,03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7,62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8,31</a:t>
                      </a:r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8,05</a:t>
                      </a:r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7,84</a:t>
                      </a:r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7,99</a:t>
                      </a:r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8,05</a:t>
                      </a:r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8,27</a:t>
                      </a:r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8,38</a:t>
                      </a:r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404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/>
                        <a:t>LLCC</a:t>
                      </a:r>
                      <a:endParaRPr lang="es-ES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7,34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7,27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7,42</a:t>
                      </a:r>
                      <a:endParaRPr lang="es-E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7,51</a:t>
                      </a:r>
                      <a:endParaRPr lang="es-E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7,44</a:t>
                      </a:r>
                      <a:endParaRPr lang="es-E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7,45</a:t>
                      </a:r>
                      <a:endParaRPr lang="es-E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7,47</a:t>
                      </a:r>
                      <a:endParaRPr lang="es-E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7,55</a:t>
                      </a:r>
                      <a:endParaRPr lang="es-E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7,69</a:t>
                      </a:r>
                      <a:endParaRPr lang="es-E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628277" y="1068995"/>
            <a:ext cx="2658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Satisfacción Cliente</a:t>
            </a:r>
            <a:endParaRPr lang="es-ES" sz="2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27" y="2588820"/>
            <a:ext cx="4957843" cy="381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979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365667" y="1526675"/>
            <a:ext cx="9678390" cy="4154984"/>
            <a:chOff x="1258792" y="1431675"/>
            <a:chExt cx="9678390" cy="4154984"/>
          </a:xfrm>
        </p:grpSpPr>
        <p:sp>
          <p:nvSpPr>
            <p:cNvPr id="10" name="9 Rectángulo"/>
            <p:cNvSpPr/>
            <p:nvPr/>
          </p:nvSpPr>
          <p:spPr>
            <a:xfrm>
              <a:off x="1258792" y="1431675"/>
              <a:ext cx="9678390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s-ES" sz="2400" dirty="0">
                  <a:solidFill>
                    <a:srgbClr val="3366FF"/>
                  </a:solidFill>
                  <a:latin typeface="Segoe Script" panose="020B0504020000000003" pitchFamily="34" charset="0"/>
                  <a:cs typeface="MV Boli" pitchFamily="2" charset="0"/>
                </a:rPr>
                <a:t>Las líneas Automáticas dan más sentido al trabajo,</a:t>
              </a:r>
            </a:p>
            <a:p>
              <a:pPr algn="ctr">
                <a:lnSpc>
                  <a:spcPct val="150000"/>
                </a:lnSpc>
              </a:pPr>
              <a:r>
                <a:rPr lang="es-ES" sz="2400" dirty="0">
                  <a:solidFill>
                    <a:srgbClr val="3366FF"/>
                  </a:solidFill>
                  <a:latin typeface="Segoe Script" panose="020B0504020000000003" pitchFamily="34" charset="0"/>
                  <a:cs typeface="MV Boli" pitchFamily="2" charset="0"/>
                </a:rPr>
                <a:t>mejora la calidad de los puestos de trabajo, </a:t>
              </a:r>
            </a:p>
            <a:p>
              <a:pPr algn="ctr">
                <a:lnSpc>
                  <a:spcPct val="150000"/>
                </a:lnSpc>
              </a:pPr>
              <a:r>
                <a:rPr lang="es-ES" sz="2400" dirty="0">
                  <a:solidFill>
                    <a:srgbClr val="3366FF"/>
                  </a:solidFill>
                  <a:latin typeface="Segoe Script" pitchFamily="34" charset="0"/>
                  <a:cs typeface="MV Boli" pitchFamily="2" charset="0"/>
                </a:rPr>
                <a:t>generando mayor satisfacción del personal y del cliente.</a:t>
              </a:r>
            </a:p>
            <a:p>
              <a:pPr algn="ctr"/>
              <a:endParaRPr lang="es-ES" sz="2400" dirty="0">
                <a:solidFill>
                  <a:srgbClr val="3366FF"/>
                </a:solidFill>
                <a:latin typeface="Segoe Script" pitchFamily="34" charset="0"/>
                <a:cs typeface="MV Boli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s-ES" sz="2400" dirty="0">
                  <a:solidFill>
                    <a:srgbClr val="3366FF"/>
                  </a:solidFill>
                  <a:latin typeface="Segoe Script" pitchFamily="34" charset="0"/>
                  <a:cs typeface="MV Boli" pitchFamily="2" charset="0"/>
                </a:rPr>
                <a:t>pero ….</a:t>
              </a:r>
            </a:p>
            <a:p>
              <a:pPr algn="ctr"/>
              <a:endParaRPr lang="es-ES" sz="2400" dirty="0">
                <a:latin typeface="Segoe Script" panose="020B0504020000000003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s-ES" sz="2400" dirty="0">
                  <a:solidFill>
                    <a:srgbClr val="3366FF"/>
                  </a:solidFill>
                  <a:latin typeface="Segoe Script" pitchFamily="34" charset="0"/>
                  <a:cs typeface="MV Boli" pitchFamily="2" charset="0"/>
                </a:rPr>
                <a:t>El éxito del nuevo modelo requiere  repensar  la cultura de la gestión.</a:t>
              </a:r>
              <a:endParaRPr lang="es-ES" sz="2100" dirty="0">
                <a:solidFill>
                  <a:srgbClr val="3366FF"/>
                </a:solidFill>
                <a:latin typeface="Segoe Script" pitchFamily="34" charset="0"/>
                <a:cs typeface="MV Boli" pitchFamily="2" charset="0"/>
              </a:endParaRPr>
            </a:p>
          </p:txBody>
        </p:sp>
        <p:grpSp>
          <p:nvGrpSpPr>
            <p:cNvPr id="5" name="Group 8"/>
            <p:cNvGrpSpPr>
              <a:grpSpLocks/>
            </p:cNvGrpSpPr>
            <p:nvPr/>
          </p:nvGrpSpPr>
          <p:grpSpPr bwMode="auto">
            <a:xfrm rot="5115720">
              <a:off x="7649224" y="3678076"/>
              <a:ext cx="850471" cy="2110939"/>
              <a:chOff x="794" y="1538"/>
              <a:chExt cx="1564" cy="509"/>
            </a:xfrm>
            <a:noFill/>
          </p:grpSpPr>
          <p:sp>
            <p:nvSpPr>
              <p:cNvPr id="6" name="Freeform 9"/>
              <p:cNvSpPr>
                <a:spLocks/>
              </p:cNvSpPr>
              <p:nvPr/>
            </p:nvSpPr>
            <p:spPr bwMode="auto">
              <a:xfrm rot="16200000">
                <a:off x="1271" y="1076"/>
                <a:ext cx="473" cy="1428"/>
              </a:xfrm>
              <a:custGeom>
                <a:avLst/>
                <a:gdLst>
                  <a:gd name="T0" fmla="*/ 214 w 499"/>
                  <a:gd name="T1" fmla="*/ 525606 h 461"/>
                  <a:gd name="T2" fmla="*/ 41 w 499"/>
                  <a:gd name="T3" fmla="*/ 3856078 h 461"/>
                  <a:gd name="T4" fmla="*/ 124 w 499"/>
                  <a:gd name="T5" fmla="*/ 11452430 h 461"/>
                  <a:gd name="T6" fmla="*/ 273 w 499"/>
                  <a:gd name="T7" fmla="*/ 9002869 h 461"/>
                  <a:gd name="T8" fmla="*/ 284 w 499"/>
                  <a:gd name="T9" fmla="*/ 4016940 h 461"/>
                  <a:gd name="T10" fmla="*/ 112 w 499"/>
                  <a:gd name="T11" fmla="*/ 711225 h 4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9"/>
                  <a:gd name="T19" fmla="*/ 0 h 461"/>
                  <a:gd name="T20" fmla="*/ 499 w 499"/>
                  <a:gd name="T21" fmla="*/ 461 h 4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9" h="461">
                    <a:moveTo>
                      <a:pt x="346" y="20"/>
                    </a:moveTo>
                    <a:cubicBezTo>
                      <a:pt x="312" y="37"/>
                      <a:pt x="132" y="25"/>
                      <a:pt x="66" y="147"/>
                    </a:cubicBezTo>
                    <a:cubicBezTo>
                      <a:pt x="0" y="269"/>
                      <a:pt x="91" y="411"/>
                      <a:pt x="200" y="436"/>
                    </a:cubicBezTo>
                    <a:cubicBezTo>
                      <a:pt x="309" y="461"/>
                      <a:pt x="388" y="429"/>
                      <a:pt x="444" y="343"/>
                    </a:cubicBezTo>
                    <a:cubicBezTo>
                      <a:pt x="499" y="256"/>
                      <a:pt x="499" y="228"/>
                      <a:pt x="460" y="153"/>
                    </a:cubicBezTo>
                    <a:cubicBezTo>
                      <a:pt x="419" y="77"/>
                      <a:pt x="250" y="0"/>
                      <a:pt x="183" y="27"/>
                    </a:cubicBezTo>
                  </a:path>
                </a:pathLst>
              </a:custGeom>
              <a:grpFill/>
              <a:ln w="2540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 rot="5400000">
                <a:off x="1374" y="1013"/>
                <a:ext cx="417" cy="1488"/>
              </a:xfrm>
              <a:custGeom>
                <a:avLst/>
                <a:gdLst>
                  <a:gd name="T0" fmla="*/ 69 w 499"/>
                  <a:gd name="T1" fmla="*/ 766530 h 461"/>
                  <a:gd name="T2" fmla="*/ 13 w 499"/>
                  <a:gd name="T3" fmla="*/ 5584303 h 461"/>
                  <a:gd name="T4" fmla="*/ 40 w 499"/>
                  <a:gd name="T5" fmla="*/ 16574966 h 461"/>
                  <a:gd name="T6" fmla="*/ 88 w 499"/>
                  <a:gd name="T7" fmla="*/ 13042407 h 461"/>
                  <a:gd name="T8" fmla="*/ 91 w 499"/>
                  <a:gd name="T9" fmla="*/ 5821886 h 461"/>
                  <a:gd name="T10" fmla="*/ 36 w 499"/>
                  <a:gd name="T11" fmla="*/ 1025865 h 4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9"/>
                  <a:gd name="T19" fmla="*/ 0 h 461"/>
                  <a:gd name="T20" fmla="*/ 499 w 499"/>
                  <a:gd name="T21" fmla="*/ 461 h 4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9" h="461">
                    <a:moveTo>
                      <a:pt x="346" y="20"/>
                    </a:moveTo>
                    <a:cubicBezTo>
                      <a:pt x="312" y="37"/>
                      <a:pt x="132" y="25"/>
                      <a:pt x="66" y="147"/>
                    </a:cubicBezTo>
                    <a:cubicBezTo>
                      <a:pt x="0" y="269"/>
                      <a:pt x="91" y="411"/>
                      <a:pt x="200" y="436"/>
                    </a:cubicBezTo>
                    <a:cubicBezTo>
                      <a:pt x="309" y="461"/>
                      <a:pt x="388" y="429"/>
                      <a:pt x="444" y="343"/>
                    </a:cubicBezTo>
                    <a:cubicBezTo>
                      <a:pt x="499" y="256"/>
                      <a:pt x="499" y="228"/>
                      <a:pt x="460" y="153"/>
                    </a:cubicBezTo>
                    <a:cubicBezTo>
                      <a:pt x="419" y="77"/>
                      <a:pt x="250" y="0"/>
                      <a:pt x="183" y="27"/>
                    </a:cubicBezTo>
                  </a:path>
                </a:pathLst>
              </a:cu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 rot="10800000">
                <a:off x="930" y="1538"/>
                <a:ext cx="1428" cy="509"/>
              </a:xfrm>
              <a:custGeom>
                <a:avLst/>
                <a:gdLst>
                  <a:gd name="T0" fmla="*/ 4452742 w 499"/>
                  <a:gd name="T1" fmla="*/ 86 h 461"/>
                  <a:gd name="T2" fmla="*/ 850212 w 499"/>
                  <a:gd name="T3" fmla="*/ 621 h 461"/>
                  <a:gd name="T4" fmla="*/ 2573179 w 499"/>
                  <a:gd name="T5" fmla="*/ 1842 h 461"/>
                  <a:gd name="T6" fmla="*/ 5716547 w 499"/>
                  <a:gd name="T7" fmla="*/ 1450 h 461"/>
                  <a:gd name="T8" fmla="*/ 5919220 w 499"/>
                  <a:gd name="T9" fmla="*/ 645 h 461"/>
                  <a:gd name="T10" fmla="*/ 2357820 w 499"/>
                  <a:gd name="T11" fmla="*/ 119 h 4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9"/>
                  <a:gd name="T19" fmla="*/ 0 h 461"/>
                  <a:gd name="T20" fmla="*/ 499 w 499"/>
                  <a:gd name="T21" fmla="*/ 461 h 4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9" h="461">
                    <a:moveTo>
                      <a:pt x="346" y="20"/>
                    </a:moveTo>
                    <a:cubicBezTo>
                      <a:pt x="312" y="37"/>
                      <a:pt x="132" y="25"/>
                      <a:pt x="66" y="147"/>
                    </a:cubicBezTo>
                    <a:cubicBezTo>
                      <a:pt x="0" y="269"/>
                      <a:pt x="91" y="411"/>
                      <a:pt x="200" y="436"/>
                    </a:cubicBezTo>
                    <a:cubicBezTo>
                      <a:pt x="309" y="461"/>
                      <a:pt x="388" y="429"/>
                      <a:pt x="444" y="343"/>
                    </a:cubicBezTo>
                    <a:cubicBezTo>
                      <a:pt x="499" y="256"/>
                      <a:pt x="499" y="228"/>
                      <a:pt x="460" y="153"/>
                    </a:cubicBezTo>
                    <a:cubicBezTo>
                      <a:pt x="419" y="77"/>
                      <a:pt x="250" y="0"/>
                      <a:pt x="183" y="27"/>
                    </a:cubicBezTo>
                  </a:path>
                </a:pathLst>
              </a:cu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15" name="Subtítol 5"/>
          <p:cNvSpPr txBox="1">
            <a:spLocks/>
          </p:cNvSpPr>
          <p:nvPr/>
        </p:nvSpPr>
        <p:spPr>
          <a:xfrm>
            <a:off x="246858" y="299339"/>
            <a:ext cx="8004172" cy="56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Tx/>
              <a:buNone/>
              <a:defRPr sz="2200" b="0">
                <a:solidFill>
                  <a:srgbClr val="DF6532"/>
                </a:solidFill>
                <a:latin typeface="Century Gothic"/>
                <a:cs typeface="Century Gothic"/>
              </a:defRPr>
            </a:lvl1pPr>
            <a:lvl2pPr indent="0" algn="ctr">
              <a:spcBef>
                <a:spcPct val="20000"/>
              </a:spcBef>
              <a:buSzPct val="115000"/>
              <a:buFontTx/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2pPr>
            <a:lvl3pPr indent="0" algn="ctr">
              <a:spcBef>
                <a:spcPct val="20000"/>
              </a:spcBef>
              <a:buSzPct val="100000"/>
              <a:buFontTx/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3pPr>
            <a:lvl4pPr indent="0" algn="ctr">
              <a:spcBef>
                <a:spcPct val="20000"/>
              </a:spcBef>
              <a:buSzPct val="100000"/>
              <a:buFontTx/>
              <a:buNone/>
              <a:defRPr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4pPr>
            <a:lvl5pPr indent="0" algn="ctr">
              <a:spcBef>
                <a:spcPct val="20000"/>
              </a:spcBef>
              <a:buSzPct val="115000"/>
              <a:buFontTx/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b="1" dirty="0"/>
              <a:t>CONCLUSIONES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356262" y="734292"/>
            <a:ext cx="931025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35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71947" y="1579418"/>
            <a:ext cx="83690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Century Gothic" panose="020B0502020202020204" pitchFamily="34" charset="0"/>
              </a:rPr>
              <a:t>Empresa Pública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Century Gothic" panose="020B0502020202020204" pitchFamily="34" charset="0"/>
              </a:rPr>
              <a:t>Complemento IT  (</a:t>
            </a:r>
            <a:r>
              <a:rPr lang="es-ES" sz="2400" i="1" dirty="0">
                <a:latin typeface="Century Gothic" panose="020B0502020202020204" pitchFamily="34" charset="0"/>
              </a:rPr>
              <a:t>enfermedad y Accidente</a:t>
            </a:r>
            <a:r>
              <a:rPr lang="es-ES" sz="2400" dirty="0">
                <a:latin typeface="Century Gothic" panose="020B0502020202020204" pitchFamily="34" charset="0"/>
              </a:rPr>
              <a:t>)100%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Century Gothic" panose="020B0502020202020204" pitchFamily="34" charset="0"/>
              </a:rPr>
              <a:t>Dificultad negociación/acuerdos con la parte social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3" name="Subtítol 5"/>
          <p:cNvSpPr txBox="1">
            <a:spLocks/>
          </p:cNvSpPr>
          <p:nvPr/>
        </p:nvSpPr>
        <p:spPr>
          <a:xfrm>
            <a:off x="246858" y="299339"/>
            <a:ext cx="8004172" cy="56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Tx/>
              <a:buNone/>
              <a:defRPr sz="2200" b="0">
                <a:solidFill>
                  <a:srgbClr val="DF6532"/>
                </a:solidFill>
                <a:latin typeface="Century Gothic"/>
                <a:cs typeface="Century Gothic"/>
              </a:defRPr>
            </a:lvl1pPr>
            <a:lvl2pPr indent="0" algn="ctr">
              <a:spcBef>
                <a:spcPct val="20000"/>
              </a:spcBef>
              <a:buSzPct val="115000"/>
              <a:buFontTx/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2pPr>
            <a:lvl3pPr indent="0" algn="ctr">
              <a:spcBef>
                <a:spcPct val="20000"/>
              </a:spcBef>
              <a:buSzPct val="100000"/>
              <a:buFontTx/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3pPr>
            <a:lvl4pPr indent="0" algn="ctr">
              <a:spcBef>
                <a:spcPct val="20000"/>
              </a:spcBef>
              <a:buSzPct val="100000"/>
              <a:buFontTx/>
              <a:buNone/>
              <a:defRPr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4pPr>
            <a:lvl5pPr indent="0" algn="ctr">
              <a:spcBef>
                <a:spcPct val="20000"/>
              </a:spcBef>
              <a:buSzPct val="115000"/>
              <a:buFontTx/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b="1" dirty="0"/>
              <a:t>El contexto de TMB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356262" y="734292"/>
            <a:ext cx="931025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69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5"/>
          <p:cNvSpPr txBox="1">
            <a:spLocks/>
          </p:cNvSpPr>
          <p:nvPr/>
        </p:nvSpPr>
        <p:spPr>
          <a:xfrm>
            <a:off x="246858" y="299339"/>
            <a:ext cx="8004172" cy="56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Tx/>
              <a:buNone/>
              <a:defRPr sz="2200" b="0">
                <a:solidFill>
                  <a:srgbClr val="DF6532"/>
                </a:solidFill>
                <a:latin typeface="Century Gothic"/>
                <a:cs typeface="Century Gothic"/>
              </a:defRPr>
            </a:lvl1pPr>
            <a:lvl2pPr indent="0" algn="ctr">
              <a:spcBef>
                <a:spcPct val="20000"/>
              </a:spcBef>
              <a:buSzPct val="115000"/>
              <a:buFontTx/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2pPr>
            <a:lvl3pPr indent="0" algn="ctr">
              <a:spcBef>
                <a:spcPct val="20000"/>
              </a:spcBef>
              <a:buSzPct val="100000"/>
              <a:buFontTx/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3pPr>
            <a:lvl4pPr indent="0" algn="ctr">
              <a:spcBef>
                <a:spcPct val="20000"/>
              </a:spcBef>
              <a:buSzPct val="100000"/>
              <a:buFontTx/>
              <a:buNone/>
              <a:defRPr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4pPr>
            <a:lvl5pPr indent="0" algn="ctr">
              <a:spcBef>
                <a:spcPct val="20000"/>
              </a:spcBef>
              <a:buSzPct val="115000"/>
              <a:buFontTx/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b="1" dirty="0"/>
              <a:t>El contexto de TMB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356262" y="734292"/>
            <a:ext cx="931025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S:\07-Imatge corporativa\01-Fotografies\Mapes\2016-Xarxa de metro BARCELONA amb tram 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" t="2153" r="1031" b="2924"/>
          <a:stretch/>
        </p:blipFill>
        <p:spPr bwMode="auto">
          <a:xfrm>
            <a:off x="2403130" y="1491340"/>
            <a:ext cx="8209140" cy="403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2"/>
          <p:cNvSpPr/>
          <p:nvPr/>
        </p:nvSpPr>
        <p:spPr>
          <a:xfrm>
            <a:off x="2475140" y="1525249"/>
            <a:ext cx="8137130" cy="3932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a-ES" dirty="0">
              <a:solidFill>
                <a:srgbClr val="FFFFF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5411734" y="2541335"/>
            <a:ext cx="2864717" cy="1164611"/>
            <a:chOff x="5428986" y="2549961"/>
            <a:chExt cx="2864717" cy="1164611"/>
          </a:xfrm>
        </p:grpSpPr>
        <p:cxnSp>
          <p:nvCxnSpPr>
            <p:cNvPr id="17" name="16 Conector recto"/>
            <p:cNvCxnSpPr/>
            <p:nvPr/>
          </p:nvCxnSpPr>
          <p:spPr>
            <a:xfrm>
              <a:off x="5472623" y="2582608"/>
              <a:ext cx="1065487" cy="0"/>
            </a:xfrm>
            <a:prstGeom prst="line">
              <a:avLst/>
            </a:prstGeom>
            <a:ln w="25400">
              <a:solidFill>
                <a:srgbClr val="00B0F0">
                  <a:alpha val="9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6533208" y="2578325"/>
              <a:ext cx="537177" cy="579158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7060581" y="3157484"/>
              <a:ext cx="734554" cy="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>
              <a:off x="7785331" y="3153201"/>
              <a:ext cx="487051" cy="520814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>
              <a:off x="5472623" y="2556911"/>
              <a:ext cx="1085095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>
              <a:off x="6547914" y="2549961"/>
              <a:ext cx="537177" cy="579158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>
              <a:off x="7075287" y="3129119"/>
              <a:ext cx="734554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7800037" y="3124837"/>
              <a:ext cx="487051" cy="520814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0 Rectángulo redondeado"/>
            <p:cNvSpPr/>
            <p:nvPr/>
          </p:nvSpPr>
          <p:spPr>
            <a:xfrm>
              <a:off x="5428986" y="2549961"/>
              <a:ext cx="46738" cy="583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0" lon="0" rev="21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7051257" y="3122170"/>
              <a:ext cx="46738" cy="583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7899759" y="3275788"/>
              <a:ext cx="46738" cy="583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0" lon="0" rev="8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Rectángulo redondeado"/>
            <p:cNvSpPr/>
            <p:nvPr/>
          </p:nvSpPr>
          <p:spPr>
            <a:xfrm>
              <a:off x="8246965" y="3656236"/>
              <a:ext cx="46738" cy="583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0" lon="0" rev="8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 redondeado"/>
            <p:cNvSpPr/>
            <p:nvPr/>
          </p:nvSpPr>
          <p:spPr>
            <a:xfrm>
              <a:off x="6257880" y="2552978"/>
              <a:ext cx="46738" cy="583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6673684" y="2740699"/>
              <a:ext cx="46738" cy="583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3425588" y="5759355"/>
            <a:ext cx="1760561" cy="83251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122 Km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5338580" y="5775275"/>
            <a:ext cx="1760561" cy="83251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161 Estaciones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8602724" y="5777547"/>
            <a:ext cx="1760561" cy="8325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29% Km</a:t>
            </a:r>
          </a:p>
          <a:p>
            <a:pPr algn="ctr"/>
            <a:r>
              <a:rPr lang="es-ES" dirty="0"/>
              <a:t>23% Estaciones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407550" y="5854891"/>
            <a:ext cx="1438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Líneas</a:t>
            </a:r>
          </a:p>
          <a:p>
            <a:r>
              <a:rPr lang="es-ES" b="1" i="1" dirty="0"/>
              <a:t>Automáticas</a:t>
            </a:r>
          </a:p>
        </p:txBody>
      </p:sp>
    </p:spTree>
    <p:extLst>
      <p:ext uri="{BB962C8B-B14F-4D97-AF65-F5344CB8AC3E}">
        <p14:creationId xmlns:p14="http://schemas.microsoft.com/office/powerpoint/2010/main" val="339245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829148" y="1647268"/>
            <a:ext cx="8588375" cy="3951288"/>
            <a:chOff x="2814773" y="1991643"/>
            <a:chExt cx="8588375" cy="3951288"/>
          </a:xfrm>
        </p:grpSpPr>
        <p:sp>
          <p:nvSpPr>
            <p:cNvPr id="6" name="Rectangle 35"/>
            <p:cNvSpPr>
              <a:spLocks noChangeArrowheads="1"/>
            </p:cNvSpPr>
            <p:nvPr/>
          </p:nvSpPr>
          <p:spPr bwMode="auto">
            <a:xfrm>
              <a:off x="3462473" y="3728368"/>
              <a:ext cx="1903412" cy="4572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400" b="1" dirty="0">
                  <a:solidFill>
                    <a:srgbClr val="003399"/>
                  </a:solidFill>
                  <a:ea typeface="ＭＳ Ｐゴシック" pitchFamily="34" charset="-128"/>
                </a:rPr>
                <a:t>Organización</a:t>
              </a:r>
            </a:p>
          </p:txBody>
        </p:sp>
        <p:sp>
          <p:nvSpPr>
            <p:cNvPr id="7" name="Rectangle 35"/>
            <p:cNvSpPr>
              <a:spLocks noChangeArrowheads="1"/>
            </p:cNvSpPr>
            <p:nvPr/>
          </p:nvSpPr>
          <p:spPr bwMode="auto">
            <a:xfrm>
              <a:off x="8023360" y="5485731"/>
              <a:ext cx="2495550" cy="4572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400" b="1" dirty="0">
                  <a:solidFill>
                    <a:schemeClr val="accent1"/>
                  </a:solidFill>
                  <a:ea typeface="ＭＳ Ｐゴシック" pitchFamily="34" charset="-128"/>
                </a:rPr>
                <a:t>Seguridad</a:t>
              </a:r>
              <a:endParaRPr lang="es-ES" sz="2400" b="1" i="1" dirty="0">
                <a:solidFill>
                  <a:schemeClr val="accent1"/>
                </a:solidFill>
                <a:ea typeface="ＭＳ Ｐゴシック" pitchFamily="34" charset="-128"/>
              </a:endParaRPr>
            </a:p>
          </p:txBody>
        </p:sp>
        <p:sp>
          <p:nvSpPr>
            <p:cNvPr id="8" name="Rectangle 35"/>
            <p:cNvSpPr>
              <a:spLocks noChangeArrowheads="1"/>
            </p:cNvSpPr>
            <p:nvPr/>
          </p:nvSpPr>
          <p:spPr bwMode="auto">
            <a:xfrm>
              <a:off x="4699407" y="1991643"/>
              <a:ext cx="1558654" cy="4616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400" b="1" dirty="0">
                  <a:solidFill>
                    <a:schemeClr val="accent1"/>
                  </a:solidFill>
                  <a:ea typeface="ＭＳ Ｐゴシック" pitchFamily="34" charset="-128"/>
                </a:rPr>
                <a:t>Estrategia</a:t>
              </a:r>
            </a:p>
          </p:txBody>
        </p:sp>
        <p:sp>
          <p:nvSpPr>
            <p:cNvPr id="9" name="Rectangle 35"/>
            <p:cNvSpPr>
              <a:spLocks noChangeArrowheads="1"/>
            </p:cNvSpPr>
            <p:nvPr/>
          </p:nvSpPr>
          <p:spPr bwMode="auto">
            <a:xfrm>
              <a:off x="2814773" y="5466681"/>
              <a:ext cx="3440112" cy="4572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400" b="1" dirty="0">
                  <a:solidFill>
                    <a:schemeClr val="accent1"/>
                  </a:solidFill>
                  <a:ea typeface="ＭＳ Ｐゴシック" pitchFamily="34" charset="-128"/>
                </a:rPr>
                <a:t>Gestión de Proyecto</a:t>
              </a:r>
            </a:p>
          </p:txBody>
        </p:sp>
        <p:sp>
          <p:nvSpPr>
            <p:cNvPr id="10" name="Line 24"/>
            <p:cNvSpPr>
              <a:spLocks noChangeShapeType="1"/>
            </p:cNvSpPr>
            <p:nvPr/>
          </p:nvSpPr>
          <p:spPr bwMode="auto">
            <a:xfrm flipH="1" flipV="1">
              <a:off x="5445260" y="3960143"/>
              <a:ext cx="558800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z="2000" b="1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Line 25"/>
            <p:cNvSpPr>
              <a:spLocks noChangeShapeType="1"/>
            </p:cNvSpPr>
            <p:nvPr/>
          </p:nvSpPr>
          <p:spPr bwMode="auto">
            <a:xfrm flipV="1">
              <a:off x="8272598" y="3977606"/>
              <a:ext cx="557212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z="2000" b="1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Oval 82"/>
            <p:cNvSpPr>
              <a:spLocks noChangeArrowheads="1"/>
            </p:cNvSpPr>
            <p:nvPr/>
          </p:nvSpPr>
          <p:spPr bwMode="auto">
            <a:xfrm>
              <a:off x="6054860" y="2898106"/>
              <a:ext cx="2159000" cy="215900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800" b="1" dirty="0">
                  <a:solidFill>
                    <a:srgbClr val="FFFFFF"/>
                  </a:solidFill>
                  <a:ea typeface="ＭＳ Ｐゴシック" pitchFamily="34" charset="-128"/>
                </a:rPr>
                <a:t>UTO </a:t>
              </a:r>
            </a:p>
          </p:txBody>
        </p:sp>
        <p:sp>
          <p:nvSpPr>
            <p:cNvPr id="13" name="Line 27"/>
            <p:cNvSpPr>
              <a:spLocks noChangeShapeType="1"/>
            </p:cNvSpPr>
            <p:nvPr/>
          </p:nvSpPr>
          <p:spPr bwMode="auto">
            <a:xfrm flipH="1" flipV="1">
              <a:off x="7701098" y="4950743"/>
              <a:ext cx="287337" cy="50323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z="2000" b="1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 flipV="1">
              <a:off x="6280285" y="4950743"/>
              <a:ext cx="287338" cy="50323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z="2000" b="1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 flipH="1" flipV="1">
              <a:off x="6278698" y="2510756"/>
              <a:ext cx="288925" cy="503237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z="2000" b="1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Rectangle 35"/>
            <p:cNvSpPr>
              <a:spLocks noChangeArrowheads="1"/>
            </p:cNvSpPr>
            <p:nvPr/>
          </p:nvSpPr>
          <p:spPr bwMode="auto">
            <a:xfrm>
              <a:off x="8907598" y="3728368"/>
              <a:ext cx="2495550" cy="4572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400" b="1" dirty="0">
                  <a:solidFill>
                    <a:schemeClr val="accent1"/>
                  </a:solidFill>
                  <a:ea typeface="ＭＳ Ｐゴシック" pitchFamily="34" charset="-128"/>
                </a:rPr>
                <a:t>Tecnología</a:t>
              </a:r>
              <a:endParaRPr lang="es-ES" sz="2400" b="1" i="1" dirty="0">
                <a:solidFill>
                  <a:schemeClr val="accent1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Rectangle 35"/>
            <p:cNvSpPr>
              <a:spLocks noChangeArrowheads="1"/>
            </p:cNvSpPr>
            <p:nvPr/>
          </p:nvSpPr>
          <p:spPr bwMode="auto">
            <a:xfrm>
              <a:off x="8001135" y="2032918"/>
              <a:ext cx="3097213" cy="4572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400" b="1" dirty="0">
                  <a:solidFill>
                    <a:schemeClr val="accent1"/>
                  </a:solidFill>
                  <a:ea typeface="ＭＳ Ｐゴシック" pitchFamily="34" charset="-128"/>
                </a:rPr>
                <a:t>Concepto Funcional</a:t>
              </a:r>
            </a:p>
          </p:txBody>
        </p:sp>
        <p:sp>
          <p:nvSpPr>
            <p:cNvPr id="18" name="Line 32"/>
            <p:cNvSpPr>
              <a:spLocks noChangeShapeType="1"/>
            </p:cNvSpPr>
            <p:nvPr/>
          </p:nvSpPr>
          <p:spPr bwMode="auto">
            <a:xfrm flipV="1">
              <a:off x="7697923" y="2510756"/>
              <a:ext cx="287337" cy="503237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z="2000" b="1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9" name="Group 8"/>
          <p:cNvGrpSpPr>
            <a:grpSpLocks/>
          </p:cNvGrpSpPr>
          <p:nvPr/>
        </p:nvGrpSpPr>
        <p:grpSpPr bwMode="auto">
          <a:xfrm rot="16200000">
            <a:off x="3116813" y="2110055"/>
            <a:ext cx="1195388" cy="3005076"/>
            <a:chOff x="839" y="1500"/>
            <a:chExt cx="1519" cy="547"/>
          </a:xfrm>
        </p:grpSpPr>
        <p:sp>
          <p:nvSpPr>
            <p:cNvPr id="20" name="Freeform 9"/>
            <p:cNvSpPr>
              <a:spLocks/>
            </p:cNvSpPr>
            <p:nvPr/>
          </p:nvSpPr>
          <p:spPr bwMode="auto">
            <a:xfrm rot="-5400000">
              <a:off x="1316" y="1023"/>
              <a:ext cx="473" cy="1428"/>
            </a:xfrm>
            <a:custGeom>
              <a:avLst/>
              <a:gdLst>
                <a:gd name="T0" fmla="*/ 214 w 499"/>
                <a:gd name="T1" fmla="*/ 525606 h 461"/>
                <a:gd name="T2" fmla="*/ 41 w 499"/>
                <a:gd name="T3" fmla="*/ 3856078 h 461"/>
                <a:gd name="T4" fmla="*/ 124 w 499"/>
                <a:gd name="T5" fmla="*/ 11452430 h 461"/>
                <a:gd name="T6" fmla="*/ 273 w 499"/>
                <a:gd name="T7" fmla="*/ 9002869 h 461"/>
                <a:gd name="T8" fmla="*/ 284 w 499"/>
                <a:gd name="T9" fmla="*/ 4016940 h 461"/>
                <a:gd name="T10" fmla="*/ 112 w 499"/>
                <a:gd name="T11" fmla="*/ 711225 h 4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9"/>
                <a:gd name="T19" fmla="*/ 0 h 461"/>
                <a:gd name="T20" fmla="*/ 499 w 499"/>
                <a:gd name="T21" fmla="*/ 461 h 4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9" h="461">
                  <a:moveTo>
                    <a:pt x="346" y="20"/>
                  </a:moveTo>
                  <a:cubicBezTo>
                    <a:pt x="312" y="37"/>
                    <a:pt x="132" y="25"/>
                    <a:pt x="66" y="147"/>
                  </a:cubicBezTo>
                  <a:cubicBezTo>
                    <a:pt x="0" y="269"/>
                    <a:pt x="91" y="411"/>
                    <a:pt x="200" y="436"/>
                  </a:cubicBezTo>
                  <a:cubicBezTo>
                    <a:pt x="309" y="461"/>
                    <a:pt x="388" y="429"/>
                    <a:pt x="444" y="343"/>
                  </a:cubicBezTo>
                  <a:cubicBezTo>
                    <a:pt x="499" y="256"/>
                    <a:pt x="499" y="228"/>
                    <a:pt x="460" y="153"/>
                  </a:cubicBezTo>
                  <a:cubicBezTo>
                    <a:pt x="419" y="77"/>
                    <a:pt x="250" y="0"/>
                    <a:pt x="183" y="27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 dirty="0">
                <a:solidFill>
                  <a:srgbClr val="DF65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 rot="10800000">
              <a:off x="930" y="1506"/>
              <a:ext cx="1428" cy="541"/>
            </a:xfrm>
            <a:custGeom>
              <a:avLst/>
              <a:gdLst>
                <a:gd name="T0" fmla="*/ 4452742 w 499"/>
                <a:gd name="T1" fmla="*/ 86 h 461"/>
                <a:gd name="T2" fmla="*/ 850212 w 499"/>
                <a:gd name="T3" fmla="*/ 621 h 461"/>
                <a:gd name="T4" fmla="*/ 2573179 w 499"/>
                <a:gd name="T5" fmla="*/ 1842 h 461"/>
                <a:gd name="T6" fmla="*/ 5716547 w 499"/>
                <a:gd name="T7" fmla="*/ 1450 h 461"/>
                <a:gd name="T8" fmla="*/ 5919220 w 499"/>
                <a:gd name="T9" fmla="*/ 645 h 461"/>
                <a:gd name="T10" fmla="*/ 2357820 w 499"/>
                <a:gd name="T11" fmla="*/ 119 h 4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9"/>
                <a:gd name="T19" fmla="*/ 0 h 461"/>
                <a:gd name="T20" fmla="*/ 499 w 499"/>
                <a:gd name="T21" fmla="*/ 461 h 4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9" h="461">
                  <a:moveTo>
                    <a:pt x="346" y="20"/>
                  </a:moveTo>
                  <a:cubicBezTo>
                    <a:pt x="312" y="37"/>
                    <a:pt x="132" y="25"/>
                    <a:pt x="66" y="147"/>
                  </a:cubicBezTo>
                  <a:cubicBezTo>
                    <a:pt x="0" y="269"/>
                    <a:pt x="91" y="411"/>
                    <a:pt x="200" y="436"/>
                  </a:cubicBezTo>
                  <a:cubicBezTo>
                    <a:pt x="309" y="461"/>
                    <a:pt x="388" y="429"/>
                    <a:pt x="444" y="343"/>
                  </a:cubicBezTo>
                  <a:cubicBezTo>
                    <a:pt x="499" y="256"/>
                    <a:pt x="499" y="228"/>
                    <a:pt x="460" y="153"/>
                  </a:cubicBezTo>
                  <a:cubicBezTo>
                    <a:pt x="419" y="77"/>
                    <a:pt x="250" y="0"/>
                    <a:pt x="183" y="27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 dirty="0">
                <a:solidFill>
                  <a:srgbClr val="DF6532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3" name="Subtítol 5"/>
          <p:cNvSpPr txBox="1">
            <a:spLocks/>
          </p:cNvSpPr>
          <p:nvPr/>
        </p:nvSpPr>
        <p:spPr>
          <a:xfrm>
            <a:off x="246858" y="299339"/>
            <a:ext cx="8004172" cy="56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Tx/>
              <a:buNone/>
              <a:defRPr sz="2200" b="0">
                <a:solidFill>
                  <a:srgbClr val="DF6532"/>
                </a:solidFill>
                <a:latin typeface="Century Gothic"/>
                <a:cs typeface="Century Gothic"/>
              </a:defRPr>
            </a:lvl1pPr>
            <a:lvl2pPr indent="0" algn="ctr">
              <a:spcBef>
                <a:spcPct val="20000"/>
              </a:spcBef>
              <a:buSzPct val="115000"/>
              <a:buFontTx/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2pPr>
            <a:lvl3pPr indent="0" algn="ctr">
              <a:spcBef>
                <a:spcPct val="20000"/>
              </a:spcBef>
              <a:buSzPct val="100000"/>
              <a:buFontTx/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3pPr>
            <a:lvl4pPr indent="0" algn="ctr">
              <a:spcBef>
                <a:spcPct val="20000"/>
              </a:spcBef>
              <a:buSzPct val="100000"/>
              <a:buFontTx/>
              <a:buNone/>
              <a:defRPr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4pPr>
            <a:lvl5pPr indent="0" algn="ctr">
              <a:spcBef>
                <a:spcPct val="20000"/>
              </a:spcBef>
              <a:buSzPct val="115000"/>
              <a:buFontTx/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b="1" dirty="0"/>
              <a:t>El enfoque de TMB a la Automatización</a:t>
            </a:r>
          </a:p>
        </p:txBody>
      </p:sp>
      <p:cxnSp>
        <p:nvCxnSpPr>
          <p:cNvPr id="24" name="23 Conector recto"/>
          <p:cNvCxnSpPr/>
          <p:nvPr/>
        </p:nvCxnSpPr>
        <p:spPr>
          <a:xfrm>
            <a:off x="356262" y="734292"/>
            <a:ext cx="931025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64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um09709\AppData\Local\Microsoft\Windows\Temporary Internet Files\Content.Outlook\11XH00IC\cabina taquill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509" y="1290172"/>
            <a:ext cx="2350639" cy="1896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ítol 5"/>
          <p:cNvSpPr txBox="1">
            <a:spLocks/>
          </p:cNvSpPr>
          <p:nvPr/>
        </p:nvSpPr>
        <p:spPr>
          <a:xfrm>
            <a:off x="246858" y="299339"/>
            <a:ext cx="8004172" cy="56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Tx/>
              <a:buNone/>
              <a:defRPr sz="2200" b="0">
                <a:solidFill>
                  <a:srgbClr val="DF6532"/>
                </a:solidFill>
                <a:latin typeface="Century Gothic"/>
                <a:cs typeface="Century Gothic"/>
              </a:defRPr>
            </a:lvl1pPr>
            <a:lvl2pPr indent="0" algn="ctr">
              <a:spcBef>
                <a:spcPct val="20000"/>
              </a:spcBef>
              <a:buSzPct val="115000"/>
              <a:buFontTx/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2pPr>
            <a:lvl3pPr indent="0" algn="ctr">
              <a:spcBef>
                <a:spcPct val="20000"/>
              </a:spcBef>
              <a:buSzPct val="100000"/>
              <a:buFontTx/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3pPr>
            <a:lvl4pPr indent="0" algn="ctr">
              <a:spcBef>
                <a:spcPct val="20000"/>
              </a:spcBef>
              <a:buSzPct val="100000"/>
              <a:buFontTx/>
              <a:buNone/>
              <a:defRPr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4pPr>
            <a:lvl5pPr indent="0" algn="ctr">
              <a:spcBef>
                <a:spcPct val="20000"/>
              </a:spcBef>
              <a:buSzPct val="115000"/>
              <a:buFontTx/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b="1" dirty="0"/>
              <a:t>Evolución del Modelo hacia la Automatización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2357348" y="1535881"/>
            <a:ext cx="7489161" cy="4113225"/>
            <a:chOff x="3188598" y="1832756"/>
            <a:chExt cx="7489161" cy="4113225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566881" y="1832756"/>
              <a:ext cx="18239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600" b="1" dirty="0">
                  <a:solidFill>
                    <a:schemeClr val="bg2">
                      <a:lumMod val="10000"/>
                    </a:schemeClr>
                  </a:solidFill>
                  <a:ea typeface="ＭＳ Ｐゴシック" pitchFamily="34" charset="-128"/>
                </a:rPr>
                <a:t>Modelo Tradicional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6150127" y="1832756"/>
              <a:ext cx="209223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600" b="1" dirty="0">
                  <a:solidFill>
                    <a:schemeClr val="bg2">
                      <a:lumMod val="10000"/>
                    </a:schemeClr>
                  </a:solidFill>
                  <a:ea typeface="ＭＳ Ｐゴシック" pitchFamily="34" charset="-128"/>
                </a:rPr>
                <a:t>Líneas Convencionales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600" i="1" dirty="0">
                  <a:solidFill>
                    <a:schemeClr val="bg2">
                      <a:lumMod val="10000"/>
                    </a:schemeClr>
                  </a:solidFill>
                  <a:ea typeface="ＭＳ Ｐゴシック" pitchFamily="34" charset="-128"/>
                </a:rPr>
                <a:t>2004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8845527" y="1832756"/>
              <a:ext cx="18322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600" b="1" dirty="0">
                  <a:solidFill>
                    <a:schemeClr val="bg2">
                      <a:lumMod val="10000"/>
                    </a:schemeClr>
                  </a:solidFill>
                  <a:ea typeface="ＭＳ Ｐゴシック" pitchFamily="34" charset="-128"/>
                </a:rPr>
                <a:t>Líneas Automáticas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600" i="1" dirty="0">
                  <a:solidFill>
                    <a:schemeClr val="bg2">
                      <a:lumMod val="10000"/>
                    </a:schemeClr>
                  </a:solidFill>
                  <a:ea typeface="ＭＳ Ｐゴシック" pitchFamily="34" charset="-128"/>
                </a:rPr>
                <a:t>2009</a:t>
              </a:r>
            </a:p>
          </p:txBody>
        </p:sp>
        <p:sp>
          <p:nvSpPr>
            <p:cNvPr id="18" name="AutoShape 2"/>
            <p:cNvSpPr>
              <a:spLocks noChangeArrowheads="1"/>
            </p:cNvSpPr>
            <p:nvPr/>
          </p:nvSpPr>
          <p:spPr bwMode="auto">
            <a:xfrm>
              <a:off x="5593659" y="3967956"/>
              <a:ext cx="677863" cy="503238"/>
            </a:xfrm>
            <a:prstGeom prst="rightArrow">
              <a:avLst>
                <a:gd name="adj1" fmla="val 45111"/>
                <a:gd name="adj2" fmla="val 71372"/>
              </a:avLst>
            </a:prstGeom>
            <a:solidFill>
              <a:srgbClr val="C0C0C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600" b="1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6479485" y="5296693"/>
              <a:ext cx="1439863" cy="59213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600" dirty="0">
                  <a:solidFill>
                    <a:schemeClr val="bg1"/>
                  </a:solidFill>
                  <a:ea typeface="ＭＳ Ｐゴシック" pitchFamily="34" charset="-128"/>
                </a:rPr>
                <a:t>Mando Operativo</a:t>
              </a: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3665686" y="3564731"/>
              <a:ext cx="1626350" cy="1660525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600" dirty="0">
                  <a:solidFill>
                    <a:srgbClr val="FFFFFF"/>
                  </a:solidFill>
                  <a:ea typeface="ＭＳ Ｐゴシック" pitchFamily="34" charset="-128"/>
                </a:rPr>
                <a:t>Jefe Estación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600" dirty="0">
                  <a:solidFill>
                    <a:srgbClr val="FFFFFF"/>
                  </a:solidFill>
                  <a:ea typeface="ＭＳ Ｐゴシック" pitchFamily="34" charset="-128"/>
                </a:rPr>
                <a:t>Vendedor Tickets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665686" y="2693193"/>
              <a:ext cx="1626350" cy="790575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600" dirty="0">
                  <a:ea typeface="ＭＳ Ｐゴシック" pitchFamily="34" charset="-128"/>
                </a:rPr>
                <a:t>Conductores</a:t>
              </a: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6479485" y="2704306"/>
              <a:ext cx="1439863" cy="252095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600" dirty="0">
                  <a:solidFill>
                    <a:schemeClr val="bg1"/>
                  </a:solidFill>
                  <a:ea typeface="ＭＳ Ｐゴシック" pitchFamily="34" charset="-128"/>
                </a:rPr>
                <a:t>Agente de Atención al Cliente</a:t>
              </a: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3665686" y="5601493"/>
              <a:ext cx="1626350" cy="287338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400" dirty="0">
                <a:solidFill>
                  <a:schemeClr val="bg1"/>
                </a:solidFill>
                <a:ea typeface="ＭＳ Ｐゴシック" pitchFamily="34" charset="-128"/>
                <a:cs typeface="Arial" charset="0"/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400" dirty="0">
                  <a:solidFill>
                    <a:schemeClr val="bg1"/>
                  </a:solidFill>
                  <a:ea typeface="ＭＳ Ｐゴシック" pitchFamily="34" charset="-128"/>
                  <a:cs typeface="Arial" charset="0"/>
                </a:rPr>
                <a:t>Mando de Estaciones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400" dirty="0">
                <a:solidFill>
                  <a:schemeClr val="bg1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3665686" y="5296693"/>
              <a:ext cx="1626350" cy="287338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400" dirty="0">
                  <a:solidFill>
                    <a:srgbClr val="000000"/>
                  </a:solidFill>
                  <a:ea typeface="ＭＳ Ｐゴシック" pitchFamily="34" charset="-128"/>
                  <a:cs typeface="Arial" charset="0"/>
                </a:rPr>
                <a:t>Mando de Circulación</a:t>
              </a: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9021073" y="2704306"/>
              <a:ext cx="1439862" cy="324167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600" b="1" dirty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</a:rPr>
                <a:t>Técnico de Operación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600" b="1" dirty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</a:rPr>
                <a:t> </a:t>
              </a: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 flipV="1">
              <a:off x="3188598" y="2632868"/>
              <a:ext cx="5905500" cy="7143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z="2000" b="1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AutoShape 18"/>
            <p:cNvSpPr>
              <a:spLocks noChangeArrowheads="1"/>
            </p:cNvSpPr>
            <p:nvPr/>
          </p:nvSpPr>
          <p:spPr bwMode="auto">
            <a:xfrm>
              <a:off x="8173348" y="3967956"/>
              <a:ext cx="677862" cy="503237"/>
            </a:xfrm>
            <a:prstGeom prst="rightArrow">
              <a:avLst>
                <a:gd name="adj1" fmla="val 45111"/>
                <a:gd name="adj2" fmla="val 71404"/>
              </a:avLst>
            </a:prstGeom>
            <a:solidFill>
              <a:srgbClr val="C0C0C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600" b="1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cxnSp>
        <p:nvCxnSpPr>
          <p:cNvPr id="28" name="27 Conector recto"/>
          <p:cNvCxnSpPr/>
          <p:nvPr/>
        </p:nvCxnSpPr>
        <p:spPr>
          <a:xfrm>
            <a:off x="356262" y="734292"/>
            <a:ext cx="931025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509" y="5798536"/>
            <a:ext cx="2349445" cy="10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19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353479" y="1536457"/>
            <a:ext cx="7463871" cy="3612244"/>
            <a:chOff x="2899729" y="1785832"/>
            <a:chExt cx="7463871" cy="3612244"/>
          </a:xfrm>
        </p:grpSpPr>
        <p:sp>
          <p:nvSpPr>
            <p:cNvPr id="12" name="11 Elipse"/>
            <p:cNvSpPr/>
            <p:nvPr/>
          </p:nvSpPr>
          <p:spPr>
            <a:xfrm>
              <a:off x="7984810" y="3837677"/>
              <a:ext cx="1831081" cy="156039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7937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3" name="2 Elipse"/>
            <p:cNvSpPr/>
            <p:nvPr/>
          </p:nvSpPr>
          <p:spPr>
            <a:xfrm>
              <a:off x="7984810" y="2637600"/>
              <a:ext cx="1831081" cy="156039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7937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5" name="TextBox 7"/>
            <p:cNvSpPr txBox="1"/>
            <p:nvPr/>
          </p:nvSpPr>
          <p:spPr>
            <a:xfrm>
              <a:off x="2930210" y="2625323"/>
              <a:ext cx="4178300" cy="7143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0100" lvl="1" indent="-342900">
                <a:lnSpc>
                  <a:spcPct val="200000"/>
                </a:lnSpc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es-ES" sz="2400" dirty="0">
                  <a:latin typeface="Century Gothic" panose="020B0502020202020204" pitchFamily="34" charset="0"/>
                </a:rPr>
                <a:t>Tareas</a:t>
              </a:r>
              <a:r>
                <a:rPr lang="es-ES" sz="2400" b="1" dirty="0">
                  <a:latin typeface="Century Gothic" panose="020B0502020202020204" pitchFamily="34" charset="0"/>
                </a:rPr>
                <a:t> rutinarias</a:t>
              </a:r>
              <a:endParaRPr lang="es-ES" sz="240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8046478" y="4398919"/>
              <a:ext cx="17604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b="1" dirty="0">
                  <a:latin typeface="Century Gothic" panose="020B0502020202020204" pitchFamily="34" charset="0"/>
                </a:rPr>
                <a:t>Estaciones</a:t>
              </a: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8341886" y="3186966"/>
              <a:ext cx="12121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b="1" dirty="0">
                  <a:latin typeface="Century Gothic" panose="020B0502020202020204" pitchFamily="34" charset="0"/>
                </a:rPr>
                <a:t> Trenes</a:t>
              </a:r>
            </a:p>
          </p:txBody>
        </p:sp>
        <p:grpSp>
          <p:nvGrpSpPr>
            <p:cNvPr id="8" name="Agrupa 9"/>
            <p:cNvGrpSpPr/>
            <p:nvPr/>
          </p:nvGrpSpPr>
          <p:grpSpPr>
            <a:xfrm>
              <a:off x="3226655" y="1785833"/>
              <a:ext cx="3200400" cy="523220"/>
              <a:chOff x="1325145" y="2284710"/>
              <a:chExt cx="3200400" cy="523220"/>
            </a:xfrm>
          </p:grpSpPr>
          <p:sp>
            <p:nvSpPr>
              <p:cNvPr id="9" name="8 Rectángulo"/>
              <p:cNvSpPr/>
              <p:nvPr/>
            </p:nvSpPr>
            <p:spPr>
              <a:xfrm>
                <a:off x="2122769" y="2284710"/>
                <a:ext cx="11304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800" b="1" dirty="0">
                    <a:latin typeface="Century Gothic" panose="020B0502020202020204" pitchFamily="34" charset="0"/>
                  </a:rPr>
                  <a:t>Qué?</a:t>
                </a:r>
              </a:p>
            </p:txBody>
          </p:sp>
          <p:cxnSp>
            <p:nvCxnSpPr>
              <p:cNvPr id="10" name="9 Conector recto"/>
              <p:cNvCxnSpPr/>
              <p:nvPr/>
            </p:nvCxnSpPr>
            <p:spPr>
              <a:xfrm flipV="1">
                <a:off x="1325145" y="2712193"/>
                <a:ext cx="2971800" cy="69397"/>
              </a:xfrm>
              <a:prstGeom prst="line">
                <a:avLst/>
              </a:prstGeom>
              <a:ln w="25400">
                <a:solidFill>
                  <a:srgbClr val="DF65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10 Conector recto"/>
              <p:cNvCxnSpPr/>
              <p:nvPr/>
            </p:nvCxnSpPr>
            <p:spPr>
              <a:xfrm>
                <a:off x="1325145" y="2712193"/>
                <a:ext cx="3200400" cy="69397"/>
              </a:xfrm>
              <a:prstGeom prst="line">
                <a:avLst/>
              </a:prstGeom>
              <a:ln w="25400">
                <a:solidFill>
                  <a:srgbClr val="DF65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Agrupa 10"/>
            <p:cNvGrpSpPr/>
            <p:nvPr/>
          </p:nvGrpSpPr>
          <p:grpSpPr>
            <a:xfrm>
              <a:off x="7424700" y="1785832"/>
              <a:ext cx="2938900" cy="529413"/>
              <a:chOff x="5523190" y="2284709"/>
              <a:chExt cx="2938900" cy="529413"/>
            </a:xfrm>
          </p:grpSpPr>
          <p:sp>
            <p:nvSpPr>
              <p:cNvPr id="14" name="13 Rectángulo"/>
              <p:cNvSpPr/>
              <p:nvPr/>
            </p:nvSpPr>
            <p:spPr>
              <a:xfrm>
                <a:off x="6248400" y="2284709"/>
                <a:ext cx="16482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s-ES" sz="2800" b="1" dirty="0">
                    <a:latin typeface="Century Gothic" panose="020B0502020202020204" pitchFamily="34" charset="0"/>
                  </a:rPr>
                  <a:t>Dónde? </a:t>
                </a:r>
              </a:p>
            </p:txBody>
          </p:sp>
          <p:sp>
            <p:nvSpPr>
              <p:cNvPr id="15" name="14 Forma libre"/>
              <p:cNvSpPr/>
              <p:nvPr/>
            </p:nvSpPr>
            <p:spPr>
              <a:xfrm>
                <a:off x="5523190" y="2712193"/>
                <a:ext cx="2768600" cy="89062"/>
              </a:xfrm>
              <a:custGeom>
                <a:avLst/>
                <a:gdLst>
                  <a:gd name="connsiteX0" fmla="*/ 0 w 2768600"/>
                  <a:gd name="connsiteY0" fmla="*/ 89062 h 89062"/>
                  <a:gd name="connsiteX1" fmla="*/ 546100 w 2768600"/>
                  <a:gd name="connsiteY1" fmla="*/ 76362 h 89062"/>
                  <a:gd name="connsiteX2" fmla="*/ 660400 w 2768600"/>
                  <a:gd name="connsiteY2" fmla="*/ 63662 h 89062"/>
                  <a:gd name="connsiteX3" fmla="*/ 1714500 w 2768600"/>
                  <a:gd name="connsiteY3" fmla="*/ 50962 h 89062"/>
                  <a:gd name="connsiteX4" fmla="*/ 1803400 w 2768600"/>
                  <a:gd name="connsiteY4" fmla="*/ 38262 h 89062"/>
                  <a:gd name="connsiteX5" fmla="*/ 1866900 w 2768600"/>
                  <a:gd name="connsiteY5" fmla="*/ 25562 h 89062"/>
                  <a:gd name="connsiteX6" fmla="*/ 2095500 w 2768600"/>
                  <a:gd name="connsiteY6" fmla="*/ 12862 h 89062"/>
                  <a:gd name="connsiteX7" fmla="*/ 2768600 w 2768600"/>
                  <a:gd name="connsiteY7" fmla="*/ 162 h 8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8600" h="89062">
                    <a:moveTo>
                      <a:pt x="0" y="89062"/>
                    </a:moveTo>
                    <a:lnTo>
                      <a:pt x="546100" y="76362"/>
                    </a:lnTo>
                    <a:cubicBezTo>
                      <a:pt x="584406" y="74889"/>
                      <a:pt x="622075" y="64495"/>
                      <a:pt x="660400" y="63662"/>
                    </a:cubicBezTo>
                    <a:lnTo>
                      <a:pt x="1714500" y="50962"/>
                    </a:lnTo>
                    <a:cubicBezTo>
                      <a:pt x="1744133" y="46729"/>
                      <a:pt x="1773873" y="43183"/>
                      <a:pt x="1803400" y="38262"/>
                    </a:cubicBezTo>
                    <a:cubicBezTo>
                      <a:pt x="1824692" y="34713"/>
                      <a:pt x="1845395" y="27432"/>
                      <a:pt x="1866900" y="25562"/>
                    </a:cubicBezTo>
                    <a:cubicBezTo>
                      <a:pt x="1942931" y="18951"/>
                      <a:pt x="2019241" y="15853"/>
                      <a:pt x="2095500" y="12862"/>
                    </a:cubicBezTo>
                    <a:cubicBezTo>
                      <a:pt x="2484744" y="-2402"/>
                      <a:pt x="2444188" y="162"/>
                      <a:pt x="2768600" y="162"/>
                    </a:cubicBezTo>
                  </a:path>
                </a:pathLst>
              </a:custGeom>
              <a:noFill/>
              <a:ln w="25400">
                <a:solidFill>
                  <a:srgbClr val="DF65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16" name="15 Conector recto"/>
              <p:cNvCxnSpPr/>
              <p:nvPr/>
            </p:nvCxnSpPr>
            <p:spPr>
              <a:xfrm>
                <a:off x="5571067" y="2801255"/>
                <a:ext cx="2891023" cy="12867"/>
              </a:xfrm>
              <a:prstGeom prst="line">
                <a:avLst/>
              </a:prstGeom>
              <a:ln w="28575">
                <a:solidFill>
                  <a:srgbClr val="DF65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16 Rectángulo"/>
            <p:cNvSpPr/>
            <p:nvPr/>
          </p:nvSpPr>
          <p:spPr>
            <a:xfrm>
              <a:off x="2968310" y="4496797"/>
              <a:ext cx="3810000" cy="714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>
                <a:lnSpc>
                  <a:spcPct val="200000"/>
                </a:lnSpc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es-ES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Tareas </a:t>
              </a:r>
              <a:r>
                <a:rPr lang="es-ES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inseguras</a:t>
              </a:r>
              <a:endParaRPr lang="es-ES" sz="24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2899729" y="3565114"/>
              <a:ext cx="439173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>
                <a:lnSpc>
                  <a:spcPct val="200000"/>
                </a:lnSpc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es-ES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Tareas de </a:t>
              </a:r>
              <a:r>
                <a:rPr lang="es-ES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bajo valor</a:t>
              </a:r>
              <a:endParaRPr lang="es-ES" sz="24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0" name="Subtítol 5"/>
          <p:cNvSpPr txBox="1">
            <a:spLocks/>
          </p:cNvSpPr>
          <p:nvPr/>
        </p:nvSpPr>
        <p:spPr>
          <a:xfrm>
            <a:off x="246858" y="299339"/>
            <a:ext cx="8004172" cy="56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Tx/>
              <a:buNone/>
              <a:defRPr sz="2200" b="0">
                <a:solidFill>
                  <a:srgbClr val="DF6532"/>
                </a:solidFill>
                <a:latin typeface="Century Gothic"/>
                <a:cs typeface="Century Gothic"/>
              </a:defRPr>
            </a:lvl1pPr>
            <a:lvl2pPr indent="0" algn="ctr">
              <a:spcBef>
                <a:spcPct val="20000"/>
              </a:spcBef>
              <a:buSzPct val="115000"/>
              <a:buFontTx/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2pPr>
            <a:lvl3pPr indent="0" algn="ctr">
              <a:spcBef>
                <a:spcPct val="20000"/>
              </a:spcBef>
              <a:buSzPct val="100000"/>
              <a:buFontTx/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3pPr>
            <a:lvl4pPr indent="0" algn="ctr">
              <a:spcBef>
                <a:spcPct val="20000"/>
              </a:spcBef>
              <a:buSzPct val="100000"/>
              <a:buFontTx/>
              <a:buNone/>
              <a:defRPr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4pPr>
            <a:lvl5pPr indent="0" algn="ctr">
              <a:spcBef>
                <a:spcPct val="20000"/>
              </a:spcBef>
              <a:buSzPct val="115000"/>
              <a:buFontTx/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b="1" dirty="0"/>
              <a:t>Ámbito de la Automatización</a:t>
            </a:r>
          </a:p>
        </p:txBody>
      </p:sp>
      <p:cxnSp>
        <p:nvCxnSpPr>
          <p:cNvPr id="21" name="20 Conector recto"/>
          <p:cNvCxnSpPr/>
          <p:nvPr/>
        </p:nvCxnSpPr>
        <p:spPr>
          <a:xfrm>
            <a:off x="356262" y="734292"/>
            <a:ext cx="931025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680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539941" y="1566512"/>
            <a:ext cx="7115176" cy="3593306"/>
            <a:chOff x="2539941" y="1566512"/>
            <a:chExt cx="7115176" cy="3593306"/>
          </a:xfrm>
        </p:grpSpPr>
        <p:sp>
          <p:nvSpPr>
            <p:cNvPr id="5" name="Rectangle 2"/>
            <p:cNvSpPr/>
            <p:nvPr/>
          </p:nvSpPr>
          <p:spPr>
            <a:xfrm>
              <a:off x="2694692" y="1566512"/>
              <a:ext cx="3102768" cy="175432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pPr lvl="1">
                <a:spcAft>
                  <a:spcPts val="1200"/>
                </a:spcAft>
              </a:pPr>
              <a:r>
                <a:rPr lang="es-ES" sz="24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Operación</a:t>
              </a:r>
              <a:r>
                <a:rPr lang="es-ES"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marL="285750" indent="-285750">
                <a:spcAft>
                  <a:spcPts val="1200"/>
                </a:spcAft>
                <a:buFont typeface="Courier New" pitchFamily="49" charset="0"/>
                <a:buChar char="o"/>
              </a:pPr>
              <a:r>
                <a:rPr lang="es-ES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En la línea</a:t>
              </a:r>
            </a:p>
            <a:p>
              <a:pPr marL="285750" indent="-285750">
                <a:spcAft>
                  <a:spcPts val="1200"/>
                </a:spcAft>
                <a:buFont typeface="Courier New" pitchFamily="49" charset="0"/>
                <a:buChar char="o"/>
              </a:pPr>
              <a:r>
                <a:rPr lang="es-ES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En el Centro de Control</a:t>
              </a:r>
            </a:p>
          </p:txBody>
        </p:sp>
        <p:sp>
          <p:nvSpPr>
            <p:cNvPr id="7" name="3 Rectángulo"/>
            <p:cNvSpPr>
              <a:spLocks noChangeArrowheads="1"/>
            </p:cNvSpPr>
            <p:nvPr/>
          </p:nvSpPr>
          <p:spPr bwMode="auto">
            <a:xfrm>
              <a:off x="2539941" y="3928712"/>
              <a:ext cx="7115176" cy="123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1">
                <a:spcAft>
                  <a:spcPts val="1200"/>
                </a:spcAft>
              </a:pPr>
              <a:r>
                <a:rPr lang="es-ES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Nos centramos en el personal de Operaciones por: </a:t>
              </a:r>
            </a:p>
            <a:p>
              <a:pPr marL="1200150" lvl="2" indent="-285750"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es-ES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Diferencias </a:t>
              </a:r>
              <a:r>
                <a:rPr lang="es-ES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con línea convencional</a:t>
              </a:r>
            </a:p>
            <a:p>
              <a:pPr marL="1200150" lvl="2" indent="-285750"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es-ES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Visibilidad para el cliente</a:t>
              </a:r>
              <a:r>
                <a:rPr lang="es-ES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9" name="QuadreDeText 1"/>
            <p:cNvSpPr txBox="1">
              <a:spLocks noChangeArrowheads="1"/>
            </p:cNvSpPr>
            <p:nvPr/>
          </p:nvSpPr>
          <p:spPr bwMode="auto">
            <a:xfrm>
              <a:off x="6172442" y="1566512"/>
              <a:ext cx="3084934" cy="175432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1">
                <a:spcAft>
                  <a:spcPts val="1200"/>
                </a:spcAft>
              </a:pPr>
              <a:r>
                <a:rPr lang="es-ES" sz="24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Mantenimiento</a:t>
              </a:r>
              <a:r>
                <a:rPr lang="es-ES"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marL="285750" indent="-285750">
                <a:spcAft>
                  <a:spcPts val="1200"/>
                </a:spcAft>
                <a:buFont typeface="Courier New" pitchFamily="49" charset="0"/>
                <a:buChar char="o"/>
              </a:pPr>
              <a:r>
                <a:rPr lang="es-ES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En la línea</a:t>
              </a:r>
            </a:p>
            <a:p>
              <a:pPr marL="285750" indent="-285750">
                <a:spcAft>
                  <a:spcPts val="1200"/>
                </a:spcAft>
                <a:buFont typeface="Courier New" pitchFamily="49" charset="0"/>
                <a:buChar char="o"/>
              </a:pPr>
              <a:r>
                <a:rPr lang="es-ES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En el Centro de Control</a:t>
              </a:r>
            </a:p>
            <a:p>
              <a:pPr marL="285750" indent="-285750">
                <a:spcAft>
                  <a:spcPts val="1200"/>
                </a:spcAft>
                <a:buFont typeface="Courier New" pitchFamily="49" charset="0"/>
                <a:buChar char="o"/>
              </a:pPr>
              <a:r>
                <a:rPr lang="es-ES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Taller</a:t>
              </a:r>
            </a:p>
          </p:txBody>
        </p:sp>
      </p:grpSp>
      <p:sp>
        <p:nvSpPr>
          <p:cNvPr id="12" name="Subtítol 5"/>
          <p:cNvSpPr txBox="1">
            <a:spLocks/>
          </p:cNvSpPr>
          <p:nvPr/>
        </p:nvSpPr>
        <p:spPr>
          <a:xfrm>
            <a:off x="246858" y="299339"/>
            <a:ext cx="8004172" cy="56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Tx/>
              <a:buNone/>
              <a:defRPr sz="2200" b="0">
                <a:solidFill>
                  <a:srgbClr val="DF6532"/>
                </a:solidFill>
                <a:latin typeface="Century Gothic"/>
                <a:cs typeface="Century Gothic"/>
              </a:defRPr>
            </a:lvl1pPr>
            <a:lvl2pPr indent="0" algn="ctr">
              <a:spcBef>
                <a:spcPct val="20000"/>
              </a:spcBef>
              <a:buSzPct val="115000"/>
              <a:buFontTx/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2pPr>
            <a:lvl3pPr indent="0" algn="ctr">
              <a:spcBef>
                <a:spcPct val="20000"/>
              </a:spcBef>
              <a:buSzPct val="100000"/>
              <a:buFontTx/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3pPr>
            <a:lvl4pPr indent="0" algn="ctr">
              <a:spcBef>
                <a:spcPct val="20000"/>
              </a:spcBef>
              <a:buSzPct val="100000"/>
              <a:buFontTx/>
              <a:buNone/>
              <a:defRPr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4pPr>
            <a:lvl5pPr indent="0" algn="ctr">
              <a:spcBef>
                <a:spcPct val="20000"/>
              </a:spcBef>
              <a:buSzPct val="115000"/>
              <a:buFontTx/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b="1" dirty="0"/>
              <a:t>Dos grandes colectivos</a:t>
            </a:r>
          </a:p>
        </p:txBody>
      </p:sp>
      <p:cxnSp>
        <p:nvCxnSpPr>
          <p:cNvPr id="13" name="12 Conector recto"/>
          <p:cNvCxnSpPr/>
          <p:nvPr/>
        </p:nvCxnSpPr>
        <p:spPr>
          <a:xfrm>
            <a:off x="356262" y="734292"/>
            <a:ext cx="931025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43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ol 5"/>
          <p:cNvSpPr txBox="1">
            <a:spLocks/>
          </p:cNvSpPr>
          <p:nvPr/>
        </p:nvSpPr>
        <p:spPr>
          <a:xfrm>
            <a:off x="246858" y="299339"/>
            <a:ext cx="8004172" cy="56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Tx/>
              <a:buNone/>
              <a:defRPr sz="2200" b="0">
                <a:solidFill>
                  <a:srgbClr val="DF6532"/>
                </a:solidFill>
                <a:latin typeface="Century Gothic"/>
                <a:cs typeface="Century Gothic"/>
              </a:defRPr>
            </a:lvl1pPr>
            <a:lvl2pPr indent="0" algn="ctr">
              <a:spcBef>
                <a:spcPct val="20000"/>
              </a:spcBef>
              <a:buSzPct val="115000"/>
              <a:buFontTx/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2pPr>
            <a:lvl3pPr indent="0" algn="ctr">
              <a:spcBef>
                <a:spcPct val="20000"/>
              </a:spcBef>
              <a:buSzPct val="100000"/>
              <a:buFontTx/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3pPr>
            <a:lvl4pPr indent="0" algn="ctr">
              <a:spcBef>
                <a:spcPct val="20000"/>
              </a:spcBef>
              <a:buSzPct val="100000"/>
              <a:buFontTx/>
              <a:buNone/>
              <a:defRPr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4pPr>
            <a:lvl5pPr indent="0" algn="ctr">
              <a:spcBef>
                <a:spcPct val="20000"/>
              </a:spcBef>
              <a:buSzPct val="115000"/>
              <a:buFontTx/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b="1" dirty="0"/>
              <a:t>Lo que hacen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1910590" y="1434137"/>
            <a:ext cx="8682200" cy="3800827"/>
            <a:chOff x="1910590" y="1434137"/>
            <a:chExt cx="8682200" cy="3800827"/>
          </a:xfrm>
        </p:grpSpPr>
        <p:sp>
          <p:nvSpPr>
            <p:cNvPr id="13" name="TextBox 7"/>
            <p:cNvSpPr txBox="1"/>
            <p:nvPr/>
          </p:nvSpPr>
          <p:spPr>
            <a:xfrm>
              <a:off x="1910590" y="1434137"/>
              <a:ext cx="868220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lnSpc>
                  <a:spcPct val="150000"/>
                </a:lnSpc>
                <a:spcAft>
                  <a:spcPts val="1200"/>
                </a:spcAft>
              </a:pPr>
              <a:r>
                <a:rPr lang="es-ES" sz="2400" dirty="0">
                  <a:latin typeface="Century Gothic" panose="020B0502020202020204" pitchFamily="34" charset="0"/>
                </a:rPr>
                <a:t>En un contexto donde la mayor parte del tiempo no hay incidentes, es importante definir las actividades en modos diferentes:</a:t>
              </a: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2988726" y="4203913"/>
              <a:ext cx="7162800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14400" lvl="1" indent="-4572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s-ES" sz="28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Acciones en caso de </a:t>
              </a:r>
              <a:r>
                <a:rPr lang="es-ES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Incidente</a:t>
              </a:r>
              <a:r>
                <a:rPr lang="es-ES" sz="28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lvl="1">
                <a:spcAft>
                  <a:spcPts val="600"/>
                </a:spcAft>
              </a:pPr>
              <a:r>
                <a:rPr lang="es-ES" sz="28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	</a:t>
              </a:r>
              <a:r>
                <a:rPr lang="es-ES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(modo degradado) </a:t>
              </a: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995983" y="2744054"/>
              <a:ext cx="7162800" cy="1140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14400" lvl="1" indent="-457200">
                <a:lnSpc>
                  <a:spcPct val="300000"/>
                </a:lnSpc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es-ES" sz="28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Actividad </a:t>
              </a:r>
              <a:r>
                <a:rPr lang="es-ES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Ordinaria  </a:t>
              </a:r>
              <a:r>
                <a:rPr lang="es-ES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(modo nominal) </a:t>
              </a:r>
            </a:p>
          </p:txBody>
        </p:sp>
      </p:grpSp>
      <p:cxnSp>
        <p:nvCxnSpPr>
          <p:cNvPr id="7" name="6 Conector recto"/>
          <p:cNvCxnSpPr/>
          <p:nvPr/>
        </p:nvCxnSpPr>
        <p:spPr>
          <a:xfrm>
            <a:off x="356262" y="734292"/>
            <a:ext cx="931025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6678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838</Words>
  <Application>Microsoft Office PowerPoint</Application>
  <PresentationFormat>Panorámica</PresentationFormat>
  <Paragraphs>299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Century Gothic</vt:lpstr>
      <vt:lpstr>Courier New</vt:lpstr>
      <vt:lpstr>Segoe Script</vt:lpstr>
      <vt:lpstr>Wingdings</vt:lpstr>
      <vt:lpstr>Tema de Office</vt:lpstr>
      <vt:lpstr>Presentación de PowerPoint</vt:lpstr>
      <vt:lpstr>Logros en la automatización del Metro de Barcelona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Constantin Dellis</cp:lastModifiedBy>
  <cp:revision>37</cp:revision>
  <dcterms:created xsi:type="dcterms:W3CDTF">2019-02-27T18:58:35Z</dcterms:created>
  <dcterms:modified xsi:type="dcterms:W3CDTF">2019-03-26T01:24:30Z</dcterms:modified>
</cp:coreProperties>
</file>