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29"/>
  </p:notesMasterIdLst>
  <p:sldIdLst>
    <p:sldId id="256" r:id="rId5"/>
    <p:sldId id="259" r:id="rId6"/>
    <p:sldId id="261" r:id="rId7"/>
    <p:sldId id="262" r:id="rId8"/>
    <p:sldId id="287" r:id="rId9"/>
    <p:sldId id="288" r:id="rId10"/>
    <p:sldId id="289" r:id="rId11"/>
    <p:sldId id="291" r:id="rId12"/>
    <p:sldId id="29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3" r:id="rId22"/>
    <p:sldId id="274" r:id="rId23"/>
    <p:sldId id="275" r:id="rId24"/>
    <p:sldId id="280" r:id="rId25"/>
    <p:sldId id="277" r:id="rId26"/>
    <p:sldId id="278" r:id="rId27"/>
    <p:sldId id="279" r:id="rId28"/>
  </p:sldIdLst>
  <p:sldSz cx="9144000" cy="5143500" type="screen16x9"/>
  <p:notesSz cx="6858000" cy="9144000"/>
  <p:defaultTextStyle>
    <a:defPPr>
      <a:defRPr lang="es-ES"/>
    </a:defPPr>
    <a:lvl1pPr marL="0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42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83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26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63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204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047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83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726" algn="l" defTabSz="4568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D28"/>
    <a:srgbClr val="D0B132"/>
    <a:srgbClr val="FFD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708"/>
  </p:normalViewPr>
  <p:slideViewPr>
    <p:cSldViewPr snapToGrid="0" snapToObjects="1">
      <p:cViewPr varScale="1">
        <p:scale>
          <a:sx n="65" d="100"/>
          <a:sy n="65" d="100"/>
        </p:scale>
        <p:origin x="1042" y="41"/>
      </p:cViewPr>
      <p:guideLst>
        <p:guide orient="horz" pos="162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6BADC-DE8A-4F42-9310-4D604FC92348}" type="datetimeFigureOut">
              <a:rPr lang="es-MX" smtClean="0"/>
              <a:t>25/03/2019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4EB7D-A4D6-43D9-BB4A-1FE79E0994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221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42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250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99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47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92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6" y="1598626"/>
            <a:ext cx="7772400" cy="11017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76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903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17965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955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6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6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642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0940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683" indent="0">
              <a:buNone/>
              <a:defRPr sz="1800" b="1"/>
            </a:lvl3pPr>
            <a:lvl4pPr marL="1370526" indent="0">
              <a:buNone/>
              <a:defRPr sz="1500" b="1"/>
            </a:lvl4pPr>
            <a:lvl5pPr marL="1827363" indent="0">
              <a:buNone/>
              <a:defRPr sz="1500" b="1"/>
            </a:lvl5pPr>
            <a:lvl6pPr marL="2284204" indent="0">
              <a:buNone/>
              <a:defRPr sz="1500" b="1"/>
            </a:lvl6pPr>
            <a:lvl7pPr marL="2741047" indent="0">
              <a:buNone/>
              <a:defRPr sz="1500" b="1"/>
            </a:lvl7pPr>
            <a:lvl8pPr marL="3197883" indent="0">
              <a:buNone/>
              <a:defRPr sz="1500" b="1"/>
            </a:lvl8pPr>
            <a:lvl9pPr marL="3654726" indent="0">
              <a:buNone/>
              <a:defRPr sz="15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8" y="1150940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683" indent="0">
              <a:buNone/>
              <a:defRPr sz="1800" b="1"/>
            </a:lvl3pPr>
            <a:lvl4pPr marL="1370526" indent="0">
              <a:buNone/>
              <a:defRPr sz="1500" b="1"/>
            </a:lvl4pPr>
            <a:lvl5pPr marL="1827363" indent="0">
              <a:buNone/>
              <a:defRPr sz="1500" b="1"/>
            </a:lvl5pPr>
            <a:lvl6pPr marL="2284204" indent="0">
              <a:buNone/>
              <a:defRPr sz="1500" b="1"/>
            </a:lvl6pPr>
            <a:lvl7pPr marL="2741047" indent="0">
              <a:buNone/>
              <a:defRPr sz="1500" b="1"/>
            </a:lvl7pPr>
            <a:lvl8pPr marL="3197883" indent="0">
              <a:buNone/>
              <a:defRPr sz="1500" b="1"/>
            </a:lvl8pPr>
            <a:lvl9pPr marL="3654726" indent="0">
              <a:buNone/>
              <a:defRPr sz="15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8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425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00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201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05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801"/>
            <a:ext cx="3008314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4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683" indent="0">
              <a:buNone/>
              <a:defRPr sz="1000"/>
            </a:lvl3pPr>
            <a:lvl4pPr marL="1370526" indent="0">
              <a:buNone/>
              <a:defRPr sz="900"/>
            </a:lvl4pPr>
            <a:lvl5pPr marL="1827363" indent="0">
              <a:buNone/>
              <a:defRPr sz="900"/>
            </a:lvl5pPr>
            <a:lvl6pPr marL="2284204" indent="0">
              <a:buNone/>
              <a:defRPr sz="900"/>
            </a:lvl6pPr>
            <a:lvl7pPr marL="2741047" indent="0">
              <a:buNone/>
              <a:defRPr sz="900"/>
            </a:lvl7pPr>
            <a:lvl8pPr marL="3197883" indent="0">
              <a:buNone/>
              <a:defRPr sz="900"/>
            </a:lvl8pPr>
            <a:lvl9pPr marL="3654726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83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683" indent="0">
              <a:buNone/>
              <a:defRPr sz="2400"/>
            </a:lvl3pPr>
            <a:lvl4pPr marL="1370526" indent="0">
              <a:buNone/>
              <a:defRPr sz="2000"/>
            </a:lvl4pPr>
            <a:lvl5pPr marL="1827363" indent="0">
              <a:buNone/>
              <a:defRPr sz="2000"/>
            </a:lvl5pPr>
            <a:lvl6pPr marL="2284204" indent="0">
              <a:buNone/>
              <a:defRPr sz="2000"/>
            </a:lvl6pPr>
            <a:lvl7pPr marL="2741047" indent="0">
              <a:buNone/>
              <a:defRPr sz="2000"/>
            </a:lvl7pPr>
            <a:lvl8pPr marL="3197883" indent="0">
              <a:buNone/>
              <a:defRPr sz="2000"/>
            </a:lvl8pPr>
            <a:lvl9pPr marL="3654726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683" indent="0">
              <a:buNone/>
              <a:defRPr sz="1000"/>
            </a:lvl3pPr>
            <a:lvl4pPr marL="1370526" indent="0">
              <a:buNone/>
              <a:defRPr sz="900"/>
            </a:lvl4pPr>
            <a:lvl5pPr marL="1827363" indent="0">
              <a:buNone/>
              <a:defRPr sz="900"/>
            </a:lvl5pPr>
            <a:lvl6pPr marL="2284204" indent="0">
              <a:buNone/>
              <a:defRPr sz="900"/>
            </a:lvl6pPr>
            <a:lvl7pPr marL="2741047" indent="0">
              <a:buNone/>
              <a:defRPr sz="900"/>
            </a:lvl7pPr>
            <a:lvl8pPr marL="3197883" indent="0">
              <a:buNone/>
              <a:defRPr sz="900"/>
            </a:lvl8pPr>
            <a:lvl9pPr marL="3654726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776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848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197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3" y="1597823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0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5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0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0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347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626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180039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50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5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203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54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30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356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40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84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000127"/>
            <a:ext cx="4038600" cy="28289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038600" cy="28289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950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5982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094" indent="0">
              <a:buNone/>
              <a:defRPr sz="2200" b="1"/>
            </a:lvl2pPr>
            <a:lvl3pPr marL="1010189" indent="0">
              <a:buNone/>
              <a:defRPr sz="2000" b="1"/>
            </a:lvl3pPr>
            <a:lvl4pPr marL="1515282" indent="0">
              <a:buNone/>
              <a:defRPr sz="1800" b="1"/>
            </a:lvl4pPr>
            <a:lvl5pPr marL="2020377" indent="0">
              <a:buNone/>
              <a:defRPr sz="1800" b="1"/>
            </a:lvl5pPr>
            <a:lvl6pPr marL="2525471" indent="0">
              <a:buNone/>
              <a:defRPr sz="1800" b="1"/>
            </a:lvl6pPr>
            <a:lvl7pPr marL="3030565" indent="0">
              <a:buNone/>
              <a:defRPr sz="1800" b="1"/>
            </a:lvl7pPr>
            <a:lvl8pPr marL="3535658" indent="0">
              <a:buNone/>
              <a:defRPr sz="1800" b="1"/>
            </a:lvl8pPr>
            <a:lvl9pPr marL="4040752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1" y="1151339"/>
            <a:ext cx="4041775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094" indent="0">
              <a:buNone/>
              <a:defRPr sz="2200" b="1"/>
            </a:lvl2pPr>
            <a:lvl3pPr marL="1010189" indent="0">
              <a:buNone/>
              <a:defRPr sz="2000" b="1"/>
            </a:lvl3pPr>
            <a:lvl4pPr marL="1515282" indent="0">
              <a:buNone/>
              <a:defRPr sz="1800" b="1"/>
            </a:lvl4pPr>
            <a:lvl5pPr marL="2020377" indent="0">
              <a:buNone/>
              <a:defRPr sz="1800" b="1"/>
            </a:lvl5pPr>
            <a:lvl6pPr marL="2525471" indent="0">
              <a:buNone/>
              <a:defRPr sz="1800" b="1"/>
            </a:lvl6pPr>
            <a:lvl7pPr marL="3030565" indent="0">
              <a:buNone/>
              <a:defRPr sz="1800" b="1"/>
            </a:lvl7pPr>
            <a:lvl8pPr marL="3535658" indent="0">
              <a:buNone/>
              <a:defRPr sz="1800" b="1"/>
            </a:lvl8pPr>
            <a:lvl9pPr marL="4040752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08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180039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502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078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790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4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3" y="1076329"/>
            <a:ext cx="3008314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05094" indent="0">
              <a:buNone/>
              <a:defRPr sz="1300"/>
            </a:lvl2pPr>
            <a:lvl3pPr marL="1010189" indent="0">
              <a:buNone/>
              <a:defRPr sz="1100"/>
            </a:lvl3pPr>
            <a:lvl4pPr marL="1515282" indent="0">
              <a:buNone/>
              <a:defRPr sz="1000"/>
            </a:lvl4pPr>
            <a:lvl5pPr marL="2020377" indent="0">
              <a:buNone/>
              <a:defRPr sz="1000"/>
            </a:lvl5pPr>
            <a:lvl6pPr marL="2525471" indent="0">
              <a:buNone/>
              <a:defRPr sz="1000"/>
            </a:lvl6pPr>
            <a:lvl7pPr marL="3030565" indent="0">
              <a:buNone/>
              <a:defRPr sz="1000"/>
            </a:lvl7pPr>
            <a:lvl8pPr marL="3535658" indent="0">
              <a:buNone/>
              <a:defRPr sz="1000"/>
            </a:lvl8pPr>
            <a:lvl9pPr marL="4040752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18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505094" indent="0">
              <a:buNone/>
              <a:defRPr sz="3100"/>
            </a:lvl2pPr>
            <a:lvl3pPr marL="1010189" indent="0">
              <a:buNone/>
              <a:defRPr sz="2700"/>
            </a:lvl3pPr>
            <a:lvl4pPr marL="1515282" indent="0">
              <a:buNone/>
              <a:defRPr sz="2200"/>
            </a:lvl4pPr>
            <a:lvl5pPr marL="2020377" indent="0">
              <a:buNone/>
              <a:defRPr sz="2200"/>
            </a:lvl5pPr>
            <a:lvl6pPr marL="2525471" indent="0">
              <a:buNone/>
              <a:defRPr sz="2200"/>
            </a:lvl6pPr>
            <a:lvl7pPr marL="3030565" indent="0">
              <a:buNone/>
              <a:defRPr sz="2200"/>
            </a:lvl7pPr>
            <a:lvl8pPr marL="3535658" indent="0">
              <a:buNone/>
              <a:defRPr sz="2200"/>
            </a:lvl8pPr>
            <a:lvl9pPr marL="4040752" indent="0">
              <a:buNone/>
              <a:defRPr sz="22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05094" indent="0">
              <a:buNone/>
              <a:defRPr sz="1300"/>
            </a:lvl2pPr>
            <a:lvl3pPr marL="1010189" indent="0">
              <a:buNone/>
              <a:defRPr sz="1100"/>
            </a:lvl3pPr>
            <a:lvl4pPr marL="1515282" indent="0">
              <a:buNone/>
              <a:defRPr sz="1000"/>
            </a:lvl4pPr>
            <a:lvl5pPr marL="2020377" indent="0">
              <a:buNone/>
              <a:defRPr sz="1000"/>
            </a:lvl5pPr>
            <a:lvl6pPr marL="2525471" indent="0">
              <a:buNone/>
              <a:defRPr sz="1000"/>
            </a:lvl6pPr>
            <a:lvl7pPr marL="3030565" indent="0">
              <a:buNone/>
              <a:defRPr sz="1000"/>
            </a:lvl7pPr>
            <a:lvl8pPr marL="3535658" indent="0">
              <a:buNone/>
              <a:defRPr sz="1000"/>
            </a:lvl8pPr>
            <a:lvl9pPr marL="4040752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011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60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4"/>
            <a:ext cx="2057400" cy="36576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4"/>
            <a:ext cx="6019800" cy="36576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138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0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307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180037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51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3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5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20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5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309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36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41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660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9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29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7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7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595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598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160" indent="0">
              <a:buNone/>
              <a:defRPr sz="2200" b="1"/>
            </a:lvl2pPr>
            <a:lvl3pPr marL="1010321" indent="0">
              <a:buNone/>
              <a:defRPr sz="2000" b="1"/>
            </a:lvl3pPr>
            <a:lvl4pPr marL="1515481" indent="0">
              <a:buNone/>
              <a:defRPr sz="1800" b="1"/>
            </a:lvl4pPr>
            <a:lvl5pPr marL="2020641" indent="0">
              <a:buNone/>
              <a:defRPr sz="1800" b="1"/>
            </a:lvl5pPr>
            <a:lvl6pPr marL="2525801" indent="0">
              <a:buNone/>
              <a:defRPr sz="1800" b="1"/>
            </a:lvl6pPr>
            <a:lvl7pPr marL="3030962" indent="0">
              <a:buNone/>
              <a:defRPr sz="1800" b="1"/>
            </a:lvl7pPr>
            <a:lvl8pPr marL="3536122" indent="0">
              <a:buNone/>
              <a:defRPr sz="1800" b="1"/>
            </a:lvl8pPr>
            <a:lvl9pPr marL="4041282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160" indent="0">
              <a:buNone/>
              <a:defRPr sz="2200" b="1"/>
            </a:lvl2pPr>
            <a:lvl3pPr marL="1010321" indent="0">
              <a:buNone/>
              <a:defRPr sz="2000" b="1"/>
            </a:lvl3pPr>
            <a:lvl4pPr marL="1515481" indent="0">
              <a:buNone/>
              <a:defRPr sz="1800" b="1"/>
            </a:lvl4pPr>
            <a:lvl5pPr marL="2020641" indent="0">
              <a:buNone/>
              <a:defRPr sz="1800" b="1"/>
            </a:lvl5pPr>
            <a:lvl6pPr marL="2525801" indent="0">
              <a:buNone/>
              <a:defRPr sz="1800" b="1"/>
            </a:lvl6pPr>
            <a:lvl7pPr marL="3030962" indent="0">
              <a:buNone/>
              <a:defRPr sz="1800" b="1"/>
            </a:lvl7pPr>
            <a:lvl8pPr marL="3536122" indent="0">
              <a:buNone/>
              <a:defRPr sz="1800" b="1"/>
            </a:lvl8pPr>
            <a:lvl9pPr marL="4041282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058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4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251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4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4" cy="3518297"/>
          </a:xfrm>
        </p:spPr>
        <p:txBody>
          <a:bodyPr/>
          <a:lstStyle>
            <a:lvl1pPr marL="0" indent="0">
              <a:buNone/>
              <a:defRPr sz="1500"/>
            </a:lvl1pPr>
            <a:lvl2pPr marL="505160" indent="0">
              <a:buNone/>
              <a:defRPr sz="1300"/>
            </a:lvl2pPr>
            <a:lvl3pPr marL="1010321" indent="0">
              <a:buNone/>
              <a:defRPr sz="1100"/>
            </a:lvl3pPr>
            <a:lvl4pPr marL="1515481" indent="0">
              <a:buNone/>
              <a:defRPr sz="1000"/>
            </a:lvl4pPr>
            <a:lvl5pPr marL="2020641" indent="0">
              <a:buNone/>
              <a:defRPr sz="1000"/>
            </a:lvl5pPr>
            <a:lvl6pPr marL="2525801" indent="0">
              <a:buNone/>
              <a:defRPr sz="1000"/>
            </a:lvl6pPr>
            <a:lvl7pPr marL="3030962" indent="0">
              <a:buNone/>
              <a:defRPr sz="1000"/>
            </a:lvl7pPr>
            <a:lvl8pPr marL="3536122" indent="0">
              <a:buNone/>
              <a:defRPr sz="1000"/>
            </a:lvl8pPr>
            <a:lvl9pPr marL="4041282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153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505160" indent="0">
              <a:buNone/>
              <a:defRPr sz="3100"/>
            </a:lvl2pPr>
            <a:lvl3pPr marL="1010321" indent="0">
              <a:buNone/>
              <a:defRPr sz="2700"/>
            </a:lvl3pPr>
            <a:lvl4pPr marL="1515481" indent="0">
              <a:buNone/>
              <a:defRPr sz="2200"/>
            </a:lvl4pPr>
            <a:lvl5pPr marL="2020641" indent="0">
              <a:buNone/>
              <a:defRPr sz="2200"/>
            </a:lvl5pPr>
            <a:lvl6pPr marL="2525801" indent="0">
              <a:buNone/>
              <a:defRPr sz="2200"/>
            </a:lvl6pPr>
            <a:lvl7pPr marL="3030962" indent="0">
              <a:buNone/>
              <a:defRPr sz="2200"/>
            </a:lvl7pPr>
            <a:lvl8pPr marL="3536122" indent="0">
              <a:buNone/>
              <a:defRPr sz="2200"/>
            </a:lvl8pPr>
            <a:lvl9pPr marL="4041282" indent="0">
              <a:buNone/>
              <a:defRPr sz="22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505160" indent="0">
              <a:buNone/>
              <a:defRPr sz="1300"/>
            </a:lvl2pPr>
            <a:lvl3pPr marL="1010321" indent="0">
              <a:buNone/>
              <a:defRPr sz="1100"/>
            </a:lvl3pPr>
            <a:lvl4pPr marL="1515481" indent="0">
              <a:buNone/>
              <a:defRPr sz="1000"/>
            </a:lvl4pPr>
            <a:lvl5pPr marL="2020641" indent="0">
              <a:buNone/>
              <a:defRPr sz="1000"/>
            </a:lvl5pPr>
            <a:lvl6pPr marL="2525801" indent="0">
              <a:buNone/>
              <a:defRPr sz="1000"/>
            </a:lvl6pPr>
            <a:lvl7pPr marL="3030962" indent="0">
              <a:buNone/>
              <a:defRPr sz="1000"/>
            </a:lvl7pPr>
            <a:lvl8pPr marL="3536122" indent="0">
              <a:buNone/>
              <a:defRPr sz="1000"/>
            </a:lvl8pPr>
            <a:lvl9pPr marL="4041282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142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26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2"/>
            <a:ext cx="2057400" cy="36576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2"/>
            <a:ext cx="6019800" cy="36576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50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05982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683" indent="0">
              <a:buNone/>
              <a:defRPr sz="1800" b="1"/>
            </a:lvl3pPr>
            <a:lvl4pPr marL="1370526" indent="0">
              <a:buNone/>
              <a:defRPr sz="1500" b="1"/>
            </a:lvl4pPr>
            <a:lvl5pPr marL="1827363" indent="0">
              <a:buNone/>
              <a:defRPr sz="1500" b="1"/>
            </a:lvl5pPr>
            <a:lvl6pPr marL="2284204" indent="0">
              <a:buNone/>
              <a:defRPr sz="1500" b="1"/>
            </a:lvl6pPr>
            <a:lvl7pPr marL="2741047" indent="0">
              <a:buNone/>
              <a:defRPr sz="1500" b="1"/>
            </a:lvl7pPr>
            <a:lvl8pPr marL="3197883" indent="0">
              <a:buNone/>
              <a:defRPr sz="1500" b="1"/>
            </a:lvl8pPr>
            <a:lvl9pPr marL="3654726" indent="0">
              <a:buNone/>
              <a:defRPr sz="15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9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683" indent="0">
              <a:buNone/>
              <a:defRPr sz="1800" b="1"/>
            </a:lvl3pPr>
            <a:lvl4pPr marL="1370526" indent="0">
              <a:buNone/>
              <a:defRPr sz="1500" b="1"/>
            </a:lvl4pPr>
            <a:lvl5pPr marL="1827363" indent="0">
              <a:buNone/>
              <a:defRPr sz="1500" b="1"/>
            </a:lvl5pPr>
            <a:lvl6pPr marL="2284204" indent="0">
              <a:buNone/>
              <a:defRPr sz="1500" b="1"/>
            </a:lvl6pPr>
            <a:lvl7pPr marL="2741047" indent="0">
              <a:buNone/>
              <a:defRPr sz="1500" b="1"/>
            </a:lvl7pPr>
            <a:lvl8pPr marL="3197883" indent="0">
              <a:buNone/>
              <a:defRPr sz="1500" b="1"/>
            </a:lvl8pPr>
            <a:lvl9pPr marL="3654726" indent="0">
              <a:buNone/>
              <a:defRPr sz="15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28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51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79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31"/>
            <a:ext cx="300831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683" indent="0">
              <a:buNone/>
              <a:defRPr sz="1000"/>
            </a:lvl3pPr>
            <a:lvl4pPr marL="1370526" indent="0">
              <a:buNone/>
              <a:defRPr sz="900"/>
            </a:lvl4pPr>
            <a:lvl5pPr marL="1827363" indent="0">
              <a:buNone/>
              <a:defRPr sz="900"/>
            </a:lvl5pPr>
            <a:lvl6pPr marL="2284204" indent="0">
              <a:buNone/>
              <a:defRPr sz="900"/>
            </a:lvl6pPr>
            <a:lvl7pPr marL="2741047" indent="0">
              <a:buNone/>
              <a:defRPr sz="900"/>
            </a:lvl7pPr>
            <a:lvl8pPr marL="3197883" indent="0">
              <a:buNone/>
              <a:defRPr sz="900"/>
            </a:lvl8pPr>
            <a:lvl9pPr marL="3654726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40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683" indent="0">
              <a:buNone/>
              <a:defRPr sz="2400"/>
            </a:lvl3pPr>
            <a:lvl4pPr marL="1370526" indent="0">
              <a:buNone/>
              <a:defRPr sz="2000"/>
            </a:lvl4pPr>
            <a:lvl5pPr marL="1827363" indent="0">
              <a:buNone/>
              <a:defRPr sz="2000"/>
            </a:lvl5pPr>
            <a:lvl6pPr marL="2284204" indent="0">
              <a:buNone/>
              <a:defRPr sz="2000"/>
            </a:lvl6pPr>
            <a:lvl7pPr marL="2741047" indent="0">
              <a:buNone/>
              <a:defRPr sz="2000"/>
            </a:lvl7pPr>
            <a:lvl8pPr marL="3197883" indent="0">
              <a:buNone/>
              <a:defRPr sz="2000"/>
            </a:lvl8pPr>
            <a:lvl9pPr marL="3654726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42" indent="0">
              <a:buNone/>
              <a:defRPr sz="1200"/>
            </a:lvl2pPr>
            <a:lvl3pPr marL="913683" indent="0">
              <a:buNone/>
              <a:defRPr sz="1000"/>
            </a:lvl3pPr>
            <a:lvl4pPr marL="1370526" indent="0">
              <a:buNone/>
              <a:defRPr sz="900"/>
            </a:lvl4pPr>
            <a:lvl5pPr marL="1827363" indent="0">
              <a:buNone/>
              <a:defRPr sz="900"/>
            </a:lvl5pPr>
            <a:lvl6pPr marL="2284204" indent="0">
              <a:buNone/>
              <a:defRPr sz="900"/>
            </a:lvl6pPr>
            <a:lvl7pPr marL="2741047" indent="0">
              <a:buNone/>
              <a:defRPr sz="900"/>
            </a:lvl7pPr>
            <a:lvl8pPr marL="3197883" indent="0">
              <a:buNone/>
              <a:defRPr sz="900"/>
            </a:lvl8pPr>
            <a:lvl9pPr marL="3654726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97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6" y="205982"/>
            <a:ext cx="8229600" cy="857250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6" y="1200151"/>
            <a:ext cx="8229600" cy="3394472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6" y="4767263"/>
            <a:ext cx="2133600" cy="273844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F5B3C-3A71-2D4B-91C2-B572B0E3D3E0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6" y="4767263"/>
            <a:ext cx="2895600" cy="273844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6" y="4767263"/>
            <a:ext cx="2133600" cy="273844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C7D87-0C84-2C45-8ADA-A9D4834D5B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6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ctr" defTabSz="4568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34" indent="-342634" algn="l" defTabSz="45684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67" indent="-285526" algn="l" defTabSz="45684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8" indent="-228422" algn="l" defTabSz="4568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42" indent="-228422" algn="l" defTabSz="45684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82" indent="-228422" algn="l" defTabSz="45684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2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6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0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47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26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6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4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47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8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26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6" y="206375"/>
            <a:ext cx="8229600" cy="857250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6" y="1200164"/>
            <a:ext cx="8229600" cy="3394075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6" y="4767276"/>
            <a:ext cx="2133600" cy="274637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398E-8497-4741-8876-6950FF5245F1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6" y="4767276"/>
            <a:ext cx="2895600" cy="274637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6" y="4767276"/>
            <a:ext cx="2133600" cy="274637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C2D17-BC6C-6D4D-AAC0-6EC850BDDD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8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68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34" indent="-342634" algn="l" defTabSz="45684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67" indent="-285526" algn="l" defTabSz="45684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8" indent="-228422" algn="l" defTabSz="4568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42" indent="-228422" algn="l" defTabSz="45684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82" indent="-228422" algn="l" defTabSz="45684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2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6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04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47" indent="-228422" algn="l" defTabSz="4568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26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6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4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47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83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26" algn="l" defTabSz="4568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3" y="205982"/>
            <a:ext cx="8229600" cy="857250"/>
          </a:xfrm>
          <a:prstGeom prst="rect">
            <a:avLst/>
          </a:prstGeom>
        </p:spPr>
        <p:txBody>
          <a:bodyPr vert="horz" lIns="101019" tIns="50509" rIns="101019" bIns="50509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3" y="1200150"/>
            <a:ext cx="8229600" cy="3394472"/>
          </a:xfrm>
          <a:prstGeom prst="rect">
            <a:avLst/>
          </a:prstGeom>
        </p:spPr>
        <p:txBody>
          <a:bodyPr vert="horz" lIns="101019" tIns="50509" rIns="101019" bIns="50509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3" y="4767265"/>
            <a:ext cx="2133600" cy="273844"/>
          </a:xfrm>
          <a:prstGeom prst="rect">
            <a:avLst/>
          </a:prstGeom>
        </p:spPr>
        <p:txBody>
          <a:bodyPr vert="horz" lIns="101019" tIns="50509" rIns="101019" bIns="5050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094"/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05094"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3" y="4767265"/>
            <a:ext cx="2895600" cy="273844"/>
          </a:xfrm>
          <a:prstGeom prst="rect">
            <a:avLst/>
          </a:prstGeom>
        </p:spPr>
        <p:txBody>
          <a:bodyPr vert="horz" lIns="101019" tIns="50509" rIns="101019" bIns="5050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094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3" y="4767265"/>
            <a:ext cx="2133600" cy="273844"/>
          </a:xfrm>
          <a:prstGeom prst="rect">
            <a:avLst/>
          </a:prstGeom>
        </p:spPr>
        <p:txBody>
          <a:bodyPr vert="horz" lIns="101019" tIns="50509" rIns="101019" bIns="5050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094"/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05094"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7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0509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820" indent="-378820" algn="l" defTabSz="50509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0777" indent="-315683" algn="l" defTabSz="50509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735" indent="-252547" algn="l" defTabSz="505094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7829" indent="-252547" algn="l" defTabSz="50509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2923" indent="-252547" algn="l" defTabSz="50509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8018" indent="-252547" algn="l" defTabSz="50509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112" indent="-252547" algn="l" defTabSz="50509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8205" indent="-252547" algn="l" defTabSz="50509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3300" indent="-252547" algn="l" defTabSz="50509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094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189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282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377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5471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565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5658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0752" algn="l" defTabSz="5050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1" y="205981"/>
            <a:ext cx="8229600" cy="857250"/>
          </a:xfrm>
          <a:prstGeom prst="rect">
            <a:avLst/>
          </a:prstGeom>
        </p:spPr>
        <p:txBody>
          <a:bodyPr vert="horz" lIns="101032" tIns="50516" rIns="101032" bIns="50516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200150"/>
            <a:ext cx="8229600" cy="3394472"/>
          </a:xfrm>
          <a:prstGeom prst="rect">
            <a:avLst/>
          </a:prstGeom>
        </p:spPr>
        <p:txBody>
          <a:bodyPr vert="horz" lIns="101032" tIns="50516" rIns="101032" bIns="50516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101032" tIns="50516" rIns="101032" bIns="5051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160"/>
            <a:fld id="{95DA4594-66DB-244A-B60E-1CC61F1EFC3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05160"/>
              <a:t>25/03/2019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101032" tIns="50516" rIns="101032" bIns="5051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160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101032" tIns="50516" rIns="101032" bIns="5051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5160"/>
            <a:fld id="{6F2393C1-FC6C-1A47-BAF4-0A9EB799EB6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05160"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82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50516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870" indent="-378870" algn="l" defTabSz="505160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0885" indent="-315725" algn="l" defTabSz="505160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901" indent="-252580" algn="l" defTabSz="50516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8061" indent="-252580" algn="l" defTabSz="50516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3221" indent="-252580" algn="l" defTabSz="50516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8382" indent="-252580" algn="l" defTabSz="50516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542" indent="-252580" algn="l" defTabSz="50516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8702" indent="-252580" algn="l" defTabSz="50516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3862" indent="-252580" algn="l" defTabSz="50516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160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321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481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641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5801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962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6122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282" algn="l" defTabSz="5051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iteur Presentación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" y="6"/>
            <a:ext cx="9142096" cy="5143500"/>
          </a:xfrm>
          <a:prstGeom prst="rect">
            <a:avLst/>
          </a:prstGeom>
        </p:spPr>
      </p:pic>
      <p:pic>
        <p:nvPicPr>
          <p:cNvPr id="4" name="Imagen 3" descr="Siteur Presentación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9" r="4983" b="13812"/>
          <a:stretch/>
        </p:blipFill>
        <p:spPr>
          <a:xfrm>
            <a:off x="7166048" y="109848"/>
            <a:ext cx="1875276" cy="1079088"/>
          </a:xfrm>
          <a:prstGeom prst="rect">
            <a:avLst/>
          </a:prstGeom>
        </p:spPr>
      </p:pic>
      <p:pic>
        <p:nvPicPr>
          <p:cNvPr id="5" name="Imagen 4" descr="Siteur Presentación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20" y="4081819"/>
            <a:ext cx="841897" cy="850927"/>
          </a:xfrm>
          <a:prstGeom prst="rect">
            <a:avLst/>
          </a:prstGeom>
        </p:spPr>
      </p:pic>
      <p:pic>
        <p:nvPicPr>
          <p:cNvPr id="7" name="Imagen 6" descr="Siteur Presentación-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9" y="205362"/>
            <a:ext cx="2382868" cy="83765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56512" y="1942553"/>
            <a:ext cx="6906638" cy="1661921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s-MX" sz="2800" b="1" dirty="0">
                <a:solidFill>
                  <a:srgbClr val="FFFFFF"/>
                </a:solidFill>
              </a:rPr>
              <a:t>Perspectivas para el Desarrollo </a:t>
            </a:r>
          </a:p>
          <a:p>
            <a:pPr algn="ctr"/>
            <a:r>
              <a:rPr lang="es-MX" sz="2800" b="1" dirty="0">
                <a:solidFill>
                  <a:srgbClr val="FFFFFF"/>
                </a:solidFill>
              </a:rPr>
              <a:t> Metro de la Zona Metropolitana Guadalajara (ZMG</a:t>
            </a:r>
            <a:r>
              <a:rPr lang="es-MX" b="1" dirty="0">
                <a:solidFill>
                  <a:srgbClr val="FFFFFF"/>
                </a:solidFill>
              </a:rPr>
              <a:t>)</a:t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076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246" y="722112"/>
            <a:ext cx="6444500" cy="42045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Acciones o medidas a ejecutar con el sistema actual de tren ligero</a:t>
            </a:r>
            <a:endParaRPr lang="es-MX" sz="1400" b="1" dirty="0">
              <a:solidFill>
                <a:srgbClr val="7F7F7F"/>
              </a:solidFill>
            </a:endParaRPr>
          </a:p>
          <a:p>
            <a:pPr marL="360000" indent="-270000" algn="just" fontAlgn="base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Reconversión del sistema de tracción  </a:t>
            </a:r>
            <a:r>
              <a:rPr lang="es-MX" sz="1400" dirty="0">
                <a:solidFill>
                  <a:srgbClr val="7F7F7F"/>
                </a:solidFill>
              </a:rPr>
              <a:t>(por obsolescencia) de 32 trenes modelo TEG-90. </a:t>
            </a:r>
          </a:p>
          <a:p>
            <a:pPr marL="630000" lvl="1" indent="-180000" algn="just" fontAlgn="base"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solidFill>
                  <a:srgbClr val="7F7F7F"/>
                </a:solidFill>
              </a:rPr>
              <a:t>Modernización del sistema de motorización, convertidores y sistema de control de tracción </a:t>
            </a:r>
          </a:p>
          <a:p>
            <a:pPr marL="360000" indent="-270000" algn="just" fontAlgn="base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Sistema de señalización</a:t>
            </a:r>
            <a:r>
              <a:rPr lang="es-MX" sz="1400" dirty="0">
                <a:solidFill>
                  <a:srgbClr val="7F7F7F"/>
                </a:solidFill>
              </a:rPr>
              <a:t> (por obsolescencia) para la líneas 1 y 2.</a:t>
            </a:r>
          </a:p>
          <a:p>
            <a:pPr marL="630000" lvl="1" indent="-180000" algn="just"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solidFill>
                  <a:srgbClr val="7F7F7F"/>
                </a:solidFill>
              </a:rPr>
              <a:t>Adquirir un sistema integral de señalización para el control y operación de tráfico con: </a:t>
            </a:r>
          </a:p>
          <a:p>
            <a:pPr marL="720000" lvl="2" indent="-180000" algn="just"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solidFill>
                  <a:srgbClr val="7F7F7F"/>
                </a:solidFill>
              </a:rPr>
              <a:t>Controladores y salas de operación local y remota desde un centro de control. </a:t>
            </a:r>
          </a:p>
          <a:p>
            <a:pPr marL="720000" lvl="2" indent="-180000" algn="just"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solidFill>
                  <a:srgbClr val="7F7F7F"/>
                </a:solidFill>
              </a:rPr>
              <a:t>Equipos en terreno con: accionamientos de agujas y mando local, señales y, contador de ejes.</a:t>
            </a:r>
          </a:p>
          <a:p>
            <a:pPr marL="360000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Sistema Scada y Telemando </a:t>
            </a:r>
            <a:r>
              <a:rPr lang="es-MX" sz="1400" dirty="0">
                <a:solidFill>
                  <a:srgbClr val="7F7F7F"/>
                </a:solidFill>
              </a:rPr>
              <a:t>(por obsolescencia) para la Línea 1 y Línea 2.</a:t>
            </a:r>
          </a:p>
          <a:p>
            <a:pPr marL="630000" lvl="1" indent="-180000" algn="just"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solidFill>
                  <a:srgbClr val="7F7F7F"/>
                </a:solidFill>
              </a:rPr>
              <a:t>Adquirir un sistema de SCADA (control y adquisición de datos) y un Sistema de Telemando para control y operación de las subestaciones eléctricas, SAI (sistemas de energía interrumpida) y tableros de baja tensión</a:t>
            </a:r>
          </a:p>
          <a:p>
            <a:pPr algn="just"/>
            <a:endParaRPr lang="es-MX" sz="1400" dirty="0">
              <a:solidFill>
                <a:srgbClr val="7F7F7F"/>
              </a:solidFill>
            </a:endParaRPr>
          </a:p>
          <a:p>
            <a:pPr algn="just"/>
            <a:endParaRPr lang="es-MX" sz="1400" dirty="0">
              <a:solidFill>
                <a:srgbClr val="7F7F7F"/>
              </a:solidFill>
            </a:endParaRPr>
          </a:p>
          <a:p>
            <a:pPr marL="0" indent="0" algn="just">
              <a:buNone/>
            </a:pPr>
            <a:endParaRPr lang="es-MX" sz="1400" dirty="0">
              <a:solidFill>
                <a:srgbClr val="7F7F7F"/>
              </a:solidFill>
            </a:endParaRPr>
          </a:p>
          <a:p>
            <a:pPr algn="just"/>
            <a:endParaRPr lang="es-MX" sz="1400" dirty="0">
              <a:solidFill>
                <a:srgbClr val="7F7F7F"/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rgbClr val="7F7F7F"/>
                </a:solidFill>
              </a:rPr>
            </a:br>
            <a:endParaRPr lang="es-ES" sz="1400" dirty="0">
              <a:solidFill>
                <a:srgbClr val="7F7F7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11" name="Imagen 10" descr="Captura de pantalla 2019-03-19 a la(s) 14.1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29" y="1232170"/>
            <a:ext cx="1819223" cy="31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5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0770" y="711300"/>
            <a:ext cx="6620213" cy="421783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3 de Tren Ligero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Moverá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a 233 mil pasajeros diarios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Disminuirán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los tiempos de viaje, hasta 40 minutos menos en el viaje de terminal a terminal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Reducirá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el volumen de vehículos por día en el corredor en 10,000 unidades, debido al cambio modal de 12,000 usuarios del automóvil al transporte público.​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Bajarán las emisiones contaminantes en 17,000 toneladas de CO2 al año, (136Ha de bosque)​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Genera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7 mil empleos directos en la implementación del proyecto y 15 mil empleos indirectos.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​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Tecnología de punta 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para control y automatización de trenes, garantizando la seguridad de los usuarios​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Sistema de cobro 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con tarjeta electrónica compatible con  Líneas 1 y 2, Macrobús, SiTren y otros medios de transporte público.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504928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8" name="Imagen 7" descr="JGH_81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1" y="945334"/>
            <a:ext cx="2021191" cy="180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JGH_8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03" y="2824928"/>
            <a:ext cx="2020258" cy="15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22" y="1307829"/>
            <a:ext cx="8229600" cy="339447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3 de Tren Ligero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/>
            <a:endParaRPr lang="es-MX" sz="1400" dirty="0">
              <a:solidFill>
                <a:srgbClr val="D0B132"/>
              </a:solidFill>
            </a:endParaRPr>
          </a:p>
          <a:p>
            <a:pPr lvl="1"/>
            <a:endParaRPr lang="es-MX" sz="1400" dirty="0">
              <a:solidFill>
                <a:srgbClr val="D0B132"/>
              </a:solidFill>
            </a:endParaRPr>
          </a:p>
          <a:p>
            <a:pPr marL="5049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rgbClr val="D0B132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9" name="Imagen 8" descr="CYM (26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7" r="3467" b="17941"/>
          <a:stretch/>
        </p:blipFill>
        <p:spPr>
          <a:xfrm>
            <a:off x="2253657" y="1307829"/>
            <a:ext cx="650655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54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351" y="720048"/>
            <a:ext cx="5887862" cy="430591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3 de Tren Ligero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dirty="0">
              <a:solidFill>
                <a:srgbClr val="7F7F7F"/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La nueva línea </a:t>
            </a:r>
            <a:r>
              <a:rPr lang="es-MX" sz="1400" dirty="0">
                <a:solidFill>
                  <a:srgbClr val="7F7F7F"/>
                </a:solidFill>
              </a:rPr>
              <a:t>tiene una longitud total de 20.9 km que se reparten de la siguiente manera: 5.5 km de  túnel, 14.9 km de viaducto,  0.5 km de transición entre viaducto y túnel.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Dispone de 18 estaciones</a:t>
            </a:r>
            <a:r>
              <a:rPr lang="es-MX" sz="1400" dirty="0">
                <a:solidFill>
                  <a:srgbClr val="7F7F7F"/>
                </a:solidFill>
              </a:rPr>
              <a:t>, 13 de ellas elevadas (viaducto) y 5 subterráneas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Talleres y Cocheras: </a:t>
            </a:r>
            <a:r>
              <a:rPr lang="es-MX" sz="1400" dirty="0">
                <a:solidFill>
                  <a:srgbClr val="7F7F7F"/>
                </a:solidFill>
              </a:rPr>
              <a:t>La nueva línea ferroviaria se ha diseñado para tener un funcionamiento autónomo, por lo que necesita disponer de un depósito y un taller propios.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Centro de Control: </a:t>
            </a:r>
            <a:r>
              <a:rPr lang="es-MX" sz="1400" dirty="0">
                <a:solidFill>
                  <a:srgbClr val="7F7F7F"/>
                </a:solidFill>
              </a:rPr>
              <a:t>El diseño del Centro de Control garantiza el control total de las instalaciones de la línea mediante el uso de tecnologías de vanguardia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b="1" dirty="0">
                <a:solidFill>
                  <a:srgbClr val="7F7F7F"/>
                </a:solidFill>
              </a:rPr>
              <a:t>Subestaciones de Alta tensión </a:t>
            </a:r>
            <a:r>
              <a:rPr lang="es-MX" sz="1400" dirty="0">
                <a:solidFill>
                  <a:srgbClr val="7F7F7F"/>
                </a:solidFill>
              </a:rPr>
              <a:t>a 230 KV (SEATs)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ES" sz="1400" b="1" dirty="0">
                <a:solidFill>
                  <a:srgbClr val="7F7F7F"/>
                </a:solidFill>
              </a:rPr>
              <a:t>Instalaciones</a:t>
            </a:r>
            <a:r>
              <a:rPr lang="es-MX" sz="1400" b="1" dirty="0">
                <a:solidFill>
                  <a:srgbClr val="7F7F7F"/>
                </a:solidFill>
              </a:rPr>
              <a:t>: </a:t>
            </a:r>
            <a:r>
              <a:rPr lang="es-MX" sz="1400" dirty="0">
                <a:solidFill>
                  <a:srgbClr val="7F7F7F"/>
                </a:solidFill>
              </a:rPr>
              <a:t>La Línea 3 está equipada con instalaciones tecnológicamente muy avanzadas, diseñadas con el fin de permitir un servicio de transporte seguro, fiable y de alta calidad.</a:t>
            </a:r>
          </a:p>
          <a:p>
            <a:pPr lvl="1"/>
            <a:endParaRPr lang="es-MX" sz="1400" dirty="0">
              <a:solidFill>
                <a:srgbClr val="7F7F7F"/>
              </a:solidFill>
            </a:endParaRPr>
          </a:p>
          <a:p>
            <a:pPr lvl="1"/>
            <a:endParaRPr lang="es-MX" sz="1400" dirty="0">
              <a:solidFill>
                <a:srgbClr val="7F7F7F"/>
              </a:solidFill>
            </a:endParaRPr>
          </a:p>
          <a:p>
            <a:pPr lvl="1"/>
            <a:endParaRPr lang="es-MX" sz="1400" dirty="0">
              <a:solidFill>
                <a:srgbClr val="7F7F7F"/>
              </a:solidFill>
            </a:endParaRPr>
          </a:p>
          <a:p>
            <a:pPr marL="504995" lvl="1" indent="0">
              <a:buNone/>
            </a:pPr>
            <a:endParaRPr lang="es-MX" sz="1400" dirty="0">
              <a:solidFill>
                <a:srgbClr val="7F7F7F"/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rgbClr val="7F7F7F"/>
              </a:solidFill>
            </a:endParaRPr>
          </a:p>
          <a:p>
            <a:endParaRPr lang="es-MX" sz="1400" dirty="0">
              <a:solidFill>
                <a:srgbClr val="7F7F7F"/>
              </a:solidFill>
            </a:endParaRPr>
          </a:p>
          <a:p>
            <a:endParaRPr lang="es-MX" sz="1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rgbClr val="7F7F7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9" name="Imagen 8" descr="IMG_8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12" y="892151"/>
            <a:ext cx="2699999" cy="1800000"/>
          </a:xfrm>
          <a:prstGeom prst="rect">
            <a:avLst/>
          </a:prstGeom>
        </p:spPr>
      </p:pic>
      <p:pic>
        <p:nvPicPr>
          <p:cNvPr id="10" name="Imagen 9" descr="IMG_83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10" y="2762018"/>
            <a:ext cx="27000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3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542" y="884948"/>
            <a:ext cx="6276970" cy="391268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3 de Tren Ligero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algn="just"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Material Rodante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.- La flota inicial consta de 18 unidades de 3 vehículos c/u, la cual ascenderá con el aumento de la demanda</a:t>
            </a:r>
          </a:p>
          <a:p>
            <a:pPr marL="630000" lvl="2" indent="-270000"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El Material Rodante tiene las siguientes características técnicas: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Tren eléctrico con alimentación por catenaria a 1500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</a:rPr>
              <a:t>Vdc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Rodadura Férrea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Longitud máxima de 75 metros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Capacidad mínima de 500 pasajeros ( 6 pasajeros / m</a:t>
            </a:r>
            <a:r>
              <a:rPr lang="es-MX" sz="1400" baseline="300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con un 20% sentados)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Configuración de 2, 3 o 4 carros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Velocidad máxima de 80 km/h sobre pendientes del 5%.</a:t>
            </a: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Aceleraciones y desaceleraciones de servicio de 1 m/s</a:t>
            </a:r>
            <a:r>
              <a:rPr lang="es-MX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45750" lvl="2" indent="-285750"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Modo de conducción principal (CBTC): ATC y ATO (con conductor en cabina)</a:t>
            </a:r>
          </a:p>
          <a:p>
            <a:pPr lvl="1" algn="just">
              <a:buClr>
                <a:srgbClr val="D0B132"/>
              </a:buClr>
              <a:buSzPct val="50000"/>
              <a:buFont typeface="Wingdings" charset="2"/>
              <a:buChar char="u"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505028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505028" lvl="1" indent="0">
              <a:buNone/>
            </a:pPr>
            <a:endParaRPr lang="es-MX" sz="11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8" name="Imagen 7" descr="CYM (15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r="13583"/>
          <a:stretch/>
        </p:blipFill>
        <p:spPr>
          <a:xfrm>
            <a:off x="6776936" y="1714501"/>
            <a:ext cx="2026597" cy="26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22" y="1172723"/>
            <a:ext cx="8229600" cy="365136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Peribús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El proyecto consiste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de un corredor troncal tipo BRT en un tramo de 41.5 km. del circuito, 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Sistema de alimentación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de 11 rutas que articulan los desplazamientos desde y hacia el sur, norte y centro de la ciudad y una ruta troncal con carril confinado. 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El proyecto dispondrá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de 46 estaciones. El proyecto solo considera parte del diámetro del Anillo Periférico. 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El trazo del proyecto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dispondrá de conexión con Línea 1 del Tren Ligero (En sus dos extremos Norte y Sur), La nueva Línea 3 del Tren, el BRT Macrobús (En ambos extremos) y el SiTren. 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La demanda estimada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es de 354 mil viajes/día con un factor de transbordo del 84%.</a:t>
            </a: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19" y="994387"/>
            <a:ext cx="2126502" cy="92412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Peribús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lvl="1"/>
            <a:endParaRPr lang="es-MX" sz="1400" dirty="0">
              <a:solidFill>
                <a:srgbClr val="D0B132"/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rgbClr val="D0B13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3234" r="33215" b="44215"/>
          <a:stretch/>
        </p:blipFill>
        <p:spPr bwMode="auto">
          <a:xfrm>
            <a:off x="534884" y="1734767"/>
            <a:ext cx="3146539" cy="2075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BASE+GENERAL 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23" y="994387"/>
            <a:ext cx="4026158" cy="34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0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22" y="1086153"/>
            <a:ext cx="1997878" cy="106474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Peribús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505061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 descr="C:\Users\Luis Sa\Desktop\renders cucea\CUCEA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32275" r="16839" b="1901"/>
          <a:stretch/>
        </p:blipFill>
        <p:spPr bwMode="auto">
          <a:xfrm>
            <a:off x="563622" y="2415277"/>
            <a:ext cx="4500000" cy="2083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40F485-6D55-CE42-8AFE-3542E598E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0"/>
          <a:stretch/>
        </p:blipFill>
        <p:spPr bwMode="auto">
          <a:xfrm>
            <a:off x="5144768" y="1223811"/>
            <a:ext cx="3600000" cy="2382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44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22" y="791910"/>
            <a:ext cx="8229600" cy="382332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4 (tren)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30000" lvl="1" indent="-270000" algn="just">
              <a:spcBef>
                <a:spcPts val="0"/>
              </a:spcBef>
              <a:spcAft>
                <a:spcPts val="3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Para la línea 4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se propone la utilización de la tipología Tren Tranvía. </a:t>
            </a:r>
          </a:p>
          <a:p>
            <a:pPr marL="630000" lvl="1" indent="-270000" algn="just">
              <a:spcBef>
                <a:spcPts val="0"/>
              </a:spcBef>
              <a:spcAft>
                <a:spcPts val="3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La futura línea 4 conectará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 3 municipios, Tlajomulco de Zúñiga, Guadalajara y atraviesa el término municipal de Tlaquepaque. </a:t>
            </a:r>
          </a:p>
          <a:p>
            <a:pPr marL="630000" lvl="1" indent="-270000" algn="just">
              <a:spcBef>
                <a:spcPts val="0"/>
              </a:spcBef>
              <a:spcAft>
                <a:spcPts val="3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Tendrá una longitud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aproximada de 20 km, dispondrá de entre 12 y 15 estaciones. </a:t>
            </a:r>
          </a:p>
          <a:p>
            <a:pPr marL="630000" lvl="1" indent="-270000" algn="just">
              <a:spcBef>
                <a:spcPts val="0"/>
              </a:spcBef>
              <a:spcAft>
                <a:spcPts val="3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Tendrá una capacidad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aproximada de 4,800 viajeros/hora*sentido y el tiempo de recorrido, será de 28 minutos. </a:t>
            </a:r>
          </a:p>
          <a:p>
            <a:pPr marL="630000" lvl="1" indent="-270000" algn="just">
              <a:spcBef>
                <a:spcPts val="0"/>
              </a:spcBef>
              <a:spcAft>
                <a:spcPts val="3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Dispondrá de conexión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con la línea del Peribús Oriente y con la línea de BRT y las estaciones estarán dotadas de estacionamientos para potenciar el intercambio modal entre transporte público y privado. </a:t>
            </a:r>
          </a:p>
          <a:p>
            <a:pPr marL="630000" lvl="1" indent="-270000" algn="just"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La demanda estimada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es de 35,000 usuarios/día. </a:t>
            </a:r>
          </a:p>
          <a:p>
            <a:pPr lvl="1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7" name="Imagen 6" descr="L4-BOTON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8" y="3359934"/>
            <a:ext cx="1300835" cy="1255300"/>
          </a:xfrm>
          <a:prstGeom prst="rect">
            <a:avLst/>
          </a:prstGeom>
        </p:spPr>
      </p:pic>
      <p:pic>
        <p:nvPicPr>
          <p:cNvPr id="8" name="Imagen 7" descr="L4-BOTON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13" y="3266791"/>
            <a:ext cx="1469851" cy="14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1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477" y="840548"/>
            <a:ext cx="1991395" cy="105634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4 (tren)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5050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505061" lvl="1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 fontAlgn="base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rgbClr val="D0B132"/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rgbClr val="D0B13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8" name="Imagen 7" descr="red esistente y propuesta-02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72" y="914401"/>
            <a:ext cx="4352497" cy="3659308"/>
          </a:xfrm>
          <a:prstGeom prst="rect">
            <a:avLst/>
          </a:prstGeom>
        </p:spPr>
      </p:pic>
      <p:pic>
        <p:nvPicPr>
          <p:cNvPr id="2" name="Imagen 1" descr="datos-01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19" y="1018483"/>
            <a:ext cx="2215643" cy="34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0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23" y="1642907"/>
            <a:ext cx="3769396" cy="2751293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s-MX" sz="1500" dirty="0">
                <a:solidFill>
                  <a:schemeClr val="bg1">
                    <a:lumMod val="50000"/>
                  </a:schemeClr>
                </a:solidFill>
              </a:rPr>
              <a:t>Crecimiento de la Zona Metropolitana de Guadalajara </a:t>
            </a:r>
          </a:p>
          <a:p>
            <a:pPr>
              <a:buFont typeface="+mj-lt"/>
              <a:buAutoNum type="arabicPeriod"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500" dirty="0">
                <a:solidFill>
                  <a:schemeClr val="bg1">
                    <a:lumMod val="50000"/>
                  </a:schemeClr>
                </a:solidFill>
              </a:rPr>
              <a:t>Ampliación y Modernización de la Línea 1</a:t>
            </a:r>
          </a:p>
          <a:p>
            <a:pPr marL="342900" indent="-342900">
              <a:buFont typeface="+mj-lt"/>
              <a:buAutoNum type="arabicPeriod"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s-MX" sz="1500" dirty="0">
                <a:solidFill>
                  <a:schemeClr val="bg1">
                    <a:lumMod val="50000"/>
                  </a:schemeClr>
                </a:solidFill>
              </a:rPr>
              <a:t>Acciones o medidas a realizar en el sistema actual de metro </a:t>
            </a:r>
          </a:p>
          <a:p>
            <a:pPr marL="342900" indent="-342900">
              <a:buFont typeface="+mj-lt"/>
              <a:buAutoNum type="arabicPeriod"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500" dirty="0">
                <a:solidFill>
                  <a:schemeClr val="bg1">
                    <a:lumMod val="50000"/>
                  </a:schemeClr>
                </a:solidFill>
              </a:rPr>
              <a:t>Nuevos proyectos</a:t>
            </a:r>
          </a:p>
          <a:p>
            <a:pPr marL="0" indent="0">
              <a:buNone/>
            </a:pPr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br>
              <a:rPr lang="es-MX" sz="15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8" name="Imagen 7" descr="RED SITEUR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11" y="1045080"/>
            <a:ext cx="3401469" cy="28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2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19" y="1137785"/>
            <a:ext cx="2034630" cy="188860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4 (tren)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dirty="0"/>
          </a:p>
          <a:p>
            <a:pPr marL="505061" lvl="1" indent="0">
              <a:buNone/>
            </a:pPr>
            <a:endParaRPr lang="es-MX" sz="1400" dirty="0"/>
          </a:p>
          <a:p>
            <a:pPr marL="0" indent="0" fontAlgn="base">
              <a:buNone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ES" sz="1400" dirty="0"/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10" name="Imagen 9" descr="L4-BOTON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58" y="1367627"/>
            <a:ext cx="422115" cy="413998"/>
          </a:xfrm>
          <a:prstGeom prst="rect">
            <a:avLst/>
          </a:prstGeom>
        </p:spPr>
      </p:pic>
      <p:pic>
        <p:nvPicPr>
          <p:cNvPr id="11" name="Imagen 10" descr="ZOOM+F+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18" y="816803"/>
            <a:ext cx="5868000" cy="39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8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48" y="848404"/>
            <a:ext cx="5868000" cy="390648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19" y="1123491"/>
            <a:ext cx="2258529" cy="292081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4 (tren)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dirty="0"/>
          </a:p>
          <a:p>
            <a:pPr marL="505061" lvl="1" indent="0">
              <a:buNone/>
            </a:pPr>
            <a:endParaRPr lang="es-MX" sz="1400" dirty="0"/>
          </a:p>
          <a:p>
            <a:pPr marL="0" indent="0" fontAlgn="base">
              <a:buNone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ES" sz="1400" dirty="0"/>
          </a:p>
        </p:txBody>
      </p:sp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61848" y="848404"/>
            <a:ext cx="4342805" cy="762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ZOOM+F+-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1050" b="34419"/>
          <a:stretch/>
        </p:blipFill>
        <p:spPr>
          <a:xfrm>
            <a:off x="2607176" y="1024404"/>
            <a:ext cx="4297477" cy="447493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6626592" y="1107909"/>
            <a:ext cx="329897" cy="3265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L4-BOTON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48" y="1367627"/>
            <a:ext cx="422115" cy="413998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3790462" y="2809388"/>
            <a:ext cx="2456545" cy="359508"/>
          </a:xfrm>
          <a:prstGeom prst="line">
            <a:avLst/>
          </a:prstGeom>
          <a:ln w="38100" cmpd="sng">
            <a:solidFill>
              <a:srgbClr val="FFFF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3790462" y="2805723"/>
            <a:ext cx="2456545" cy="359508"/>
          </a:xfrm>
          <a:prstGeom prst="line">
            <a:avLst/>
          </a:prstGeom>
          <a:ln>
            <a:solidFill>
              <a:srgbClr val="83CD2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6247007" y="3009900"/>
            <a:ext cx="541143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800" dirty="0"/>
          </a:p>
        </p:txBody>
      </p:sp>
      <p:sp>
        <p:nvSpPr>
          <p:cNvPr id="11" name="Rectángulo 10"/>
          <p:cNvSpPr/>
          <p:nvPr/>
        </p:nvSpPr>
        <p:spPr>
          <a:xfrm>
            <a:off x="6202972" y="3042121"/>
            <a:ext cx="8258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00" b="1" dirty="0">
                <a:latin typeface="Arial Black" panose="020B0A04020102020204" pitchFamily="34" charset="0"/>
              </a:rPr>
              <a:t>Ruta Tranvía</a:t>
            </a:r>
          </a:p>
          <a:p>
            <a:r>
              <a:rPr lang="es-ES" sz="500" b="1" dirty="0">
                <a:latin typeface="Arial Black" panose="020B0A04020102020204" pitchFamily="34" charset="0"/>
              </a:rPr>
              <a:t>hacia Guadalajara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247374" y="3359908"/>
            <a:ext cx="604276" cy="84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800" dirty="0"/>
          </a:p>
        </p:txBody>
      </p:sp>
      <p:sp>
        <p:nvSpPr>
          <p:cNvPr id="17" name="Rectángulo 16"/>
          <p:cNvSpPr/>
          <p:nvPr/>
        </p:nvSpPr>
        <p:spPr>
          <a:xfrm>
            <a:off x="6175692" y="3424913"/>
            <a:ext cx="673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00" b="1" dirty="0">
                <a:latin typeface="Arial Black" panose="020B0A04020102020204" pitchFamily="34" charset="0"/>
              </a:rPr>
              <a:t>Estación</a:t>
            </a:r>
          </a:p>
          <a:p>
            <a:r>
              <a:rPr lang="es-ES" sz="500" b="1" dirty="0">
                <a:latin typeface="Arial Black" panose="020B0A04020102020204" pitchFamily="34" charset="0"/>
              </a:rPr>
              <a:t>Tren - Tranvía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247007" y="2845558"/>
            <a:ext cx="604276" cy="84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800" dirty="0"/>
          </a:p>
        </p:txBody>
      </p:sp>
      <p:sp>
        <p:nvSpPr>
          <p:cNvPr id="18" name="Rectángulo 17"/>
          <p:cNvSpPr/>
          <p:nvPr/>
        </p:nvSpPr>
        <p:spPr>
          <a:xfrm>
            <a:off x="6175692" y="2645971"/>
            <a:ext cx="5695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" b="1" dirty="0">
                <a:latin typeface="Arial Black" panose="020B0A04020102020204" pitchFamily="34" charset="0"/>
              </a:rPr>
              <a:t>Talleres y</a:t>
            </a:r>
          </a:p>
          <a:p>
            <a:r>
              <a:rPr lang="es-ES" sz="500" b="1" dirty="0">
                <a:latin typeface="Arial Black" panose="020B0A04020102020204" pitchFamily="34" charset="0"/>
              </a:rPr>
              <a:t>cocheras</a:t>
            </a:r>
          </a:p>
        </p:txBody>
      </p:sp>
    </p:spTree>
    <p:extLst>
      <p:ext uri="{BB962C8B-B14F-4D97-AF65-F5344CB8AC3E}">
        <p14:creationId xmlns:p14="http://schemas.microsoft.com/office/powerpoint/2010/main" val="34243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19" y="1123491"/>
            <a:ext cx="2258529" cy="292081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Nuevos proyectos</a:t>
            </a:r>
            <a:endParaRPr lang="es-MX" sz="1400" b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Línea 4 (tren)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MX" sz="1400" dirty="0"/>
          </a:p>
          <a:p>
            <a:pPr marL="505061" lvl="1" indent="0">
              <a:buNone/>
            </a:pPr>
            <a:endParaRPr lang="es-MX" sz="1400" dirty="0"/>
          </a:p>
          <a:p>
            <a:pPr marL="0" indent="0" fontAlgn="base">
              <a:buNone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pPr marL="0" indent="0">
              <a:buNone/>
            </a:pPr>
            <a:endParaRPr lang="es-MX" sz="1400" dirty="0"/>
          </a:p>
          <a:p>
            <a:pPr marL="0" indent="0">
              <a:buNone/>
            </a:pPr>
            <a:endParaRPr lang="es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54" b="1809"/>
          <a:stretch/>
        </p:blipFill>
        <p:spPr>
          <a:xfrm>
            <a:off x="2695873" y="973095"/>
            <a:ext cx="5462039" cy="36433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06937" y="305600"/>
            <a:ext cx="3550597" cy="405700"/>
          </a:xfrm>
          <a:prstGeom prst="rect">
            <a:avLst/>
          </a:prstGeom>
        </p:spPr>
        <p:txBody>
          <a:bodyPr vert="horz" lIns="91367" tIns="45684" rIns="91367" bIns="45684" rtlCol="0" anchor="ctr">
            <a:normAutofit fontScale="90000"/>
          </a:bodyPr>
          <a:lstStyle>
            <a:lvl1pPr algn="ctr" defTabSz="45693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200" b="1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07176" y="973095"/>
            <a:ext cx="4100988" cy="638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ZOOM+F+-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1050" b="34419"/>
          <a:stretch/>
        </p:blipFill>
        <p:spPr>
          <a:xfrm>
            <a:off x="2641842" y="1073009"/>
            <a:ext cx="4066322" cy="423423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2626130" y="1123491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L4-BOTON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07" y="1386385"/>
            <a:ext cx="422115" cy="413998"/>
          </a:xfrm>
          <a:prstGeom prst="rect">
            <a:avLst/>
          </a:prstGeom>
        </p:spPr>
      </p:pic>
      <p:cxnSp>
        <p:nvCxnSpPr>
          <p:cNvPr id="33" name="Conector recto 32"/>
          <p:cNvCxnSpPr/>
          <p:nvPr/>
        </p:nvCxnSpPr>
        <p:spPr>
          <a:xfrm>
            <a:off x="3978275" y="2247900"/>
            <a:ext cx="425567" cy="1101725"/>
          </a:xfrm>
          <a:prstGeom prst="line">
            <a:avLst/>
          </a:prstGeom>
          <a:ln w="38100" cmpd="sng">
            <a:solidFill>
              <a:srgbClr val="FFFF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4391142" y="3313396"/>
            <a:ext cx="235675" cy="801253"/>
          </a:xfrm>
          <a:prstGeom prst="line">
            <a:avLst/>
          </a:prstGeom>
          <a:ln w="38100" cmpd="sng">
            <a:solidFill>
              <a:srgbClr val="FFFF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 flipH="1">
            <a:off x="4511325" y="4100739"/>
            <a:ext cx="115492" cy="515711"/>
          </a:xfrm>
          <a:prstGeom prst="line">
            <a:avLst/>
          </a:prstGeom>
          <a:ln w="38100" cmpd="sng">
            <a:solidFill>
              <a:srgbClr val="FFFF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3978275" y="2247900"/>
            <a:ext cx="390525" cy="1012825"/>
          </a:xfrm>
          <a:prstGeom prst="line">
            <a:avLst/>
          </a:prstGeom>
          <a:ln>
            <a:solidFill>
              <a:srgbClr val="83CD2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4391142" y="3313396"/>
            <a:ext cx="238850" cy="810778"/>
          </a:xfrm>
          <a:prstGeom prst="line">
            <a:avLst/>
          </a:prstGeom>
          <a:ln>
            <a:solidFill>
              <a:srgbClr val="83CD2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4508150" y="4124174"/>
            <a:ext cx="121842" cy="492276"/>
          </a:xfrm>
          <a:prstGeom prst="line">
            <a:avLst/>
          </a:prstGeom>
          <a:ln>
            <a:solidFill>
              <a:srgbClr val="83CD2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5575855" y="1952599"/>
            <a:ext cx="689630" cy="84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800" dirty="0"/>
          </a:p>
        </p:txBody>
      </p:sp>
      <p:sp>
        <p:nvSpPr>
          <p:cNvPr id="48" name="Rectángulo 47"/>
          <p:cNvSpPr/>
          <p:nvPr/>
        </p:nvSpPr>
        <p:spPr>
          <a:xfrm>
            <a:off x="5474134" y="1845003"/>
            <a:ext cx="138650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" b="1" dirty="0">
                <a:latin typeface="Arial Black" panose="020B0A04020102020204" pitchFamily="34" charset="0"/>
              </a:rPr>
              <a:t>Intercambio Macrobús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5575855" y="3228071"/>
            <a:ext cx="689630" cy="84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800" dirty="0"/>
          </a:p>
        </p:txBody>
      </p:sp>
      <p:sp>
        <p:nvSpPr>
          <p:cNvPr id="51" name="Rectángulo 50"/>
          <p:cNvSpPr/>
          <p:nvPr/>
        </p:nvSpPr>
        <p:spPr>
          <a:xfrm>
            <a:off x="5483506" y="3134181"/>
            <a:ext cx="117624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" b="1" dirty="0">
                <a:latin typeface="Arial Black" panose="020B0A04020102020204" pitchFamily="34" charset="0"/>
              </a:rPr>
              <a:t>Recorrido Tren - Tranvía</a:t>
            </a:r>
          </a:p>
        </p:txBody>
      </p:sp>
    </p:spTree>
    <p:extLst>
      <p:ext uri="{BB962C8B-B14F-4D97-AF65-F5344CB8AC3E}">
        <p14:creationId xmlns:p14="http://schemas.microsoft.com/office/powerpoint/2010/main" val="36392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59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31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870" y="818934"/>
            <a:ext cx="5785177" cy="4017877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s-MX" sz="1400" b="1" dirty="0">
                <a:solidFill>
                  <a:srgbClr val="D0B132"/>
                </a:solidFill>
              </a:rPr>
              <a:t>Crecimiento de la Zona Metropolitana de Guadalajara 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La Zona Metropolitana de Guadalajara (ZMG)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ha crecido de forma desordenada y expandiendo su superficie mas del 380%, de 1980 a 2010</a:t>
            </a:r>
          </a:p>
          <a:p>
            <a:pPr marL="397500"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Este patrón ha derivado en múltiples problemas, entre los que destaca un incentivo al uso del automóvil de forma desmedida que incrementa la emisión de Gases de Efecto Invernadero y hace poco sustentable la movilidad, además de causar otros efectos negativos.</a:t>
            </a:r>
          </a:p>
          <a:p>
            <a:pPr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Para tratar de solventar esta problemática, actualmente existen importantes inversiones en movilidad sustentable, como lo son:</a:t>
            </a:r>
          </a:p>
          <a:p>
            <a:pPr lvl="1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La extensión y el incremento de capacidad de las líneas 1 y 2 del tren ligero;</a:t>
            </a:r>
          </a:p>
          <a:p>
            <a:pPr lvl="1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La construcción de la línea 3;</a:t>
            </a:r>
          </a:p>
          <a:p>
            <a:pPr lvl="1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La extensión de diversas rutas de SITREN;</a:t>
            </a:r>
          </a:p>
          <a:p>
            <a:pPr lvl="1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El sistema de bicicleta pública </a:t>
            </a:r>
            <a:r>
              <a:rPr lang="es-MX" sz="1400" i="1" dirty="0">
                <a:solidFill>
                  <a:schemeClr val="bg1">
                    <a:lumMod val="50000"/>
                  </a:schemeClr>
                </a:solidFill>
              </a:rPr>
              <a:t>Mibici;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El cambio de unidades de trolebuses; y,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La implementación de </a:t>
            </a:r>
            <a:r>
              <a:rPr lang="es-MX" sz="1400" i="1" dirty="0">
                <a:solidFill>
                  <a:schemeClr val="bg1">
                    <a:lumMod val="50000"/>
                  </a:schemeClr>
                </a:solidFill>
              </a:rPr>
              <a:t>zonas 30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de tránsito calmado…entre otras medidas.</a:t>
            </a:r>
            <a:r>
              <a:rPr lang="es-MX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 algn="just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2" name="Imagen 1" descr="A83C127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r="38204"/>
          <a:stretch/>
        </p:blipFill>
        <p:spPr>
          <a:xfrm>
            <a:off x="6350000" y="1402079"/>
            <a:ext cx="2346960" cy="29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273435" y="945549"/>
            <a:ext cx="4369341" cy="279972"/>
          </a:xfrm>
          <a:prstGeom prst="rect">
            <a:avLst/>
          </a:prstGeom>
        </p:spPr>
        <p:txBody>
          <a:bodyPr wrap="square" lIns="91385" tIns="45693" rIns="91385" bIns="45693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es-MX" sz="1200" b="1" dirty="0">
                <a:solidFill>
                  <a:schemeClr val="bg1">
                    <a:lumMod val="50000"/>
                  </a:schemeClr>
                </a:solidFill>
              </a:rPr>
              <a:t> Crecimiento de la Zona Metropolitana de Guadalajara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2" name="Imagen 1" descr="RED ACTUAL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92" y="1225521"/>
            <a:ext cx="4317233" cy="3629660"/>
          </a:xfrm>
          <a:prstGeom prst="rect">
            <a:avLst/>
          </a:prstGeom>
        </p:spPr>
      </p:pic>
      <p:pic>
        <p:nvPicPr>
          <p:cNvPr id="9" name="Imagen 8" descr="datos-01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r="34364" b="18806"/>
          <a:stretch/>
        </p:blipFill>
        <p:spPr>
          <a:xfrm>
            <a:off x="6760819" y="1337378"/>
            <a:ext cx="1636037" cy="27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870" y="818934"/>
            <a:ext cx="5785177" cy="401787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Ampliación y Modernización de la Línea 1</a:t>
            </a:r>
            <a:r>
              <a:rPr lang="es-MX" sz="1400" b="1" dirty="0">
                <a:solidFill>
                  <a:srgbClr val="D0B132"/>
                </a:solidFill>
              </a:rPr>
              <a:t> 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Contexto</a:t>
            </a: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60000" indent="-270000"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350" dirty="0">
                <a:solidFill>
                  <a:schemeClr val="bg1">
                    <a:lumMod val="50000"/>
                  </a:schemeClr>
                </a:solidFill>
              </a:rPr>
              <a:t>Primera línea de transporte público masivo de la zona metropolitana de Guadalajara (Opera desde hace 30 años). Registra signos de obsolescencia en sus sistemas y saturación de su capacidad para movilizar una mayor demanda de usuarios. Para incrementar la oferta de espacios (50%) y trasladar más pasajeros, es necesario operar con 12 trenes triples (36) en lugar de los 12 dobles actuales (24).</a:t>
            </a:r>
          </a:p>
          <a:p>
            <a:pPr marL="450000" lvl="1" indent="-180000"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Courier New" panose="02070309020205020404" pitchFamily="49" charset="0"/>
              <a:buChar char="o"/>
            </a:pPr>
            <a:r>
              <a:rPr lang="es-MX" sz="1350" i="1" dirty="0">
                <a:solidFill>
                  <a:schemeClr val="bg1">
                    <a:lumMod val="50000"/>
                  </a:schemeClr>
                </a:solidFill>
              </a:rPr>
              <a:t>Se amplió y modernizó la infraestructura (1 km de línea; ampliación de las estaciones de 60 m de andén a 90 m; ampliación general a la estación Periférico Sur). Mejoramos sus capacidades e incrementamos la seguridad de la línea, adecuando sus sistemas (cambio de las redes de MT y AT; 11 subestaciones de tracción con el doble de capacidad; radiocomunicación, telefonía, red de fibra óptica, información al pasajero, voceo, CCTV y otros). Adicionalmente, se adquirieron 12 vagones nuevos. </a:t>
            </a:r>
            <a:r>
              <a:rPr lang="es-MX" sz="1350" b="1" i="1" dirty="0"/>
              <a:t>Queda pendiente modernizar el sistema de señalización y control de trenes</a:t>
            </a:r>
            <a:r>
              <a:rPr lang="es-MX" sz="1350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60000" indent="-270000" algn="just">
              <a:spcBef>
                <a:spcPts val="0"/>
              </a:spcBef>
              <a:spcAft>
                <a:spcPts val="300"/>
              </a:spcAft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350" dirty="0">
                <a:solidFill>
                  <a:schemeClr val="bg1">
                    <a:lumMod val="50000"/>
                  </a:schemeClr>
                </a:solidFill>
              </a:rPr>
              <a:t>Se invierten más de $2,200 mdp con Fondos tripartitos: Federal (Fonadin), Estatal y Privados</a:t>
            </a:r>
          </a:p>
          <a:p>
            <a:pPr marL="0" indent="0" algn="just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8" name="Marcador de posición de 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/>
        </p:blipFill>
        <p:spPr>
          <a:xfrm>
            <a:off x="6391481" y="1159453"/>
            <a:ext cx="2499199" cy="31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870" y="818935"/>
            <a:ext cx="5785177" cy="4873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Ampliación y modernización de la Línea 1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Operación</a:t>
            </a:r>
            <a:r>
              <a:rPr lang="es-MX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con trenes triples.</a:t>
            </a:r>
          </a:p>
          <a:p>
            <a:pPr marL="0" indent="0" algn="just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pic>
        <p:nvPicPr>
          <p:cNvPr id="6" name="Picture 4" descr="3 16x9-0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13" y="1306287"/>
            <a:ext cx="8022467" cy="352729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31581" y="1515723"/>
            <a:ext cx="21183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192 mil usuarios </a:t>
            </a:r>
            <a:r>
              <a:rPr lang="es-MX" sz="900" dirty="0"/>
              <a:t>(diarios promedio)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51027" y="3280483"/>
            <a:ext cx="26031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253 mil usuarios </a:t>
            </a:r>
          </a:p>
          <a:p>
            <a:r>
              <a:rPr lang="es-MX" sz="900" b="1" dirty="0"/>
              <a:t>(diarios promedio = 32 % más)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840860" y="2272481"/>
            <a:ext cx="2540230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s-MX" i="1" dirty="0"/>
              <a:t>+ 61 mil </a:t>
            </a:r>
            <a:r>
              <a:rPr lang="es-MX" sz="750" i="1" dirty="0"/>
              <a:t>(pasajeros potenciales x día)</a:t>
            </a:r>
            <a:endParaRPr lang="es-MX" sz="788" i="1" dirty="0"/>
          </a:p>
          <a:p>
            <a:r>
              <a:rPr lang="es-MX" sz="900" i="1" dirty="0"/>
              <a:t>- Migración autobuses a L1 (27 mil)</a:t>
            </a:r>
          </a:p>
          <a:p>
            <a:r>
              <a:rPr lang="es-MX" sz="900" i="1" dirty="0"/>
              <a:t>- Correspondencia L3 (34 mil)</a:t>
            </a:r>
            <a:endParaRPr lang="es-MX" sz="600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312826" y="1247859"/>
            <a:ext cx="21183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(2019)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584930" y="2997452"/>
            <a:ext cx="27961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Proyección 2020 (1er año)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678413" y="2026237"/>
            <a:ext cx="294838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s-MX" sz="1650" dirty="0">
                <a:solidFill>
                  <a:srgbClr val="002060"/>
                </a:solidFill>
              </a:rPr>
              <a:t>Demanda adicional esperada</a:t>
            </a:r>
          </a:p>
        </p:txBody>
      </p:sp>
    </p:spTree>
    <p:extLst>
      <p:ext uri="{BB962C8B-B14F-4D97-AF65-F5344CB8AC3E}">
        <p14:creationId xmlns:p14="http://schemas.microsoft.com/office/powerpoint/2010/main" val="428818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870" y="818935"/>
            <a:ext cx="5785177" cy="4873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Ampliación y modernización de la Línea 1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Componentes y Avances</a:t>
            </a:r>
          </a:p>
          <a:p>
            <a:pPr marL="0" indent="0" algn="just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sp>
        <p:nvSpPr>
          <p:cNvPr id="18" name="Marcador de posición de contenido 2"/>
          <p:cNvSpPr txBox="1">
            <a:spLocks/>
          </p:cNvSpPr>
          <p:nvPr/>
        </p:nvSpPr>
        <p:spPr>
          <a:xfrm>
            <a:off x="786221" y="1679040"/>
            <a:ext cx="7200900" cy="2975443"/>
          </a:xfrm>
          <a:prstGeom prst="rect">
            <a:avLst/>
          </a:prstGeom>
        </p:spPr>
        <p:txBody>
          <a:bodyPr rtlCol="0"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1800" dirty="0"/>
          </a:p>
        </p:txBody>
      </p:sp>
      <p:sp>
        <p:nvSpPr>
          <p:cNvPr id="19" name="Rectangle 3"/>
          <p:cNvSpPr/>
          <p:nvPr/>
        </p:nvSpPr>
        <p:spPr>
          <a:xfrm>
            <a:off x="191382" y="3534932"/>
            <a:ext cx="7795739" cy="612387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2" tIns="34278" rIns="68552" bIns="34278" rtlCol="0" anchor="ctr"/>
          <a:lstStyle/>
          <a:p>
            <a:pPr algn="ctr"/>
            <a:endParaRPr lang="en-US" sz="1200" dirty="0"/>
          </a:p>
        </p:txBody>
      </p:sp>
      <p:sp>
        <p:nvSpPr>
          <p:cNvPr id="20" name="Rectangle 4"/>
          <p:cNvSpPr/>
          <p:nvPr/>
        </p:nvSpPr>
        <p:spPr>
          <a:xfrm>
            <a:off x="191382" y="2510464"/>
            <a:ext cx="7795739" cy="626331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2" tIns="34278" rIns="68552" bIns="34278" rtlCol="0" anchor="ctr"/>
          <a:lstStyle/>
          <a:p>
            <a:pPr algn="ctr"/>
            <a:endParaRPr lang="en-US" sz="1200"/>
          </a:p>
        </p:txBody>
      </p:sp>
      <p:pic>
        <p:nvPicPr>
          <p:cNvPr id="21" name="Picture 9" descr="ICO2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68" y="2504589"/>
            <a:ext cx="734168" cy="559361"/>
          </a:xfrm>
          <a:prstGeom prst="rect">
            <a:avLst/>
          </a:prstGeom>
        </p:spPr>
      </p:pic>
      <p:pic>
        <p:nvPicPr>
          <p:cNvPr id="22" name="Picture 10" descr="ICO3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57" y="2990239"/>
            <a:ext cx="783316" cy="596807"/>
          </a:xfrm>
          <a:prstGeom prst="rect">
            <a:avLst/>
          </a:prstGeom>
        </p:spPr>
      </p:pic>
      <p:pic>
        <p:nvPicPr>
          <p:cNvPr id="23" name="Picture 11" descr="ICO4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7" y="3574321"/>
            <a:ext cx="761264" cy="597461"/>
          </a:xfrm>
          <a:prstGeom prst="rect">
            <a:avLst/>
          </a:prstGeom>
        </p:spPr>
      </p:pic>
      <p:sp>
        <p:nvSpPr>
          <p:cNvPr id="24" name="Rectangle 4"/>
          <p:cNvSpPr/>
          <p:nvPr/>
        </p:nvSpPr>
        <p:spPr>
          <a:xfrm>
            <a:off x="191382" y="1343085"/>
            <a:ext cx="7795739" cy="681728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2" tIns="34278" rIns="68552" bIns="34278" rtlCol="0" anchor="ctr"/>
          <a:lstStyle/>
          <a:p>
            <a:pPr algn="ctr"/>
            <a:endParaRPr lang="en-US" sz="120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150212" y="1461880"/>
            <a:ext cx="6597518" cy="271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750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Obra civil </a:t>
            </a:r>
            <a:r>
              <a:rPr lang="es-ES_tradnl" sz="1350" dirty="0"/>
              <a:t>-</a:t>
            </a:r>
            <a:r>
              <a:rPr lang="es-ES_tradnl" sz="1350" b="1" dirty="0"/>
              <a:t> </a:t>
            </a:r>
            <a:r>
              <a:rPr lang="es-ES_tradnl" sz="1125" dirty="0"/>
              <a:t>Ampliar 1 km al norte con una nueva Terminal (Auditorio), cola de maniobras, estacionamiento trenes; ampliar y modernizar todas las estaciones, obra inducida.</a:t>
            </a:r>
          </a:p>
          <a:p>
            <a:pPr algn="just">
              <a:spcBef>
                <a:spcPts val="600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Energía de Tracción </a:t>
            </a:r>
            <a:r>
              <a:rPr lang="es-ES_tradnl" sz="1125" b="1" dirty="0"/>
              <a:t>- </a:t>
            </a:r>
            <a:r>
              <a:rPr lang="es-ES_tradnl" sz="1125" dirty="0"/>
              <a:t>Aumentar la capacidad instalada con nuevas subestaciones eléctricas y nueva catenaria en el tramo norte</a:t>
            </a:r>
          </a:p>
          <a:p>
            <a:pPr algn="just">
              <a:spcBef>
                <a:spcPts val="600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Telecomunicaciones</a:t>
            </a:r>
            <a:r>
              <a:rPr lang="es-ES_tradnl" sz="1350" b="1" dirty="0"/>
              <a:t> – </a:t>
            </a:r>
            <a:r>
              <a:rPr lang="es-ES_tradnl" sz="1125" dirty="0"/>
              <a:t>Radiocomunicación, telefonía directa y automática, sistema de información al pasajero, administración local y remota de servicios críticos por medio de FO, sistema de voceo, actualización CCTV, MDF, </a:t>
            </a:r>
            <a:r>
              <a:rPr lang="es-ES_tradnl" sz="1125" dirty="0" err="1"/>
              <a:t>IDF’s</a:t>
            </a:r>
            <a:r>
              <a:rPr lang="es-ES_tradnl" sz="1125" dirty="0"/>
              <a:t>. </a:t>
            </a:r>
          </a:p>
          <a:p>
            <a:pPr algn="just">
              <a:spcBef>
                <a:spcPts val="0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Sistemas de Control de Tráfico y Señalización </a:t>
            </a:r>
            <a:r>
              <a:rPr lang="es-ES_tradnl" sz="1125" b="1" dirty="0"/>
              <a:t>- </a:t>
            </a:r>
            <a:r>
              <a:rPr lang="es-ES_tradnl" sz="1125" dirty="0"/>
              <a:t>Incrementar y garantizar la seguridad de la operación mediante su modernización </a:t>
            </a:r>
          </a:p>
          <a:p>
            <a:pPr algn="just">
              <a:spcBef>
                <a:spcPts val="225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Sistema de Recaudo (Peaje Electrónico) </a:t>
            </a:r>
            <a:r>
              <a:rPr lang="es-ES_tradnl" sz="1125" b="1" dirty="0"/>
              <a:t>- </a:t>
            </a:r>
            <a:r>
              <a:rPr lang="es-ES_tradnl" sz="1125" dirty="0"/>
              <a:t>Nuevo sistema de pago universal mediante tarjeta inteligente, más práctico y eficiente, con nuevos equipos de acceso (torniquetes, máquinas de venta y recarga tarjetas).</a:t>
            </a:r>
          </a:p>
          <a:p>
            <a:pPr algn="just">
              <a:spcBef>
                <a:spcPts val="0"/>
              </a:spcBef>
              <a:spcAft>
                <a:spcPts val="450"/>
              </a:spcAft>
            </a:pPr>
            <a:r>
              <a:rPr lang="es-ES_tradnl" sz="1350" b="1" dirty="0">
                <a:solidFill>
                  <a:schemeClr val="tx1"/>
                </a:solidFill>
              </a:rPr>
              <a:t>Material Rodante </a:t>
            </a:r>
            <a:r>
              <a:rPr lang="es-ES_tradnl" sz="1125" dirty="0"/>
              <a:t>- Adquisición de 12 trenes nuevos para estar en condiciones de prestar el servicio con trenes triples.</a:t>
            </a:r>
          </a:p>
        </p:txBody>
      </p:sp>
      <p:pic>
        <p:nvPicPr>
          <p:cNvPr id="26" name="Imagen 25" descr="icona_treno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" y="4167636"/>
            <a:ext cx="543024" cy="48884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1" y="1412692"/>
            <a:ext cx="637106" cy="500003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 rot="16200000">
            <a:off x="-606362" y="2112982"/>
            <a:ext cx="1793710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 PÚBLICA</a:t>
            </a:r>
          </a:p>
        </p:txBody>
      </p:sp>
      <p:sp>
        <p:nvSpPr>
          <p:cNvPr id="29" name="CuadroTexto 28"/>
          <p:cNvSpPr txBox="1"/>
          <p:nvPr/>
        </p:nvSpPr>
        <p:spPr>
          <a:xfrm rot="16200000">
            <a:off x="-456217" y="3758127"/>
            <a:ext cx="1496581" cy="253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Y TRENES</a:t>
            </a:r>
          </a:p>
        </p:txBody>
      </p:sp>
      <p:pic>
        <p:nvPicPr>
          <p:cNvPr id="30" name="Picture 8" descr="ICO1-0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1" y="1925975"/>
            <a:ext cx="720856" cy="620267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>
            <a:off x="8158633" y="1526887"/>
            <a:ext cx="301765" cy="2979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2" name="Elipse 31"/>
          <p:cNvSpPr/>
          <p:nvPr/>
        </p:nvSpPr>
        <p:spPr>
          <a:xfrm>
            <a:off x="8155748" y="2092545"/>
            <a:ext cx="301765" cy="2979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3" name="Elipse 32"/>
          <p:cNvSpPr/>
          <p:nvPr/>
        </p:nvSpPr>
        <p:spPr>
          <a:xfrm>
            <a:off x="8155748" y="2634882"/>
            <a:ext cx="301765" cy="2979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4" name="Elipse 33"/>
          <p:cNvSpPr/>
          <p:nvPr/>
        </p:nvSpPr>
        <p:spPr>
          <a:xfrm>
            <a:off x="8155747" y="3153150"/>
            <a:ext cx="301765" cy="2979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5" name="Elipse 34"/>
          <p:cNvSpPr/>
          <p:nvPr/>
        </p:nvSpPr>
        <p:spPr>
          <a:xfrm>
            <a:off x="8155746" y="3695487"/>
            <a:ext cx="301765" cy="2979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6" name="Elipse 35"/>
          <p:cNvSpPr/>
          <p:nvPr/>
        </p:nvSpPr>
        <p:spPr>
          <a:xfrm>
            <a:off x="8155746" y="4166353"/>
            <a:ext cx="301765" cy="2979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7" name="Elipse 36"/>
          <p:cNvSpPr/>
          <p:nvPr/>
        </p:nvSpPr>
        <p:spPr>
          <a:xfrm>
            <a:off x="2410325" y="4748981"/>
            <a:ext cx="210135" cy="20156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8" name="CuadroTexto 37"/>
          <p:cNvSpPr txBox="1"/>
          <p:nvPr/>
        </p:nvSpPr>
        <p:spPr>
          <a:xfrm>
            <a:off x="2620460" y="4707923"/>
            <a:ext cx="8883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dirty="0"/>
              <a:t>Concluido</a:t>
            </a:r>
          </a:p>
        </p:txBody>
      </p:sp>
      <p:sp>
        <p:nvSpPr>
          <p:cNvPr id="39" name="Elipse 38"/>
          <p:cNvSpPr/>
          <p:nvPr/>
        </p:nvSpPr>
        <p:spPr>
          <a:xfrm>
            <a:off x="3728918" y="4748981"/>
            <a:ext cx="210135" cy="2015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0" name="CuadroTexto 39"/>
          <p:cNvSpPr txBox="1"/>
          <p:nvPr/>
        </p:nvSpPr>
        <p:spPr>
          <a:xfrm>
            <a:off x="3939052" y="4707923"/>
            <a:ext cx="957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dirty="0"/>
              <a:t>En Proceso</a:t>
            </a:r>
          </a:p>
        </p:txBody>
      </p:sp>
      <p:sp>
        <p:nvSpPr>
          <p:cNvPr id="41" name="Elipse 40"/>
          <p:cNvSpPr/>
          <p:nvPr/>
        </p:nvSpPr>
        <p:spPr>
          <a:xfrm>
            <a:off x="5036378" y="4746736"/>
            <a:ext cx="210135" cy="2015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2" name="CuadroTexto 41"/>
          <p:cNvSpPr txBox="1"/>
          <p:nvPr/>
        </p:nvSpPr>
        <p:spPr>
          <a:xfrm>
            <a:off x="5246512" y="4705678"/>
            <a:ext cx="891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dirty="0"/>
              <a:t>Por iniciar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8457511" y="1539973"/>
            <a:ext cx="484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dirty="0"/>
              <a:t>97%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8490200" y="2645355"/>
            <a:ext cx="484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dirty="0"/>
              <a:t>86%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246512" y="89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900"/>
              </a:spcAft>
            </a:pPr>
            <a:r>
              <a:rPr lang="es-MX" b="1" dirty="0"/>
              <a:t>83.8% avances físico general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8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4869" y="1073777"/>
            <a:ext cx="5785177" cy="357018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Septiembre 2017 – inician operaciones por un anden en la nueva estación Periférico Norte. Inician operaciones parte de la flota de nuevos trenes en configuración doble.</a:t>
            </a: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Noviembre 2018 - se amplía el servicio 1 km al norte de L1 hasta la nueva terminal Auditorio, pudiendo utilizar cola de maniobras y patio de estacionamiento posterior a la última estación.</a:t>
            </a: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Noviembre 2018 - se concluye la ampliación y modernización de las 18 estaciones restantes de túnel y superficie.</a:t>
            </a: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Marzo 2019 – se concluye repotenciación subestaciones eléctricas e inicia operación parcial con trenes triples.</a:t>
            </a: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Abril-Mayo 2019 – se estima concluir la estación Periférico Sur y Telecomunicaciones.</a:t>
            </a:r>
          </a:p>
          <a:p>
            <a:pPr marL="397500" algn="just">
              <a:spcBef>
                <a:spcPts val="0"/>
              </a:spcBef>
              <a:buClr>
                <a:srgbClr val="D0B132"/>
              </a:buClr>
              <a:buSzPct val="50000"/>
              <a:buFont typeface="Wingdings" charset="2"/>
              <a:buChar char="u"/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Julio 2020 – se estima concluir la implementación del Sistema de Señalización y Control de Trenes para iniciar la operación del proyecto al 100%.</a:t>
            </a:r>
          </a:p>
          <a:p>
            <a:pPr marL="0" indent="0" algn="just"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64870" y="818935"/>
            <a:ext cx="5785177" cy="487352"/>
          </a:xfrm>
          <a:prstGeom prst="rect">
            <a:avLst/>
          </a:prstGeom>
        </p:spPr>
        <p:txBody>
          <a:bodyPr vert="horz" lIns="91367" tIns="45684" rIns="91367" bIns="45684" rtlCol="0">
            <a:noAutofit/>
          </a:bodyPr>
          <a:lstStyle>
            <a:lvl1pPr marL="342634" indent="-342634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367" indent="-285526" algn="l" defTabSz="45684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108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42" indent="-228422" algn="l" defTabSz="45684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782" indent="-228422" algn="l" defTabSz="45684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62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46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30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147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Ampliación y modernización de la Línea 1</a:t>
            </a:r>
            <a:r>
              <a:rPr lang="es-MX" sz="1400" b="1" dirty="0">
                <a:solidFill>
                  <a:srgbClr val="D0B132"/>
                </a:solidFill>
              </a:rPr>
              <a:t> 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Cronograma</a:t>
            </a:r>
          </a:p>
          <a:p>
            <a:pPr marL="0" indent="0" algn="just">
              <a:buFont typeface="Arial"/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Font typeface="Arial"/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n 6" descr="Ingreso P. Norte - 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/>
          <a:stretch/>
        </p:blipFill>
        <p:spPr>
          <a:xfrm>
            <a:off x="6505303" y="854075"/>
            <a:ext cx="2415594" cy="18621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3" y="2858982"/>
            <a:ext cx="2415594" cy="16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5506937" y="407750"/>
            <a:ext cx="3550597" cy="242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s-E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506937" y="305600"/>
            <a:ext cx="3550597" cy="405700"/>
          </a:xfrm>
        </p:spPr>
        <p:txBody>
          <a:bodyPr>
            <a:normAutofit fontScale="90000"/>
          </a:bodyPr>
          <a:lstStyle/>
          <a:p>
            <a:pPr algn="l"/>
            <a:r>
              <a:rPr lang="es-MX" sz="1200" b="1" dirty="0">
                <a:solidFill>
                  <a:srgbClr val="FFD83C"/>
                </a:solidFill>
              </a:rPr>
              <a:t>Perspectivas para el desarrollo del Tren Ligero de la ZMG</a:t>
            </a:r>
            <a:endParaRPr lang="es-MX" sz="1200" dirty="0">
              <a:solidFill>
                <a:srgbClr val="FFD83C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64870" y="818935"/>
            <a:ext cx="5785177" cy="487352"/>
          </a:xfrm>
          <a:prstGeom prst="rect">
            <a:avLst/>
          </a:prstGeom>
        </p:spPr>
        <p:txBody>
          <a:bodyPr vert="horz" lIns="91367" tIns="45684" rIns="91367" bIns="45684" rtlCol="0">
            <a:noAutofit/>
          </a:bodyPr>
          <a:lstStyle>
            <a:lvl1pPr marL="342634" indent="-342634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367" indent="-285526" algn="l" defTabSz="45684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108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42" indent="-228422" algn="l" defTabSz="45684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782" indent="-228422" algn="l" defTabSz="45684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62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46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304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147" indent="-228422" algn="l" defTabSz="45684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400" b="1" dirty="0">
                <a:solidFill>
                  <a:srgbClr val="D0B132"/>
                </a:solidFill>
                <a:latin typeface="Arial Rounded MT Bold" panose="020F0704030504030204" pitchFamily="34" charset="77"/>
              </a:rPr>
              <a:t>Ampliación y modernización de la Línea 1</a:t>
            </a:r>
            <a:r>
              <a:rPr lang="es-MX" sz="1400" b="1" dirty="0">
                <a:solidFill>
                  <a:srgbClr val="D0B132"/>
                </a:solidFill>
              </a:rPr>
              <a:t> </a:t>
            </a:r>
            <a:endParaRPr lang="es-MX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sz="1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Font typeface="Arial"/>
              <a:buNone/>
            </a:pPr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Font typeface="Arial"/>
              <a:buNone/>
            </a:pPr>
            <a:br>
              <a:rPr lang="es-MX" sz="1400" dirty="0">
                <a:solidFill>
                  <a:schemeClr val="bg1">
                    <a:lumMod val="50000"/>
                  </a:schemeClr>
                </a:solidFill>
              </a:rPr>
            </a:b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n 9" descr="Captura de pantalla 2017-10-06 a la(s) 14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90" y="1205681"/>
            <a:ext cx="2278847" cy="17131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75" y="3110361"/>
            <a:ext cx="2566268" cy="17091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89" y="3110362"/>
            <a:ext cx="2278847" cy="170913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75" y="1205681"/>
            <a:ext cx="3056629" cy="1713101"/>
          </a:xfrm>
          <a:prstGeom prst="rect">
            <a:avLst/>
          </a:prstGeom>
        </p:spPr>
      </p:pic>
      <p:pic>
        <p:nvPicPr>
          <p:cNvPr id="17" name="Marcador de posición de 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r="27660"/>
          <a:stretch>
            <a:fillRect/>
          </a:stretch>
        </p:blipFill>
        <p:spPr>
          <a:xfrm>
            <a:off x="225598" y="1205681"/>
            <a:ext cx="2870975" cy="36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7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1784</Words>
  <Application>Microsoft Office PowerPoint</Application>
  <PresentationFormat>Presentación en pantalla (16:9)</PresentationFormat>
  <Paragraphs>259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Arial Rounded MT Bold</vt:lpstr>
      <vt:lpstr>Calibri</vt:lpstr>
      <vt:lpstr>Courier New</vt:lpstr>
      <vt:lpstr>Wingdings</vt:lpstr>
      <vt:lpstr>Tema de Office</vt:lpstr>
      <vt:lpstr>Diseño personalizado</vt:lpstr>
      <vt:lpstr>1_Tema de Office</vt:lpstr>
      <vt:lpstr>2_Tema de Office</vt:lpstr>
      <vt:lpstr>Presentación de PowerPoint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Presentación de PowerPoint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Perspectivas para el desarrollo del Tren Ligero de la ZMG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padilla</dc:creator>
  <cp:lastModifiedBy>Constantin Dellis</cp:lastModifiedBy>
  <cp:revision>69</cp:revision>
  <dcterms:created xsi:type="dcterms:W3CDTF">2019-03-19T17:59:38Z</dcterms:created>
  <dcterms:modified xsi:type="dcterms:W3CDTF">2019-03-26T01:43:11Z</dcterms:modified>
</cp:coreProperties>
</file>