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04" r:id="rId2"/>
    <p:sldId id="256" r:id="rId3"/>
    <p:sldId id="2265" r:id="rId4"/>
    <p:sldId id="2270" r:id="rId5"/>
    <p:sldId id="2267" r:id="rId6"/>
    <p:sldId id="2268" r:id="rId7"/>
    <p:sldId id="2269" r:id="rId8"/>
    <p:sldId id="2266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6A28C-BB91-490E-8D2F-1139882E0CBE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02F2B-9627-4C74-88F3-4037EFF80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80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64C04-D448-4B49-8BE5-E788550CD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9864FB-CD59-472B-B4A9-8914F72CF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8D24F8-E148-4E69-A200-402010A3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05D99-CF5D-4611-B172-AB6A67B8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61831-1869-42E0-8C6A-5A291FCB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11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AAF05-D40E-4593-9762-0895D9D8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D266EF-CEF7-4F4A-A7A6-23DD3D63C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CFBC4-5C27-4EC2-8FD8-235B284C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DEC0A-D542-4B39-BC36-358B6ABE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C5804-2ADD-4343-ADEE-A2E1DB0F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37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2A8153-29B2-493E-A224-D18B09F21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009890-2164-46AD-98C2-28B435B1A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BD15C6-BC72-4BCD-9AF1-E4A20671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99DF53-B94E-4B8F-8F4A-D680BFDA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8B756-14D8-4C0D-8717-05EE579F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51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9FEF91B-3B25-4844-94E5-A2AA8640F4AB}"/>
              </a:ext>
            </a:extLst>
          </p:cNvPr>
          <p:cNvSpPr/>
          <p:nvPr userDrawn="1"/>
        </p:nvSpPr>
        <p:spPr>
          <a:xfrm>
            <a:off x="-85344" y="5583884"/>
            <a:ext cx="12277344" cy="1274116"/>
          </a:xfrm>
          <a:prstGeom prst="rect">
            <a:avLst/>
          </a:prstGeom>
          <a:gradFill>
            <a:gsLst>
              <a:gs pos="100000">
                <a:srgbClr val="FF0000">
                  <a:alpha val="70000"/>
                </a:srgbClr>
              </a:gs>
              <a:gs pos="0">
                <a:srgbClr val="FF0000">
                  <a:alpha val="70000"/>
                </a:srgbClr>
              </a:gs>
            </a:gsLst>
            <a:lin ang="10800000" scaled="0"/>
          </a:gra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1CA2DC-50B6-4E7C-A5BB-FDC27868A0EE}"/>
              </a:ext>
            </a:extLst>
          </p:cNvPr>
          <p:cNvSpPr/>
          <p:nvPr userDrawn="1"/>
        </p:nvSpPr>
        <p:spPr>
          <a:xfrm>
            <a:off x="-85344" y="4498907"/>
            <a:ext cx="12192000" cy="127411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1AD4DE5-D55F-4429-A71D-662F431E9FAF}"/>
              </a:ext>
            </a:extLst>
          </p:cNvPr>
          <p:cNvGrpSpPr/>
          <p:nvPr userDrawn="1"/>
        </p:nvGrpSpPr>
        <p:grpSpPr>
          <a:xfrm>
            <a:off x="168887" y="4552916"/>
            <a:ext cx="5085004" cy="1166013"/>
            <a:chOff x="168887" y="4516340"/>
            <a:chExt cx="5085004" cy="1166013"/>
          </a:xfrm>
        </p:grpSpPr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81756559-2A3F-4ACB-B99A-8E7A496EE33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16637" y="4516340"/>
              <a:ext cx="2190446" cy="7263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5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TREN</a:t>
              </a:r>
              <a:endPara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C2E85EB-2FD7-42AC-ABB6-CCF247437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149" y="5139352"/>
              <a:ext cx="3886742" cy="543001"/>
            </a:xfrm>
            <a:prstGeom prst="rect">
              <a:avLst/>
            </a:prstGeom>
            <a:noFill/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8E30C5D-955A-428E-A905-8074529275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87" y="4564506"/>
              <a:ext cx="1047750" cy="104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18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001AA-E3D5-46AB-A729-59A2CB91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1A9749-F2CB-4252-85D5-5B6353D8F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380DBA-F540-4053-9F37-BE6BCDA3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478F74-C452-40DA-938E-133984E5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5E0C2-D097-4694-9749-00B4D192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38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3680F-3133-446C-A4C1-911A7126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D9A903-BA4D-4D16-8E56-8C2FFFCE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2E238F-9891-428C-8069-BC367213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C32E51-0F1D-47B1-9B6D-978E31C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9BCB53-B897-4776-ABA5-2F3D6918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673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DBA7E-7A84-40C4-813C-A823C815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D33B92-8C3A-482D-9CC6-72B4DED66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C68B74-49E4-4B73-80B5-7D1BA9D97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036455-11C6-468E-8AA9-A563F4E6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B6576A-EFDD-4F82-A470-2311E4AF8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4866DF-172D-40F5-8B9A-2E4B22E7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10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196CA-536A-41CC-80F8-7AB87A46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0F7AD4-5463-4BBB-9973-78E8B270B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A7B967-03A6-4F2C-A6E8-9822DF7BC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2E5171-6E41-49DC-AFF3-BC6086383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756D86-53F0-45CA-B67C-F042B5A39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DC1414-A6F8-4513-BB2D-CD22A45C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A41CAE-B514-4845-B3DC-DFF2938A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373809-F327-455E-ABDC-16E7CC02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5956B-0739-4E4F-84A8-059C6E08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78AD54-E37F-468E-A641-1DBCF24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8E5E40-5CE7-499F-8009-6B5B83F2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3693EC-003B-4CDF-BCC7-EBFF6D85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29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EB3768-5FAA-4975-9B0B-5D5679B9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985471-77DB-4F76-910C-9A41343A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991008-4C58-496B-9F60-45982021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9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C1D99-7F96-4CDC-9C2D-42352554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0D62B-4CC5-4F9E-9053-5F5FBADB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3F223F-6E57-4E24-B9B1-71A64F08D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B1B2AE-F3E0-48AF-BC1A-61A625D4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A6845-BBD8-4071-AA3E-39908787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0F9550-C7CF-4BF9-A198-EF01C313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5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6F04B-07E9-4811-BA94-A070F495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7AB5F6-E5CE-4B26-893D-F44750F7B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520530-1D47-4695-B1EA-49F07BA6B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A83907-598A-4C85-8751-D1BA29AD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96842-F51E-458E-9337-CF336F80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AAB0F3-4723-4934-B06F-95E9743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73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B75D8A-98C0-4DB7-80CE-00AC6A94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52236D-A57F-4C82-8018-481906E58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9438C9-65D3-44D7-B5DD-581910E48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6EB7-23C3-4DA1-BC57-900D2BB700E4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300271-DE52-446F-9241-1AA1D8C98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EDBC0-E02C-468C-B618-CF00232C5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54060-9D90-40CE-92DC-E039EECB96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830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885825"/>
            <a:ext cx="3214688" cy="1033463"/>
          </a:xfrm>
        </p:spPr>
        <p:txBody>
          <a:bodyPr>
            <a:noAutofit/>
          </a:bodyPr>
          <a:lstStyle/>
          <a:p>
            <a:pPr algn="ctr"/>
            <a:r>
              <a:rPr lang="es-MX" sz="6000" b="1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ÍNDICE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333625"/>
            <a:ext cx="11353800" cy="37465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Información del Tren Suburbano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Encuestas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Presentación de nuevos servicios                                </a:t>
            </a:r>
            <a:r>
              <a:rPr lang="es-MX" sz="2400" kern="0" dirty="0">
                <a:solidFill>
                  <a:schemeClr val="bg1"/>
                </a:solidFill>
                <a:latin typeface="HelveticaNeueLT Std Lt" panose="020B0403020202020204" pitchFamily="34" charset="0"/>
                <a:cs typeface="Arial" panose="020B0604020202020204" pitchFamily="34" charset="0"/>
              </a:rPr>
              <a:t>(</a:t>
            </a:r>
            <a:r>
              <a:rPr lang="es-MX" sz="2400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App y pantallas en interiores de trenes</a:t>
            </a:r>
            <a:r>
              <a:rPr lang="es-MX" sz="2400" kern="0" dirty="0">
                <a:solidFill>
                  <a:schemeClr val="bg1"/>
                </a:solidFill>
                <a:latin typeface="HelveticaNeueLT Std Lt" panose="020B0403020202020204" pitchFamily="34" charset="0"/>
                <a:cs typeface="Arial" panose="020B0604020202020204" pitchFamily="34" charset="0"/>
              </a:rPr>
              <a:t>)</a:t>
            </a:r>
            <a:endParaRPr lang="es-MX" sz="3200" kern="0" dirty="0">
              <a:solidFill>
                <a:schemeClr val="bg1"/>
              </a:solidFill>
              <a:latin typeface="HelveticaNeueLT Std Lt" panose="020B0403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Conclusiones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Anexo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Preguntas y respuestas</a:t>
            </a:r>
            <a:r>
              <a:rPr lang="es-MX" sz="3200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3200" kern="0" dirty="0">
              <a:solidFill>
                <a:schemeClr val="bg1"/>
              </a:solidFill>
              <a:latin typeface="Helvetica Neue" panose="02000806000000020004" pitchFamily="5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kern="0" dirty="0">
              <a:solidFill>
                <a:schemeClr val="bg1"/>
              </a:solidFill>
              <a:latin typeface="Helvetica Neue" panose="02000806000000020004" pitchFamily="5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MX" sz="3200" kern="0" dirty="0">
              <a:solidFill>
                <a:schemeClr val="bg1"/>
              </a:solidFill>
              <a:latin typeface="Helvetica Neue" panose="02000806000000020004" pitchFamily="5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0" y="5558971"/>
            <a:ext cx="1047750" cy="1047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20" y="-182880"/>
            <a:ext cx="12517120" cy="704088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70688" y="5373990"/>
            <a:ext cx="12192000" cy="1118017"/>
          </a:xfrm>
          <a:prstGeom prst="rect">
            <a:avLst/>
          </a:prstGeom>
          <a:gradFill>
            <a:gsLst>
              <a:gs pos="100000">
                <a:srgbClr val="FF0000">
                  <a:alpha val="70000"/>
                </a:srgbClr>
              </a:gs>
              <a:gs pos="0">
                <a:srgbClr val="FF0000">
                  <a:alpha val="70000"/>
                </a:srgbClr>
              </a:gs>
            </a:gsLst>
            <a:lin ang="10800000" scaled="0"/>
          </a:gra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3600" dirty="0">
                <a:latin typeface="Gill Sans Nova" panose="020B0604020202020204" pitchFamily="34" charset="0"/>
              </a:rPr>
              <a:t>UNA DIGNA EXPERIENCIA DE VIAJE EN TREN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170688" y="4214587"/>
            <a:ext cx="12192000" cy="127411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216637" y="4214588"/>
            <a:ext cx="2190446" cy="726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49" y="4837600"/>
            <a:ext cx="3886742" cy="543001"/>
          </a:xfrm>
          <a:prstGeom prst="rect">
            <a:avLst/>
          </a:prstGeom>
          <a:noFill/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7" y="4308474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7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F0B2EB4-377F-43D3-A108-B29D5ED0C4ED}"/>
              </a:ext>
            </a:extLst>
          </p:cNvPr>
          <p:cNvSpPr txBox="1">
            <a:spLocks/>
          </p:cNvSpPr>
          <p:nvPr/>
        </p:nvSpPr>
        <p:spPr>
          <a:xfrm>
            <a:off x="3234088" y="1526536"/>
            <a:ext cx="8691614" cy="4781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Por su rapidez y seguridad, </a:t>
            </a:r>
            <a:r>
              <a:rPr lang="es-ES" sz="2200" b="1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el Tren Suburbano es el transporte de pasajeros más eficiente </a:t>
            </a:r>
            <a:r>
              <a:rPr lang="es-ES" sz="22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de la Zona Metropolitana del Valle de México. </a:t>
            </a:r>
          </a:p>
          <a:p>
            <a:pPr marL="0" indent="0">
              <a:buNone/>
            </a:pPr>
            <a:endParaRPr lang="es-ES" sz="2200" dirty="0">
              <a:solidFill>
                <a:prstClr val="black"/>
              </a:solidFill>
              <a:latin typeface="Gill Sans Nova" panose="020B0602020104020203" pitchFamily="34" charset="0"/>
              <a:cs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es-ES" sz="22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Es un </a:t>
            </a:r>
            <a:r>
              <a:rPr lang="es-ES" sz="2200" b="1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proyecto transexenal </a:t>
            </a:r>
            <a:r>
              <a:rPr lang="es-ES" sz="22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y totalmente colaborativo que necesitó de la participación de los gobiernos Federal, de la Ciudad de México, del Estado de México y de los municipios conurbados, y, por supuesto, de la capacidad de desarrollo de la iniciativa privada.</a:t>
            </a:r>
          </a:p>
          <a:p>
            <a:pPr marL="0" indent="0" algn="just">
              <a:buFont typeface="Arial" pitchFamily="34" charset="0"/>
              <a:buNone/>
            </a:pPr>
            <a:endParaRPr lang="es-ES" sz="2200" dirty="0">
              <a:solidFill>
                <a:prstClr val="black"/>
              </a:solidFill>
              <a:latin typeface="Gill Sans Nova" panose="020B0602020104020203" pitchFamily="34" charset="0"/>
              <a:cs typeface="Arial Nova Light" panose="020B03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S" sz="2200" b="1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CAF México se hizo cargo de la construcción y puso en operación al Tren Suburbano en 2008 a través de Ferrocarriles Suburbanos</a:t>
            </a:r>
            <a:r>
              <a:rPr lang="es-ES" sz="22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, desde entonces conectamos el norte de la Ciudad de México con los municipios conurbanos del Estado de México.</a:t>
            </a:r>
          </a:p>
        </p:txBody>
      </p:sp>
      <p:pic>
        <p:nvPicPr>
          <p:cNvPr id="264" name="Imagen 263">
            <a:extLst>
              <a:ext uri="{FF2B5EF4-FFF2-40B4-BE49-F238E27FC236}">
                <a16:creationId xmlns:a16="http://schemas.microsoft.com/office/drawing/2014/main" id="{E4A4FF92-4002-4CEA-BDB1-C8AF39F0B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7"/>
          <a:stretch/>
        </p:blipFill>
        <p:spPr>
          <a:xfrm>
            <a:off x="760261" y="1890670"/>
            <a:ext cx="2312077" cy="3076659"/>
          </a:xfrm>
          <a:prstGeom prst="rect">
            <a:avLst/>
          </a:prstGeom>
        </p:spPr>
      </p:pic>
      <p:pic>
        <p:nvPicPr>
          <p:cNvPr id="266" name="Imagen 265">
            <a:extLst>
              <a:ext uri="{FF2B5EF4-FFF2-40B4-BE49-F238E27FC236}">
                <a16:creationId xmlns:a16="http://schemas.microsoft.com/office/drawing/2014/main" id="{4B9F703D-8951-431A-A011-EF7897971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6" y="137140"/>
            <a:ext cx="939670" cy="939670"/>
          </a:xfrm>
          <a:prstGeom prst="rect">
            <a:avLst/>
          </a:prstGeom>
        </p:spPr>
      </p:pic>
      <p:sp>
        <p:nvSpPr>
          <p:cNvPr id="267" name="Rectángulo 266">
            <a:extLst>
              <a:ext uri="{FF2B5EF4-FFF2-40B4-BE49-F238E27FC236}">
                <a16:creationId xmlns:a16="http://schemas.microsoft.com/office/drawing/2014/main" id="{DEF4669E-D52A-470C-ACA4-D5035AE7BEDF}"/>
              </a:ext>
            </a:extLst>
          </p:cNvPr>
          <p:cNvSpPr/>
          <p:nvPr/>
        </p:nvSpPr>
        <p:spPr>
          <a:xfrm>
            <a:off x="1376694" y="137140"/>
            <a:ext cx="6035346" cy="939670"/>
          </a:xfrm>
          <a:prstGeom prst="rect">
            <a:avLst/>
          </a:prstGeom>
          <a:solidFill>
            <a:srgbClr val="E42D2D"/>
          </a:soli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8" name="Subtítulo 2">
            <a:extLst>
              <a:ext uri="{FF2B5EF4-FFF2-40B4-BE49-F238E27FC236}">
                <a16:creationId xmlns:a16="http://schemas.microsoft.com/office/drawing/2014/main" id="{99BFE27A-A537-4426-9CCD-5019CECE7735}"/>
              </a:ext>
            </a:extLst>
          </p:cNvPr>
          <p:cNvSpPr txBox="1">
            <a:spLocks/>
          </p:cNvSpPr>
          <p:nvPr/>
        </p:nvSpPr>
        <p:spPr>
          <a:xfrm>
            <a:off x="1376694" y="620892"/>
            <a:ext cx="5894356" cy="47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"/>
              </a:lnSpc>
              <a:spcBef>
                <a:spcPts val="0"/>
              </a:spcBef>
              <a:buNone/>
            </a:pPr>
            <a:r>
              <a:rPr lang="es-MX" sz="3200" dirty="0">
                <a:solidFill>
                  <a:schemeClr val="bg1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EL TREN  SUBURBANO</a:t>
            </a:r>
          </a:p>
          <a:p>
            <a:pPr marL="0" indent="0">
              <a:buNone/>
            </a:pPr>
            <a:endParaRPr lang="es-MX" sz="2200" dirty="0">
              <a:solidFill>
                <a:schemeClr val="bg1"/>
              </a:solidFill>
              <a:latin typeface="Gill Sans Nova" panose="020B0602020104020203" pitchFamily="34" charset="0"/>
              <a:cs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3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6">
            <a:extLst>
              <a:ext uri="{FF2B5EF4-FFF2-40B4-BE49-F238E27FC236}">
                <a16:creationId xmlns:a16="http://schemas.microsoft.com/office/drawing/2014/main" id="{11F38D70-0612-4B62-B2DC-0A13EF614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19" y="1871866"/>
            <a:ext cx="4264290" cy="2398663"/>
          </a:xfrm>
          <a:prstGeom prst="rect">
            <a:avLst/>
          </a:prstGeom>
        </p:spPr>
      </p:pic>
      <p:pic>
        <p:nvPicPr>
          <p:cNvPr id="266" name="Imagen 265">
            <a:extLst>
              <a:ext uri="{FF2B5EF4-FFF2-40B4-BE49-F238E27FC236}">
                <a16:creationId xmlns:a16="http://schemas.microsoft.com/office/drawing/2014/main" id="{4B9F703D-8951-431A-A011-EF7897971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6" y="137140"/>
            <a:ext cx="939670" cy="939670"/>
          </a:xfrm>
          <a:prstGeom prst="rect">
            <a:avLst/>
          </a:prstGeom>
        </p:spPr>
      </p:pic>
      <p:sp>
        <p:nvSpPr>
          <p:cNvPr id="267" name="Rectángulo 266">
            <a:extLst>
              <a:ext uri="{FF2B5EF4-FFF2-40B4-BE49-F238E27FC236}">
                <a16:creationId xmlns:a16="http://schemas.microsoft.com/office/drawing/2014/main" id="{DEF4669E-D52A-470C-ACA4-D5035AE7BEDF}"/>
              </a:ext>
            </a:extLst>
          </p:cNvPr>
          <p:cNvSpPr/>
          <p:nvPr/>
        </p:nvSpPr>
        <p:spPr>
          <a:xfrm>
            <a:off x="1376694" y="137140"/>
            <a:ext cx="6035346" cy="939670"/>
          </a:xfrm>
          <a:prstGeom prst="rect">
            <a:avLst/>
          </a:prstGeom>
          <a:solidFill>
            <a:srgbClr val="E42D2D"/>
          </a:soli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8" name="Subtítulo 2">
            <a:extLst>
              <a:ext uri="{FF2B5EF4-FFF2-40B4-BE49-F238E27FC236}">
                <a16:creationId xmlns:a16="http://schemas.microsoft.com/office/drawing/2014/main" id="{99BFE27A-A537-4426-9CCD-5019CECE7735}"/>
              </a:ext>
            </a:extLst>
          </p:cNvPr>
          <p:cNvSpPr txBox="1">
            <a:spLocks/>
          </p:cNvSpPr>
          <p:nvPr/>
        </p:nvSpPr>
        <p:spPr>
          <a:xfrm>
            <a:off x="1376694" y="620892"/>
            <a:ext cx="5894356" cy="47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"/>
              </a:lnSpc>
              <a:spcBef>
                <a:spcPts val="0"/>
              </a:spcBef>
              <a:buNone/>
            </a:pPr>
            <a:r>
              <a:rPr lang="es-MX" sz="3200" dirty="0">
                <a:solidFill>
                  <a:schemeClr val="bg1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EXPERIENCIA DE VIAJE ÚNICA</a:t>
            </a:r>
          </a:p>
        </p:txBody>
      </p:sp>
      <p:sp>
        <p:nvSpPr>
          <p:cNvPr id="8" name="TextBox 123" descr="e7d195523061f1c0205959036996ad55c215b892a7aac5c0B9ADEF7896FB48F2EF97163A2DE1401E1875DEDC438B7864AD24CA23553DBBBD975DAF4CAD4A2592689FFB6CEE59FFA55B2702D0E5EE29CD9B55C5BEEEF84BA7405ADCC7F2E0B62921FCB8D7302C428D78DF57DE8F7FB27CEDEC1005039AF73485702AA39F667F86BA9E963634351767">
            <a:extLst>
              <a:ext uri="{FF2B5EF4-FFF2-40B4-BE49-F238E27FC236}">
                <a16:creationId xmlns:a16="http://schemas.microsoft.com/office/drawing/2014/main" id="{2AECFC6D-4FC8-4640-BB5E-58CDFDFA4B05}"/>
              </a:ext>
            </a:extLst>
          </p:cNvPr>
          <p:cNvSpPr txBox="1"/>
          <p:nvPr/>
        </p:nvSpPr>
        <p:spPr>
          <a:xfrm>
            <a:off x="8084071" y="1370963"/>
            <a:ext cx="331077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Tiempo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 de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translado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 </a:t>
            </a:r>
          </a:p>
        </p:txBody>
      </p:sp>
      <p:grpSp>
        <p:nvGrpSpPr>
          <p:cNvPr id="9" name="组合 23" descr="e7d195523061f1c0205959036996ad55c215b892a7aac5c0B9ADEF7896FB48F2EF97163A2DE1401E1875DEDC438B7864AD24CA23553DBBBD975DAF4CAD4A2592689FFB6CEE59FFA55B2702D0E5EE29CD4C227DB458E2BB593297A02C2F449110605054BB2CCFCBD48DE65FAE3DDCA00DA8E70CBEF18CE3D2E83359765D7CFF3DE13FAFAA227DAC9E">
            <a:extLst>
              <a:ext uri="{FF2B5EF4-FFF2-40B4-BE49-F238E27FC236}">
                <a16:creationId xmlns:a16="http://schemas.microsoft.com/office/drawing/2014/main" id="{D457918D-5A10-4350-8BB9-ECC5583539DF}"/>
              </a:ext>
            </a:extLst>
          </p:cNvPr>
          <p:cNvGrpSpPr/>
          <p:nvPr/>
        </p:nvGrpSpPr>
        <p:grpSpPr>
          <a:xfrm>
            <a:off x="478464" y="5643981"/>
            <a:ext cx="3741518" cy="1170995"/>
            <a:chOff x="8399406" y="1811977"/>
            <a:chExt cx="3182047" cy="1170995"/>
          </a:xfrm>
        </p:grpSpPr>
        <p:sp>
          <p:nvSpPr>
            <p:cNvPr id="10" name="TextBox 123" descr="e7d195523061f1c0205959036996ad55c215b892a7aac5c0B9ADEF7896FB48F2EF97163A2DE1401E1875DEDC438B7864AD24CA23553DBBBD975DAF4CAD4A2592689FFB6CEE59FFA55B2702D0E5EE29CD9B55C5BEEEF84BA7405ADCC7F2E0B62921FCB8D7302C428D78DF57DE8F7FB27CEDEC1005039AF73485702AA39F667F86BA9E963634351767">
              <a:extLst>
                <a:ext uri="{FF2B5EF4-FFF2-40B4-BE49-F238E27FC236}">
                  <a16:creationId xmlns:a16="http://schemas.microsoft.com/office/drawing/2014/main" id="{F81732A9-638A-4FC9-94BE-76FFDB8E2196}"/>
                </a:ext>
              </a:extLst>
            </p:cNvPr>
            <p:cNvSpPr txBox="1"/>
            <p:nvPr/>
          </p:nvSpPr>
          <p:spPr>
            <a:xfrm>
              <a:off x="8888543" y="1811977"/>
              <a:ext cx="269291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2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Nova" panose="020B0602020104020203" pitchFamily="34" charset="0"/>
                  <a:ea typeface="Poppins SemiBold" charset="0"/>
                  <a:cs typeface="Poppins SemiBold" charset="0"/>
                </a:rPr>
                <a:t>Gasto</a:t>
              </a:r>
              <a:r>
                <a:rPr 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Nova" panose="020B0602020104020203" pitchFamily="34" charset="0"/>
                  <a:ea typeface="Poppins SemiBold" charset="0"/>
                  <a:cs typeface="Poppins SemiBold" charset="0"/>
                </a:rPr>
                <a:t> </a:t>
              </a:r>
              <a:r>
                <a:rPr lang="en-US" sz="2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Nova" panose="020B0602020104020203" pitchFamily="34" charset="0"/>
                  <a:ea typeface="Poppins SemiBold" charset="0"/>
                  <a:cs typeface="Poppins SemiBold" charset="0"/>
                </a:rPr>
                <a:t>en</a:t>
              </a:r>
              <a:r>
                <a:rPr 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Nova" panose="020B0602020104020203" pitchFamily="34" charset="0"/>
                  <a:ea typeface="Poppins SemiBold" charset="0"/>
                  <a:cs typeface="Poppins SemiBold" charset="0"/>
                </a:rPr>
                <a:t> </a:t>
              </a:r>
              <a:r>
                <a:rPr lang="en-US" sz="2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Nova" panose="020B0602020104020203" pitchFamily="34" charset="0"/>
                  <a:ea typeface="Poppins SemiBold" charset="0"/>
                  <a:cs typeface="Poppins SemiBold" charset="0"/>
                </a:rPr>
                <a:t>transporte</a:t>
              </a:r>
              <a:endPara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endParaRPr>
            </a:p>
          </p:txBody>
        </p:sp>
        <p:sp>
          <p:nvSpPr>
            <p:cNvPr id="11" name="矩形 25">
              <a:extLst>
                <a:ext uri="{FF2B5EF4-FFF2-40B4-BE49-F238E27FC236}">
                  <a16:creationId xmlns:a16="http://schemas.microsoft.com/office/drawing/2014/main" id="{88CF9A0D-FF23-4506-BE62-E101C1DDF53E}"/>
                </a:ext>
              </a:extLst>
            </p:cNvPr>
            <p:cNvSpPr/>
            <p:nvPr/>
          </p:nvSpPr>
          <p:spPr>
            <a:xfrm>
              <a:off x="8399406" y="2336641"/>
              <a:ext cx="31820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dirty="0">
                  <a:latin typeface="Gill Sans Nova" panose="020B0602020104020203" pitchFamily="34" charset="0"/>
                  <a:cs typeface="Calibri" panose="020F0502020204030204" pitchFamily="34" charset="0"/>
                </a:rPr>
                <a:t>55% considera que gasta menos que con otras opciones de transporte.</a:t>
              </a:r>
              <a:endPara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Open Sans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任意多边形 26" descr="e7d195523061f1c0205959036996ad55c215b892a7aac5c0B9ADEF7896FB48F2EF97163A2DE1401E1875DEDC438B7864AD24CA23553DBBBD975DAF4CAD4A2592689FFB6CEE59FFA55B2702D0E5EE29CD4C227DB458E2BB593297A02C2F449110605054BB2CCFCBD48DE65FAE3DDCA00DA8E70CBEF18CE3D2E83359765D7CFF3DE13FAFAA227DAC9E">
            <a:extLst>
              <a:ext uri="{FF2B5EF4-FFF2-40B4-BE49-F238E27FC236}">
                <a16:creationId xmlns:a16="http://schemas.microsoft.com/office/drawing/2014/main" id="{56B9E2D5-FAF0-413B-863C-69B7DB1158F8}"/>
              </a:ext>
            </a:extLst>
          </p:cNvPr>
          <p:cNvSpPr/>
          <p:nvPr/>
        </p:nvSpPr>
        <p:spPr>
          <a:xfrm>
            <a:off x="3217014" y="2871705"/>
            <a:ext cx="464949" cy="127045"/>
          </a:xfrm>
          <a:custGeom>
            <a:avLst/>
            <a:gdLst>
              <a:gd name="connsiteX0" fmla="*/ 0 w 1395663"/>
              <a:gd name="connsiteY0" fmla="*/ 0 h 0"/>
              <a:gd name="connsiteX1" fmla="*/ 1395663 w 13956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5663">
                <a:moveTo>
                  <a:pt x="0" y="0"/>
                </a:moveTo>
                <a:lnTo>
                  <a:pt x="1395663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  <a:latin typeface="Gill Sans Nova" panose="020B0602020104020203" pitchFamily="34" charset="0"/>
            </a:endParaRPr>
          </a:p>
        </p:txBody>
      </p:sp>
      <p:sp>
        <p:nvSpPr>
          <p:cNvPr id="13" name="任意多边形 27" descr="e7d195523061f1c0205959036996ad55c215b892a7aac5c0B9ADEF7896FB48F2EF97163A2DE1401E1875DEDC438B7864AD24CA23553DBBBD975DAF4CAD4A2592689FFB6CEE59FFA55B2702D0E5EE29CD4C227DB458E2BB593297A02C2F449110605054BB2CCFCBD48DE65FAE3DDCA00DA8E70CBEF18CE3D2E83359765D7CFF3DE13FAFAA227DAC9E">
            <a:extLst>
              <a:ext uri="{FF2B5EF4-FFF2-40B4-BE49-F238E27FC236}">
                <a16:creationId xmlns:a16="http://schemas.microsoft.com/office/drawing/2014/main" id="{2C96B19D-55C3-4187-86EB-9B3D130C359A}"/>
              </a:ext>
            </a:extLst>
          </p:cNvPr>
          <p:cNvSpPr/>
          <p:nvPr/>
        </p:nvSpPr>
        <p:spPr>
          <a:xfrm>
            <a:off x="8175238" y="1929011"/>
            <a:ext cx="464949" cy="127045"/>
          </a:xfrm>
          <a:custGeom>
            <a:avLst/>
            <a:gdLst>
              <a:gd name="connsiteX0" fmla="*/ 0 w 1395663"/>
              <a:gd name="connsiteY0" fmla="*/ 0 h 0"/>
              <a:gd name="connsiteX1" fmla="*/ 1395663 w 13956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5663">
                <a:moveTo>
                  <a:pt x="0" y="0"/>
                </a:moveTo>
                <a:lnTo>
                  <a:pt x="1395663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  <a:latin typeface="Gill Sans Nova" panose="020B0602020104020203" pitchFamily="34" charset="0"/>
            </a:endParaRPr>
          </a:p>
        </p:txBody>
      </p:sp>
      <p:sp>
        <p:nvSpPr>
          <p:cNvPr id="14" name="任意多边形 28" descr="e7d195523061f1c0205959036996ad55c215b892a7aac5c0B9ADEF7896FB48F2EF97163A2DE1401E1875DEDC438B7864AD24CA23553DBBBD975DAF4CAD4A2592689FFB6CEE59FFA55B2702D0E5EE29CD4C227DB458E2BB593297A02C2F449110605054BB2CCFCBD48DE65FAE3DDCA00DA8E70CBEF18CE3D2E83359765D7CFF3DE13FAFAA227DAC9E">
            <a:extLst>
              <a:ext uri="{FF2B5EF4-FFF2-40B4-BE49-F238E27FC236}">
                <a16:creationId xmlns:a16="http://schemas.microsoft.com/office/drawing/2014/main" id="{0063E073-B1E9-42CA-8B0C-A31685360264}"/>
              </a:ext>
            </a:extLst>
          </p:cNvPr>
          <p:cNvSpPr/>
          <p:nvPr/>
        </p:nvSpPr>
        <p:spPr>
          <a:xfrm>
            <a:off x="3520845" y="6090818"/>
            <a:ext cx="464949" cy="127045"/>
          </a:xfrm>
          <a:custGeom>
            <a:avLst/>
            <a:gdLst>
              <a:gd name="connsiteX0" fmla="*/ 0 w 1395663"/>
              <a:gd name="connsiteY0" fmla="*/ 0 h 0"/>
              <a:gd name="connsiteX1" fmla="*/ 1395663 w 13956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5663">
                <a:moveTo>
                  <a:pt x="0" y="0"/>
                </a:moveTo>
                <a:lnTo>
                  <a:pt x="1395663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  <a:latin typeface="Gill Sans Nova" panose="020B0602020104020203" pitchFamily="34" charset="0"/>
            </a:endParaRPr>
          </a:p>
        </p:txBody>
      </p:sp>
      <p:sp>
        <p:nvSpPr>
          <p:cNvPr id="15" name="任意多边形 29" descr="e7d195523061f1c0205959036996ad55c215b892a7aac5c0B9ADEF7896FB48F2EF97163A2DE1401E1875DEDC438B7864AD24CA23553DBBBD975DAF4CAD4A2592689FFB6CEE59FFA55B2702D0E5EE29CD4C227DB458E2BB593297A02C2F449110605054BB2CCFCBD48DE65FAE3DDCA00DA8E70CBEF18CE3D2E83359765D7CFF3DE13FAFAA227DAC9E">
            <a:extLst>
              <a:ext uri="{FF2B5EF4-FFF2-40B4-BE49-F238E27FC236}">
                <a16:creationId xmlns:a16="http://schemas.microsoft.com/office/drawing/2014/main" id="{7A36D267-6833-4106-AD7F-3D906FE80669}"/>
              </a:ext>
            </a:extLst>
          </p:cNvPr>
          <p:cNvSpPr/>
          <p:nvPr/>
        </p:nvSpPr>
        <p:spPr>
          <a:xfrm>
            <a:off x="8165109" y="5567812"/>
            <a:ext cx="464949" cy="127045"/>
          </a:xfrm>
          <a:custGeom>
            <a:avLst/>
            <a:gdLst>
              <a:gd name="connsiteX0" fmla="*/ 0 w 1395663"/>
              <a:gd name="connsiteY0" fmla="*/ 0 h 0"/>
              <a:gd name="connsiteX1" fmla="*/ 1395663 w 13956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5663">
                <a:moveTo>
                  <a:pt x="0" y="0"/>
                </a:moveTo>
                <a:lnTo>
                  <a:pt x="1395663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  <a:latin typeface="Gill Sans Nova" panose="020B0602020104020203" pitchFamily="34" charset="0"/>
            </a:endParaRPr>
          </a:p>
        </p:txBody>
      </p:sp>
      <p:sp>
        <p:nvSpPr>
          <p:cNvPr id="16" name="矩形 25">
            <a:extLst>
              <a:ext uri="{FF2B5EF4-FFF2-40B4-BE49-F238E27FC236}">
                <a16:creationId xmlns:a16="http://schemas.microsoft.com/office/drawing/2014/main" id="{2C7DA8CF-1623-4E83-900C-518C9596DA5A}"/>
              </a:ext>
            </a:extLst>
          </p:cNvPr>
          <p:cNvSpPr/>
          <p:nvPr/>
        </p:nvSpPr>
        <p:spPr>
          <a:xfrm>
            <a:off x="8114811" y="1950730"/>
            <a:ext cx="3404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Open Sans" pitchFamily="34" charset="0"/>
                <a:cs typeface="Open Sans" pitchFamily="34" charset="0"/>
              </a:rPr>
              <a:t>Los usuarios invierten 75 minutos en total en sus viajes diarios en transporte frente a los 125 minutos que utilizan en otros  medios de transportes. </a:t>
            </a:r>
          </a:p>
        </p:txBody>
      </p:sp>
      <p:sp>
        <p:nvSpPr>
          <p:cNvPr id="17" name="TextBox 123" descr="e7d195523061f1c0205959036996ad55c215b892a7aac5c0B9ADEF7896FB48F2EF97163A2DE1401E1875DEDC438B7864AD24CA23553DBBBD975DAF4CAD4A2592689FFB6CEE59FFA55B2702D0E5EE29CD9B55C5BEEEF84BA7405ADCC7F2E0B62921FCB8D7302C428D78DF57DE8F7FB27CEDEC1005039AF73485702AA39F667F86BA9E963634351767">
            <a:extLst>
              <a:ext uri="{FF2B5EF4-FFF2-40B4-BE49-F238E27FC236}">
                <a16:creationId xmlns:a16="http://schemas.microsoft.com/office/drawing/2014/main" id="{E6E8BC46-7BE4-4420-9DEB-86C206AC4C35}"/>
              </a:ext>
            </a:extLst>
          </p:cNvPr>
          <p:cNvSpPr txBox="1"/>
          <p:nvPr/>
        </p:nvSpPr>
        <p:spPr>
          <a:xfrm>
            <a:off x="8108545" y="5166315"/>
            <a:ext cx="326736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Calidad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en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 el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servicio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Gill Sans Nova" panose="020B0602020104020203" pitchFamily="34" charset="0"/>
              <a:ea typeface="Poppins SemiBold" charset="0"/>
              <a:cs typeface="Poppins SemiBold" charset="0"/>
            </a:endParaRPr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id="{2ACB8D95-B36D-4CFE-9DD1-D94084940D6E}"/>
              </a:ext>
            </a:extLst>
          </p:cNvPr>
          <p:cNvSpPr/>
          <p:nvPr/>
        </p:nvSpPr>
        <p:spPr>
          <a:xfrm>
            <a:off x="8084071" y="5631334"/>
            <a:ext cx="332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Gill Sans Nova" panose="020B0602020104020203" pitchFamily="34" charset="0"/>
                <a:cs typeface="Calibri" panose="020F0502020204030204" pitchFamily="34" charset="0"/>
              </a:rPr>
              <a:t>78% de los usuarios considera que el servicio que ofrece el Suburbano es mejor frente al de otros transportes.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Gill Sans Nova" panose="020B0602020104020203" pitchFamily="34" charset="0"/>
              <a:ea typeface="Open Sans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ángulo 1">
            <a:extLst>
              <a:ext uri="{FF2B5EF4-FFF2-40B4-BE49-F238E27FC236}">
                <a16:creationId xmlns:a16="http://schemas.microsoft.com/office/drawing/2014/main" id="{70B243D8-18EB-4919-A680-CE2189CF14E2}"/>
              </a:ext>
            </a:extLst>
          </p:cNvPr>
          <p:cNvSpPr/>
          <p:nvPr/>
        </p:nvSpPr>
        <p:spPr>
          <a:xfrm>
            <a:off x="838520" y="2839204"/>
            <a:ext cx="34170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Gill Sans Nova" panose="020B0602020104020203" pitchFamily="34" charset="0"/>
                <a:cs typeface="Calibri" panose="020F0502020204030204" pitchFamily="34" charset="0"/>
              </a:rPr>
              <a:t>83% de los usuarios señalan que la principal ventaja del Suburbano es su rapidez en el traslado, la cual ha permanecido en el histórico como su principal diferenciador positivo.</a:t>
            </a:r>
          </a:p>
        </p:txBody>
      </p:sp>
      <p:sp>
        <p:nvSpPr>
          <p:cNvPr id="20" name="TextBox 123" descr="e7d195523061f1c0205959036996ad55c215b892a7aac5c0B9ADEF7896FB48F2EF97163A2DE1401E1875DEDC438B7864AD24CA23553DBBBD975DAF4CAD4A2592689FFB6CEE59FFA55B2702D0E5EE29CD9B55C5BEEEF84BA7405ADCC7F2E0B62921FCB8D7302C428D78DF57DE8F7FB27CEDEC1005039AF73485702AA39F667F86BA9E963634351767">
            <a:extLst>
              <a:ext uri="{FF2B5EF4-FFF2-40B4-BE49-F238E27FC236}">
                <a16:creationId xmlns:a16="http://schemas.microsoft.com/office/drawing/2014/main" id="{02351C1F-0BDA-4A34-A085-2A6EF1859B7A}"/>
              </a:ext>
            </a:extLst>
          </p:cNvPr>
          <p:cNvSpPr txBox="1"/>
          <p:nvPr/>
        </p:nvSpPr>
        <p:spPr>
          <a:xfrm>
            <a:off x="2908763" y="2416398"/>
            <a:ext cx="142718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Rapidez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 </a:t>
            </a:r>
          </a:p>
        </p:txBody>
      </p:sp>
      <p:sp>
        <p:nvSpPr>
          <p:cNvPr id="21" name="TextBox 123" descr="e7d195523061f1c0205959036996ad55c215b892a7aac5c0B9ADEF7896FB48F2EF97163A2DE1401E1875DEDC438B7864AD24CA23553DBBBD975DAF4CAD4A2592689FFB6CEE59FFA55B2702D0E5EE29CD9B55C5BEEEF84BA7405ADCC7F2E0B62921FCB8D7302C428D78DF57DE8F7FB27CEDEC1005039AF73485702AA39F667F86BA9E963634351767">
            <a:extLst>
              <a:ext uri="{FF2B5EF4-FFF2-40B4-BE49-F238E27FC236}">
                <a16:creationId xmlns:a16="http://schemas.microsoft.com/office/drawing/2014/main" id="{9B32D803-0401-44F3-B872-1941714597E6}"/>
              </a:ext>
            </a:extLst>
          </p:cNvPr>
          <p:cNvSpPr txBox="1"/>
          <p:nvPr/>
        </p:nvSpPr>
        <p:spPr>
          <a:xfrm>
            <a:off x="8108545" y="3619107"/>
            <a:ext cx="296581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Uso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 del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transporte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Gill Sans Nova" panose="020B0602020104020203" pitchFamily="34" charset="0"/>
              <a:ea typeface="Poppins SemiBold" charset="0"/>
              <a:cs typeface="Poppins SemiBold" charset="0"/>
            </a:endParaRPr>
          </a:p>
        </p:txBody>
      </p:sp>
      <p:sp>
        <p:nvSpPr>
          <p:cNvPr id="22" name="矩形 25">
            <a:extLst>
              <a:ext uri="{FF2B5EF4-FFF2-40B4-BE49-F238E27FC236}">
                <a16:creationId xmlns:a16="http://schemas.microsoft.com/office/drawing/2014/main" id="{4AE403EB-1A44-4B62-ABDD-AD8F01583C2A}"/>
              </a:ext>
            </a:extLst>
          </p:cNvPr>
          <p:cNvSpPr/>
          <p:nvPr/>
        </p:nvSpPr>
        <p:spPr>
          <a:xfrm>
            <a:off x="8084070" y="4126151"/>
            <a:ext cx="332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Open Sans" pitchFamily="34" charset="0"/>
                <a:cs typeface="Open Sans" pitchFamily="34" charset="0"/>
              </a:rPr>
              <a:t>75% de los usuarios utilizan el tren Suburbano 5 días a la semana.</a:t>
            </a:r>
          </a:p>
          <a:p>
            <a:pPr algn="just"/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Gill Sans Nova" panose="020B0602020104020203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TextBox 123" descr="e7d195523061f1c0205959036996ad55c215b892a7aac5c0B9ADEF7896FB48F2EF97163A2DE1401E1875DEDC438B7864AD24CA23553DBBBD975DAF4CAD4A2592689FFB6CEE59FFA55B2702D0E5EE29CD9B55C5BEEEF84BA7405ADCC7F2E0B62921FCB8D7302C428D78DF57DE8F7FB27CEDEC1005039AF73485702AA39F667F86BA9E963634351767">
            <a:extLst>
              <a:ext uri="{FF2B5EF4-FFF2-40B4-BE49-F238E27FC236}">
                <a16:creationId xmlns:a16="http://schemas.microsoft.com/office/drawing/2014/main" id="{F49A9DD5-83C5-4709-B03C-403530CF310D}"/>
              </a:ext>
            </a:extLst>
          </p:cNvPr>
          <p:cNvSpPr txBox="1"/>
          <p:nvPr/>
        </p:nvSpPr>
        <p:spPr>
          <a:xfrm>
            <a:off x="2509001" y="4272206"/>
            <a:ext cx="1710981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Seguridad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  <a:ea typeface="Poppins SemiBold" charset="0"/>
                <a:cs typeface="Poppins SemiBold" charset="0"/>
              </a:rPr>
              <a:t> </a:t>
            </a:r>
          </a:p>
        </p:txBody>
      </p:sp>
      <p:sp>
        <p:nvSpPr>
          <p:cNvPr id="24" name="Rectángulo 25">
            <a:extLst>
              <a:ext uri="{FF2B5EF4-FFF2-40B4-BE49-F238E27FC236}">
                <a16:creationId xmlns:a16="http://schemas.microsoft.com/office/drawing/2014/main" id="{46F0A561-DE3A-48CF-8E8A-9C778592AEAF}"/>
              </a:ext>
            </a:extLst>
          </p:cNvPr>
          <p:cNvSpPr/>
          <p:nvPr/>
        </p:nvSpPr>
        <p:spPr>
          <a:xfrm>
            <a:off x="896858" y="4690769"/>
            <a:ext cx="3417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Gill Sans Nova" panose="020B0602020104020203" pitchFamily="34" charset="0"/>
                <a:cs typeface="Calibri" panose="020F0502020204030204" pitchFamily="34" charset="0"/>
              </a:rPr>
              <a:t>La seguridad es evaluada como la segunda gran ventaja de viajar en el Suburbano.</a:t>
            </a:r>
          </a:p>
        </p:txBody>
      </p:sp>
      <p:sp>
        <p:nvSpPr>
          <p:cNvPr id="25" name="任意多边形 27" descr="e7d195523061f1c0205959036996ad55c215b892a7aac5c0B9ADEF7896FB48F2EF97163A2DE1401E1875DEDC438B7864AD24CA23553DBBBD975DAF4CAD4A2592689FFB6CEE59FFA55B2702D0E5EE29CD4C227DB458E2BB593297A02C2F449110605054BB2CCFCBD48DE65FAE3DDCA00DA8E70CBEF18CE3D2E83359765D7CFF3DE13FAFAA227DAC9E">
            <a:extLst>
              <a:ext uri="{FF2B5EF4-FFF2-40B4-BE49-F238E27FC236}">
                <a16:creationId xmlns:a16="http://schemas.microsoft.com/office/drawing/2014/main" id="{1AC9CD33-75DB-4CA5-84C4-446B0CF55E81}"/>
              </a:ext>
            </a:extLst>
          </p:cNvPr>
          <p:cNvSpPr/>
          <p:nvPr/>
        </p:nvSpPr>
        <p:spPr>
          <a:xfrm flipV="1">
            <a:off x="3028058" y="3359248"/>
            <a:ext cx="585385" cy="1362424"/>
          </a:xfrm>
          <a:custGeom>
            <a:avLst/>
            <a:gdLst>
              <a:gd name="connsiteX0" fmla="*/ 0 w 1395663"/>
              <a:gd name="connsiteY0" fmla="*/ 0 h 0"/>
              <a:gd name="connsiteX1" fmla="*/ 1395663 w 13956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5663">
                <a:moveTo>
                  <a:pt x="0" y="0"/>
                </a:moveTo>
                <a:lnTo>
                  <a:pt x="1395663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  <a:latin typeface="Gill Sans Nova" panose="020B0602020104020203" pitchFamily="34" charset="0"/>
            </a:endParaRPr>
          </a:p>
        </p:txBody>
      </p:sp>
      <p:sp>
        <p:nvSpPr>
          <p:cNvPr id="26" name="任意多边形 27" descr="e7d195523061f1c0205959036996ad55c215b892a7aac5c0B9ADEF7896FB48F2EF97163A2DE1401E1875DEDC438B7864AD24CA23553DBBBD975DAF4CAD4A2592689FFB6CEE59FFA55B2702D0E5EE29CD4C227DB458E2BB593297A02C2F449110605054BB2CCFCBD48DE65FAE3DDCA00DA8E70CBEF18CE3D2E83359765D7CFF3DE13FAFAA227DAC9E">
            <a:extLst>
              <a:ext uri="{FF2B5EF4-FFF2-40B4-BE49-F238E27FC236}">
                <a16:creationId xmlns:a16="http://schemas.microsoft.com/office/drawing/2014/main" id="{20D709AA-E9CC-495A-A501-4A8607D072B7}"/>
              </a:ext>
            </a:extLst>
          </p:cNvPr>
          <p:cNvSpPr/>
          <p:nvPr/>
        </p:nvSpPr>
        <p:spPr>
          <a:xfrm flipV="1">
            <a:off x="8175238" y="2644387"/>
            <a:ext cx="617349" cy="1436995"/>
          </a:xfrm>
          <a:custGeom>
            <a:avLst/>
            <a:gdLst>
              <a:gd name="connsiteX0" fmla="*/ 0 w 1395663"/>
              <a:gd name="connsiteY0" fmla="*/ 0 h 0"/>
              <a:gd name="connsiteX1" fmla="*/ 1395663 w 13956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5663">
                <a:moveTo>
                  <a:pt x="0" y="0"/>
                </a:moveTo>
                <a:lnTo>
                  <a:pt x="1395663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8609B5-8DEC-432E-951E-1B3E3DCF4A86}"/>
              </a:ext>
            </a:extLst>
          </p:cNvPr>
          <p:cNvSpPr/>
          <p:nvPr/>
        </p:nvSpPr>
        <p:spPr>
          <a:xfrm>
            <a:off x="4210845" y="4158929"/>
            <a:ext cx="38276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91% </a:t>
            </a:r>
            <a:r>
              <a:rPr lang="en-US" sz="2400" b="1" dirty="0" err="1">
                <a:solidFill>
                  <a:srgbClr val="7030A0"/>
                </a:solidFill>
                <a:latin typeface="Gill Sans Nova" panose="020B0602020104020203" pitchFamily="34" charset="0"/>
              </a:rPr>
              <a:t>nuestros</a:t>
            </a:r>
            <a:r>
              <a:rPr lang="en-US" sz="24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Gill Sans Nova" panose="020B0602020104020203" pitchFamily="34" charset="0"/>
              </a:rPr>
              <a:t>usuarios</a:t>
            </a:r>
            <a:r>
              <a:rPr lang="en-US" sz="24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Gill Sans Nova" panose="020B0602020104020203" pitchFamily="34" charset="0"/>
              </a:rPr>
              <a:t>califican</a:t>
            </a:r>
            <a:r>
              <a:rPr lang="en-US" sz="24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 al </a:t>
            </a:r>
            <a:r>
              <a:rPr lang="en-US" sz="2400" b="1" dirty="0" err="1">
                <a:solidFill>
                  <a:srgbClr val="7030A0"/>
                </a:solidFill>
                <a:latin typeface="Gill Sans Nova" panose="020B0602020104020203" pitchFamily="34" charset="0"/>
              </a:rPr>
              <a:t>Tren</a:t>
            </a:r>
            <a:r>
              <a:rPr lang="en-US" sz="24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Gill Sans Nova" panose="020B0602020104020203" pitchFamily="34" charset="0"/>
              </a:rPr>
              <a:t>Suburbano</a:t>
            </a:r>
            <a:r>
              <a:rPr lang="en-US" sz="24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 con una </a:t>
            </a:r>
            <a:r>
              <a:rPr lang="en-US" sz="2400" b="1" dirty="0" err="1">
                <a:solidFill>
                  <a:srgbClr val="7030A0"/>
                </a:solidFill>
                <a:latin typeface="Gill Sans Nova" panose="020B0602020104020203" pitchFamily="34" charset="0"/>
              </a:rPr>
              <a:t>calificación</a:t>
            </a:r>
            <a:r>
              <a:rPr lang="en-US" sz="24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Gill Sans Nova" panose="020B0602020104020203" pitchFamily="34" charset="0"/>
              </a:rPr>
              <a:t>alta</a:t>
            </a:r>
            <a:r>
              <a:rPr lang="en-US" sz="24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 y </a:t>
            </a:r>
            <a:r>
              <a:rPr lang="en-US" sz="2400" b="1" dirty="0" err="1">
                <a:solidFill>
                  <a:srgbClr val="7030A0"/>
                </a:solidFill>
                <a:latin typeface="Gill Sans Nova" panose="020B0602020104020203" pitchFamily="34" charset="0"/>
              </a:rPr>
              <a:t>muy</a:t>
            </a:r>
            <a:r>
              <a:rPr lang="en-US" sz="24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Gill Sans Nova" panose="020B0602020104020203" pitchFamily="34" charset="0"/>
              </a:rPr>
              <a:t>alta</a:t>
            </a:r>
            <a:endParaRPr lang="en-US" sz="2400" b="1" dirty="0">
              <a:solidFill>
                <a:srgbClr val="7030A0"/>
              </a:solidFill>
              <a:latin typeface="Gill Sans Nova" panose="020B0602020104020203" pitchFamily="34" charset="0"/>
            </a:endParaRPr>
          </a:p>
          <a:p>
            <a:pPr algn="ctr"/>
            <a:endParaRPr lang="en-US" sz="2400" b="1" dirty="0">
              <a:solidFill>
                <a:srgbClr val="7030A0"/>
              </a:solidFill>
              <a:latin typeface="Gill Sans Nova" panose="020B0602020104020203" pitchFamily="34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CALIFICACIÓN: 8.72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7CDB45-AE3A-4294-BEB8-1A785F70750B}"/>
              </a:ext>
            </a:extLst>
          </p:cNvPr>
          <p:cNvSpPr txBox="1"/>
          <p:nvPr/>
        </p:nvSpPr>
        <p:spPr>
          <a:xfrm>
            <a:off x="496154" y="1249417"/>
            <a:ext cx="6682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A lo largo de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estos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 10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años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hemos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considerado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 a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nuestros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pasajeros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como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 el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centro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 de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todo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 lo que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hacemos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 Nova" panose="020B0602020104020203" pitchFamily="34" charset="0"/>
              </a:rPr>
              <a:t>.</a:t>
            </a:r>
            <a:endParaRPr lang="es-MX" sz="2400" b="1" dirty="0">
              <a:solidFill>
                <a:prstClr val="black">
                  <a:lumMod val="75000"/>
                  <a:lumOff val="25000"/>
                </a:prst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5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n 265">
            <a:extLst>
              <a:ext uri="{FF2B5EF4-FFF2-40B4-BE49-F238E27FC236}">
                <a16:creationId xmlns:a16="http://schemas.microsoft.com/office/drawing/2014/main" id="{4B9F703D-8951-431A-A011-EF7897971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6" y="137140"/>
            <a:ext cx="939670" cy="939670"/>
          </a:xfrm>
          <a:prstGeom prst="rect">
            <a:avLst/>
          </a:prstGeom>
        </p:spPr>
      </p:pic>
      <p:sp>
        <p:nvSpPr>
          <p:cNvPr id="267" name="Rectángulo 266">
            <a:extLst>
              <a:ext uri="{FF2B5EF4-FFF2-40B4-BE49-F238E27FC236}">
                <a16:creationId xmlns:a16="http://schemas.microsoft.com/office/drawing/2014/main" id="{DEF4669E-D52A-470C-ACA4-D5035AE7BEDF}"/>
              </a:ext>
            </a:extLst>
          </p:cNvPr>
          <p:cNvSpPr/>
          <p:nvPr/>
        </p:nvSpPr>
        <p:spPr>
          <a:xfrm>
            <a:off x="1376694" y="137140"/>
            <a:ext cx="6035346" cy="939670"/>
          </a:xfrm>
          <a:prstGeom prst="rect">
            <a:avLst/>
          </a:prstGeom>
          <a:solidFill>
            <a:srgbClr val="E42D2D"/>
          </a:soli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8" name="Subtítulo 2">
            <a:extLst>
              <a:ext uri="{FF2B5EF4-FFF2-40B4-BE49-F238E27FC236}">
                <a16:creationId xmlns:a16="http://schemas.microsoft.com/office/drawing/2014/main" id="{99BFE27A-A537-4426-9CCD-5019CECE7735}"/>
              </a:ext>
            </a:extLst>
          </p:cNvPr>
          <p:cNvSpPr txBox="1">
            <a:spLocks/>
          </p:cNvSpPr>
          <p:nvPr/>
        </p:nvSpPr>
        <p:spPr>
          <a:xfrm>
            <a:off x="1376694" y="620892"/>
            <a:ext cx="5894356" cy="47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"/>
              </a:lnSpc>
              <a:spcBef>
                <a:spcPts val="0"/>
              </a:spcBef>
              <a:buNone/>
            </a:pPr>
            <a:r>
              <a:rPr lang="es-MX" sz="3200" dirty="0">
                <a:solidFill>
                  <a:schemeClr val="bg1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UNA EXPERIENCIA SEGURA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36230B-0269-4DF1-B1E4-01E8DECD5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46"/>
          <a:stretch/>
        </p:blipFill>
        <p:spPr>
          <a:xfrm>
            <a:off x="760261" y="3593800"/>
            <a:ext cx="10961904" cy="3254654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F0B2EB4-377F-43D3-A108-B29D5ED0C4ED}"/>
              </a:ext>
            </a:extLst>
          </p:cNvPr>
          <p:cNvSpPr txBox="1">
            <a:spLocks/>
          </p:cNvSpPr>
          <p:nvPr/>
        </p:nvSpPr>
        <p:spPr>
          <a:xfrm>
            <a:off x="0" y="1116786"/>
            <a:ext cx="12269972" cy="2477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Los pasajeros del Tren Suburbano tienen </a:t>
            </a:r>
            <a:r>
              <a:rPr lang="es-ES" sz="2400" b="1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en la cotidianidad una experiencia de viaje segura. </a:t>
            </a:r>
          </a:p>
          <a:p>
            <a:pPr marL="862013" indent="-234950"/>
            <a:r>
              <a:rPr lang="es-ES" sz="20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Más de 360 cámaras de video control remoto que garantizan el mayor resguardo de los usuarios.</a:t>
            </a:r>
          </a:p>
          <a:p>
            <a:pPr marL="862013" indent="-234950"/>
            <a:r>
              <a:rPr lang="es-ES" sz="20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280 cámaras de vigilancia para supervisar nuestras operaciones.</a:t>
            </a:r>
          </a:p>
          <a:p>
            <a:pPr marL="862013" indent="-234950"/>
            <a:r>
              <a:rPr lang="es-ES" sz="20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Altos estándares de calidad en el diseño de las instalaciones para que el usuario tenga la máxima confianza y la mejor experiencia de servicio en andenes, trenes y estaciones.</a:t>
            </a:r>
          </a:p>
          <a:p>
            <a:pPr marL="862013" indent="-234950"/>
            <a:r>
              <a:rPr lang="es-ES" sz="20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4 ministerios públicos en las estaciones.</a:t>
            </a:r>
          </a:p>
        </p:txBody>
      </p:sp>
    </p:spTree>
    <p:extLst>
      <p:ext uri="{BB962C8B-B14F-4D97-AF65-F5344CB8AC3E}">
        <p14:creationId xmlns:p14="http://schemas.microsoft.com/office/powerpoint/2010/main" val="238607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n 265">
            <a:extLst>
              <a:ext uri="{FF2B5EF4-FFF2-40B4-BE49-F238E27FC236}">
                <a16:creationId xmlns:a16="http://schemas.microsoft.com/office/drawing/2014/main" id="{4B9F703D-8951-431A-A011-EF7897971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6" y="137140"/>
            <a:ext cx="939670" cy="939670"/>
          </a:xfrm>
          <a:prstGeom prst="rect">
            <a:avLst/>
          </a:prstGeom>
        </p:spPr>
      </p:pic>
      <p:sp>
        <p:nvSpPr>
          <p:cNvPr id="267" name="Rectángulo 266">
            <a:extLst>
              <a:ext uri="{FF2B5EF4-FFF2-40B4-BE49-F238E27FC236}">
                <a16:creationId xmlns:a16="http://schemas.microsoft.com/office/drawing/2014/main" id="{DEF4669E-D52A-470C-ACA4-D5035AE7BEDF}"/>
              </a:ext>
            </a:extLst>
          </p:cNvPr>
          <p:cNvSpPr/>
          <p:nvPr/>
        </p:nvSpPr>
        <p:spPr>
          <a:xfrm>
            <a:off x="1376694" y="137140"/>
            <a:ext cx="6035346" cy="939670"/>
          </a:xfrm>
          <a:prstGeom prst="rect">
            <a:avLst/>
          </a:prstGeom>
          <a:solidFill>
            <a:srgbClr val="E42D2D"/>
          </a:soli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8" name="Subtítulo 2">
            <a:extLst>
              <a:ext uri="{FF2B5EF4-FFF2-40B4-BE49-F238E27FC236}">
                <a16:creationId xmlns:a16="http://schemas.microsoft.com/office/drawing/2014/main" id="{99BFE27A-A537-4426-9CCD-5019CECE7735}"/>
              </a:ext>
            </a:extLst>
          </p:cNvPr>
          <p:cNvSpPr txBox="1">
            <a:spLocks/>
          </p:cNvSpPr>
          <p:nvPr/>
        </p:nvSpPr>
        <p:spPr>
          <a:xfrm>
            <a:off x="1376694" y="620892"/>
            <a:ext cx="5894356" cy="47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"/>
              </a:lnSpc>
              <a:spcBef>
                <a:spcPts val="0"/>
              </a:spcBef>
              <a:buNone/>
            </a:pPr>
            <a:r>
              <a:rPr lang="es-MX" sz="3200" dirty="0">
                <a:solidFill>
                  <a:schemeClr val="bg1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UNA EXPERIENCIA SEGURA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36230B-0269-4DF1-B1E4-01E8DECD5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46"/>
          <a:stretch/>
        </p:blipFill>
        <p:spPr>
          <a:xfrm>
            <a:off x="0" y="3073845"/>
            <a:ext cx="12192000" cy="377461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F0B2EB4-377F-43D3-A108-B29D5ED0C4ED}"/>
              </a:ext>
            </a:extLst>
          </p:cNvPr>
          <p:cNvSpPr txBox="1">
            <a:spLocks/>
          </p:cNvSpPr>
          <p:nvPr/>
        </p:nvSpPr>
        <p:spPr>
          <a:xfrm>
            <a:off x="925032" y="1600643"/>
            <a:ext cx="10341935" cy="1349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6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Promovemos el respeto. Por eso, a diferencia de otros transportes públicos, </a:t>
            </a:r>
            <a:r>
              <a:rPr lang="es-ES" sz="2600" b="1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no tenemos la necesidad de reservar un área para mujeres,</a:t>
            </a:r>
            <a:r>
              <a:rPr lang="es-ES" sz="26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 pese que se ha incrementado el horario pico de servicio.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A1C7553-0E19-4CDE-BD13-10D673CFC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3305" y="4201463"/>
            <a:ext cx="1514752" cy="26469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58EB37-B18F-4ECF-A620-EAF5FE733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2897" y="3934047"/>
            <a:ext cx="1164611" cy="291440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9DE7C61-E031-4C85-A883-10105A395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8152" y="4174083"/>
            <a:ext cx="1553856" cy="26469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31ED058-B4B7-4650-8FC8-9639A2357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56855" y="4155217"/>
            <a:ext cx="1566397" cy="26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2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n 265">
            <a:extLst>
              <a:ext uri="{FF2B5EF4-FFF2-40B4-BE49-F238E27FC236}">
                <a16:creationId xmlns:a16="http://schemas.microsoft.com/office/drawing/2014/main" id="{4B9F703D-8951-431A-A011-EF7897971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6" y="137140"/>
            <a:ext cx="939670" cy="939670"/>
          </a:xfrm>
          <a:prstGeom prst="rect">
            <a:avLst/>
          </a:prstGeom>
        </p:spPr>
      </p:pic>
      <p:sp>
        <p:nvSpPr>
          <p:cNvPr id="267" name="Rectángulo 266">
            <a:extLst>
              <a:ext uri="{FF2B5EF4-FFF2-40B4-BE49-F238E27FC236}">
                <a16:creationId xmlns:a16="http://schemas.microsoft.com/office/drawing/2014/main" id="{DEF4669E-D52A-470C-ACA4-D5035AE7BEDF}"/>
              </a:ext>
            </a:extLst>
          </p:cNvPr>
          <p:cNvSpPr/>
          <p:nvPr/>
        </p:nvSpPr>
        <p:spPr>
          <a:xfrm>
            <a:off x="1376694" y="137140"/>
            <a:ext cx="6035346" cy="939670"/>
          </a:xfrm>
          <a:prstGeom prst="rect">
            <a:avLst/>
          </a:prstGeom>
          <a:solidFill>
            <a:srgbClr val="E42D2D"/>
          </a:soli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8" name="Subtítulo 2">
            <a:extLst>
              <a:ext uri="{FF2B5EF4-FFF2-40B4-BE49-F238E27FC236}">
                <a16:creationId xmlns:a16="http://schemas.microsoft.com/office/drawing/2014/main" id="{99BFE27A-A537-4426-9CCD-5019CECE7735}"/>
              </a:ext>
            </a:extLst>
          </p:cNvPr>
          <p:cNvSpPr txBox="1">
            <a:spLocks/>
          </p:cNvSpPr>
          <p:nvPr/>
        </p:nvSpPr>
        <p:spPr>
          <a:xfrm>
            <a:off x="1376694" y="620892"/>
            <a:ext cx="5894356" cy="47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"/>
              </a:lnSpc>
              <a:spcBef>
                <a:spcPts val="0"/>
              </a:spcBef>
              <a:buNone/>
            </a:pPr>
            <a:r>
              <a:rPr lang="es-MX" sz="3200" dirty="0">
                <a:solidFill>
                  <a:schemeClr val="bg1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MOVILIDAD EFICIENTE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F0B2EB4-377F-43D3-A108-B29D5ED0C4ED}"/>
              </a:ext>
            </a:extLst>
          </p:cNvPr>
          <p:cNvSpPr txBox="1">
            <a:spLocks/>
          </p:cNvSpPr>
          <p:nvPr/>
        </p:nvSpPr>
        <p:spPr>
          <a:xfrm>
            <a:off x="116958" y="1271034"/>
            <a:ext cx="6372251" cy="3683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>
                <a:solidFill>
                  <a:prstClr val="black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Es un transporte que ofrece garantías de movilidad eficiente y seguridad. El usuario cuenta con la certidumbre de que podrá realizar sus trayectos sin contratiempos y con un valor agregado a su pasaje a través de instalaciones bien cuidadas y servicios alternos.</a:t>
            </a:r>
          </a:p>
          <a:p>
            <a:pPr marL="0" indent="0" algn="ctr">
              <a:buNone/>
            </a:pPr>
            <a:endParaRPr lang="es-ES" sz="2400" dirty="0">
              <a:solidFill>
                <a:prstClr val="black"/>
              </a:solidFill>
              <a:latin typeface="Gill Sans Nova" panose="020B0602020104020203" pitchFamily="34" charset="0"/>
              <a:cs typeface="Arial Nova Light" panose="020B0304020202020204" pitchFamily="34" charset="0"/>
            </a:endParaRPr>
          </a:p>
          <a:p>
            <a:pPr marL="0" indent="0" algn="ctr">
              <a:buNone/>
            </a:pPr>
            <a:r>
              <a:rPr lang="es-ES" sz="2400" dirty="0">
                <a:latin typeface="Gill Sans Nova" panose="020B0602020104020203" pitchFamily="34" charset="0"/>
                <a:cs typeface="Arial Nova Light" panose="020B0304020202020204" pitchFamily="34" charset="0"/>
              </a:rPr>
              <a:t>Hemos transportado a cientos de miles de personas, quienes diariamente </a:t>
            </a:r>
            <a:r>
              <a:rPr lang="es-ES" sz="2400" b="1" dirty="0">
                <a:latin typeface="Gill Sans Nova" panose="020B0602020104020203" pitchFamily="34" charset="0"/>
                <a:cs typeface="Arial Nova Light" panose="020B0304020202020204" pitchFamily="34" charset="0"/>
              </a:rPr>
              <a:t>reducen hasta un 70% sus tiempos de traslado</a:t>
            </a:r>
            <a:r>
              <a:rPr lang="es-ES" sz="2400" dirty="0">
                <a:latin typeface="Gill Sans Nova" panose="020B0602020104020203" pitchFamily="34" charset="0"/>
                <a:cs typeface="Arial Nova Light" panose="020B0304020202020204" pitchFamily="34" charset="0"/>
              </a:rPr>
              <a:t>. </a:t>
            </a:r>
          </a:p>
        </p:txBody>
      </p:sp>
      <p:sp>
        <p:nvSpPr>
          <p:cNvPr id="11" name="Rectangle 36" descr="e7d195523061f1c0205959036996ad55c215b892a7aac5c0B9ADEF7896FB48F2EF97163A2DE1401E1875DEDC438B7864AD24CA23553DBBBD975DAF4CAD4A2592689FFB6CEE59FFA55B2702D0E5EE29CD4C227DB458E2BB593297A02C2F449110605054BB2CCFCBD48DE65FAE3DDCA00DA8E70CBEF18CE3D2E83359765D7CFF3DE13FAFAA227DAC9E">
            <a:extLst>
              <a:ext uri="{FF2B5EF4-FFF2-40B4-BE49-F238E27FC236}">
                <a16:creationId xmlns:a16="http://schemas.microsoft.com/office/drawing/2014/main" id="{91EDE7C0-7BE0-4A7D-A51C-5B1DE3EF9A10}"/>
              </a:ext>
            </a:extLst>
          </p:cNvPr>
          <p:cNvSpPr>
            <a:spLocks/>
          </p:cNvSpPr>
          <p:nvPr/>
        </p:nvSpPr>
        <p:spPr bwMode="auto">
          <a:xfrm>
            <a:off x="6824483" y="1172746"/>
            <a:ext cx="4915951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4572000"/>
            <a:r>
              <a:rPr lang="es-MX" sz="2800" b="1" dirty="0">
                <a:solidFill>
                  <a:srgbClr val="FF0000"/>
                </a:solidFill>
                <a:latin typeface="Gill Sans Nova" panose="020B0602020104020203" pitchFamily="34" charset="0"/>
                <a:ea typeface="Montserrat Semi Bold" charset="0"/>
                <a:cs typeface="Montserrat Semi Bold" charset="0"/>
              </a:rPr>
              <a:t>210,000 </a:t>
            </a:r>
          </a:p>
          <a:p>
            <a:pPr algn="ctr" defTabSz="4572000"/>
            <a:r>
              <a:rPr lang="es-MX" sz="2800" b="1" dirty="0">
                <a:solidFill>
                  <a:srgbClr val="FF0000"/>
                </a:solidFill>
                <a:latin typeface="Gill Sans Nova" panose="020B0602020104020203" pitchFamily="34" charset="0"/>
                <a:ea typeface="Montserrat Semi Bold" charset="0"/>
                <a:cs typeface="Montserrat Semi Bold" charset="0"/>
              </a:rPr>
              <a:t>usuarios transportados</a:t>
            </a:r>
          </a:p>
          <a:p>
            <a:pPr algn="ctr" defTabSz="4572000"/>
            <a:endParaRPr lang="es-MX" sz="2800" b="1" dirty="0">
              <a:solidFill>
                <a:srgbClr val="FF0000"/>
              </a:solidFill>
              <a:latin typeface="Gill Sans Nova" panose="020B0602020104020203" pitchFamily="34" charset="0"/>
              <a:ea typeface="Montserrat Semi Bold" charset="0"/>
              <a:cs typeface="Montserrat Semi Bold" charset="0"/>
              <a:sym typeface="Bebas Neue" charset="0"/>
            </a:endParaRPr>
          </a:p>
          <a:p>
            <a:pPr algn="ctr" defTabSz="4572000"/>
            <a:r>
              <a:rPr lang="es-MX" sz="2800" b="1" dirty="0">
                <a:solidFill>
                  <a:srgbClr val="FF0000"/>
                </a:solidFill>
                <a:latin typeface="Gill Sans Nova" panose="020B0602020104020203" pitchFamily="34" charset="0"/>
                <a:ea typeface="Montserrat Semi Bold" charset="0"/>
                <a:cs typeface="Montserrat Semi Bold" charset="0"/>
                <a:sym typeface="Bebas Neue" charset="0"/>
              </a:rPr>
              <a:t>7 estaciones a lo largo de 27 kilómetros</a:t>
            </a:r>
          </a:p>
          <a:p>
            <a:pPr algn="ctr" defTabSz="4572000"/>
            <a:endParaRPr lang="es-MX" sz="2800" b="1" dirty="0">
              <a:solidFill>
                <a:srgbClr val="FF0000"/>
              </a:solidFill>
              <a:latin typeface="Gill Sans Nova" panose="020B0602020104020203" pitchFamily="34" charset="0"/>
              <a:ea typeface="Montserrat Semi Bold" charset="0"/>
              <a:cs typeface="Montserrat Semi Bold" charset="0"/>
              <a:sym typeface="Bebas Neue" charset="0"/>
            </a:endParaRPr>
          </a:p>
          <a:p>
            <a:pPr algn="ctr" defTabSz="4572000"/>
            <a:r>
              <a:rPr lang="es-ES" sz="2800" b="1" dirty="0">
                <a:solidFill>
                  <a:srgbClr val="FF0000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En 10 años hemos realizado más de 421 millones de viajes en nuestros trenes</a:t>
            </a:r>
            <a:endParaRPr lang="en-US" sz="2800" b="1" dirty="0">
              <a:solidFill>
                <a:srgbClr val="FF0000"/>
              </a:solidFill>
              <a:latin typeface="Gill Sans Nova" panose="020B0602020104020203" pitchFamily="34" charset="0"/>
              <a:ea typeface="Montserrat Semi Bold" charset="0"/>
              <a:cs typeface="Montserrat Semi Bold" charset="0"/>
              <a:sym typeface="Bebas Neue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66E46C-C139-452C-9F11-C7AB25530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6362" y="5231754"/>
            <a:ext cx="9757144" cy="17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0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n 265">
            <a:extLst>
              <a:ext uri="{FF2B5EF4-FFF2-40B4-BE49-F238E27FC236}">
                <a16:creationId xmlns:a16="http://schemas.microsoft.com/office/drawing/2014/main" id="{4B9F703D-8951-431A-A011-EF7897971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6" y="137140"/>
            <a:ext cx="939670" cy="939670"/>
          </a:xfrm>
          <a:prstGeom prst="rect">
            <a:avLst/>
          </a:prstGeom>
        </p:spPr>
      </p:pic>
      <p:sp>
        <p:nvSpPr>
          <p:cNvPr id="267" name="Rectángulo 266">
            <a:extLst>
              <a:ext uri="{FF2B5EF4-FFF2-40B4-BE49-F238E27FC236}">
                <a16:creationId xmlns:a16="http://schemas.microsoft.com/office/drawing/2014/main" id="{DEF4669E-D52A-470C-ACA4-D5035AE7BEDF}"/>
              </a:ext>
            </a:extLst>
          </p:cNvPr>
          <p:cNvSpPr/>
          <p:nvPr/>
        </p:nvSpPr>
        <p:spPr>
          <a:xfrm>
            <a:off x="1376694" y="137140"/>
            <a:ext cx="6035346" cy="939670"/>
          </a:xfrm>
          <a:prstGeom prst="rect">
            <a:avLst/>
          </a:prstGeom>
          <a:solidFill>
            <a:srgbClr val="E42D2D"/>
          </a:soli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8" name="Subtítulo 2">
            <a:extLst>
              <a:ext uri="{FF2B5EF4-FFF2-40B4-BE49-F238E27FC236}">
                <a16:creationId xmlns:a16="http://schemas.microsoft.com/office/drawing/2014/main" id="{99BFE27A-A537-4426-9CCD-5019CECE7735}"/>
              </a:ext>
            </a:extLst>
          </p:cNvPr>
          <p:cNvSpPr txBox="1">
            <a:spLocks/>
          </p:cNvSpPr>
          <p:nvPr/>
        </p:nvSpPr>
        <p:spPr>
          <a:xfrm>
            <a:off x="1376694" y="620892"/>
            <a:ext cx="5894356" cy="47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"/>
              </a:lnSpc>
              <a:spcBef>
                <a:spcPts val="0"/>
              </a:spcBef>
              <a:buNone/>
            </a:pPr>
            <a:r>
              <a:rPr lang="es-MX" sz="3200" dirty="0">
                <a:solidFill>
                  <a:schemeClr val="bg1"/>
                </a:solidFill>
                <a:latin typeface="Gill Sans Nova" panose="020B0602020104020203" pitchFamily="34" charset="0"/>
                <a:cs typeface="Arial Nova Light" panose="020B0304020202020204" pitchFamily="34" charset="0"/>
              </a:rPr>
              <a:t>MÁS BENEFICIOS</a:t>
            </a: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589F5350-855B-4CCB-B409-6A736623FD84}"/>
              </a:ext>
            </a:extLst>
          </p:cNvPr>
          <p:cNvSpPr/>
          <p:nvPr/>
        </p:nvSpPr>
        <p:spPr>
          <a:xfrm>
            <a:off x="1689143" y="1794010"/>
            <a:ext cx="565785" cy="94615"/>
          </a:xfrm>
          <a:custGeom>
            <a:avLst/>
            <a:gdLst/>
            <a:ahLst/>
            <a:cxnLst/>
            <a:rect l="l" t="t" r="r" b="b"/>
            <a:pathLst>
              <a:path w="565785" h="94614">
                <a:moveTo>
                  <a:pt x="565427" y="94237"/>
                </a:moveTo>
                <a:lnTo>
                  <a:pt x="0" y="94237"/>
                </a:lnTo>
                <a:lnTo>
                  <a:pt x="0" y="0"/>
                </a:lnTo>
                <a:lnTo>
                  <a:pt x="565427" y="0"/>
                </a:lnTo>
                <a:lnTo>
                  <a:pt x="565427" y="94237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9A424D4-4E6D-4AC4-8E9B-7C033ED8413E}"/>
              </a:ext>
            </a:extLst>
          </p:cNvPr>
          <p:cNvSpPr/>
          <p:nvPr/>
        </p:nvSpPr>
        <p:spPr>
          <a:xfrm>
            <a:off x="1814181" y="3542764"/>
            <a:ext cx="565785" cy="94615"/>
          </a:xfrm>
          <a:custGeom>
            <a:avLst/>
            <a:gdLst/>
            <a:ahLst/>
            <a:cxnLst/>
            <a:rect l="l" t="t" r="r" b="b"/>
            <a:pathLst>
              <a:path w="565785" h="94614">
                <a:moveTo>
                  <a:pt x="565427" y="94237"/>
                </a:moveTo>
                <a:lnTo>
                  <a:pt x="0" y="94237"/>
                </a:lnTo>
                <a:lnTo>
                  <a:pt x="0" y="0"/>
                </a:lnTo>
                <a:lnTo>
                  <a:pt x="565427" y="0"/>
                </a:lnTo>
                <a:lnTo>
                  <a:pt x="565427" y="94237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9" name="object 19">
            <a:extLst>
              <a:ext uri="{FF2B5EF4-FFF2-40B4-BE49-F238E27FC236}">
                <a16:creationId xmlns:a16="http://schemas.microsoft.com/office/drawing/2014/main" id="{6AEAAF7E-CC99-4D93-AC2B-7E6435F2820A}"/>
              </a:ext>
            </a:extLst>
          </p:cNvPr>
          <p:cNvSpPr/>
          <p:nvPr/>
        </p:nvSpPr>
        <p:spPr>
          <a:xfrm>
            <a:off x="1751356" y="5398922"/>
            <a:ext cx="565785" cy="94615"/>
          </a:xfrm>
          <a:custGeom>
            <a:avLst/>
            <a:gdLst/>
            <a:ahLst/>
            <a:cxnLst/>
            <a:rect l="l" t="t" r="r" b="b"/>
            <a:pathLst>
              <a:path w="565785" h="94615">
                <a:moveTo>
                  <a:pt x="565427" y="94237"/>
                </a:moveTo>
                <a:lnTo>
                  <a:pt x="0" y="94237"/>
                </a:lnTo>
                <a:lnTo>
                  <a:pt x="0" y="0"/>
                </a:lnTo>
                <a:lnTo>
                  <a:pt x="565427" y="0"/>
                </a:lnTo>
                <a:lnTo>
                  <a:pt x="565427" y="94237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10" name="object 20">
            <a:extLst>
              <a:ext uri="{FF2B5EF4-FFF2-40B4-BE49-F238E27FC236}">
                <a16:creationId xmlns:a16="http://schemas.microsoft.com/office/drawing/2014/main" id="{E862DCDF-442F-4362-9118-312C3A9C59BC}"/>
              </a:ext>
            </a:extLst>
          </p:cNvPr>
          <p:cNvSpPr/>
          <p:nvPr/>
        </p:nvSpPr>
        <p:spPr>
          <a:xfrm>
            <a:off x="820775" y="3368054"/>
            <a:ext cx="46355" cy="64135"/>
          </a:xfrm>
          <a:custGeom>
            <a:avLst/>
            <a:gdLst/>
            <a:ahLst/>
            <a:cxnLst/>
            <a:rect l="l" t="t" r="r" b="b"/>
            <a:pathLst>
              <a:path w="46355" h="64135">
                <a:moveTo>
                  <a:pt x="9256" y="0"/>
                </a:moveTo>
                <a:lnTo>
                  <a:pt x="0" y="5884"/>
                </a:lnTo>
                <a:lnTo>
                  <a:pt x="36941" y="64008"/>
                </a:lnTo>
                <a:lnTo>
                  <a:pt x="46197" y="58123"/>
                </a:lnTo>
                <a:lnTo>
                  <a:pt x="9256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FB0B133F-0900-4F5C-8BEE-D5B39011B3BF}"/>
              </a:ext>
            </a:extLst>
          </p:cNvPr>
          <p:cNvSpPr/>
          <p:nvPr/>
        </p:nvSpPr>
        <p:spPr>
          <a:xfrm>
            <a:off x="1111984" y="3239654"/>
            <a:ext cx="144837" cy="171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12" name="object 22">
            <a:extLst>
              <a:ext uri="{FF2B5EF4-FFF2-40B4-BE49-F238E27FC236}">
                <a16:creationId xmlns:a16="http://schemas.microsoft.com/office/drawing/2014/main" id="{53804F22-182D-485A-B9D0-2725EBE97706}"/>
              </a:ext>
            </a:extLst>
          </p:cNvPr>
          <p:cNvSpPr/>
          <p:nvPr/>
        </p:nvSpPr>
        <p:spPr>
          <a:xfrm>
            <a:off x="452058" y="3486758"/>
            <a:ext cx="459740" cy="459740"/>
          </a:xfrm>
          <a:custGeom>
            <a:avLst/>
            <a:gdLst/>
            <a:ahLst/>
            <a:cxnLst/>
            <a:rect l="l" t="t" r="r" b="b"/>
            <a:pathLst>
              <a:path w="459740" h="459739">
                <a:moveTo>
                  <a:pt x="229814" y="0"/>
                </a:moveTo>
                <a:lnTo>
                  <a:pt x="183497" y="4669"/>
                </a:lnTo>
                <a:lnTo>
                  <a:pt x="140358" y="18060"/>
                </a:lnTo>
                <a:lnTo>
                  <a:pt x="101321" y="39250"/>
                </a:lnTo>
                <a:lnTo>
                  <a:pt x="67309" y="67313"/>
                </a:lnTo>
                <a:lnTo>
                  <a:pt x="39247" y="101325"/>
                </a:lnTo>
                <a:lnTo>
                  <a:pt x="18059" y="140363"/>
                </a:lnTo>
                <a:lnTo>
                  <a:pt x="4668" y="183500"/>
                </a:lnTo>
                <a:lnTo>
                  <a:pt x="0" y="229814"/>
                </a:lnTo>
                <a:lnTo>
                  <a:pt x="4668" y="276132"/>
                </a:lnTo>
                <a:lnTo>
                  <a:pt x="18059" y="319273"/>
                </a:lnTo>
                <a:lnTo>
                  <a:pt x="39247" y="358312"/>
                </a:lnTo>
                <a:lnTo>
                  <a:pt x="67309" y="392325"/>
                </a:lnTo>
                <a:lnTo>
                  <a:pt x="101321" y="420389"/>
                </a:lnTo>
                <a:lnTo>
                  <a:pt x="140358" y="441579"/>
                </a:lnTo>
                <a:lnTo>
                  <a:pt x="183497" y="454971"/>
                </a:lnTo>
                <a:lnTo>
                  <a:pt x="229814" y="459640"/>
                </a:lnTo>
                <a:lnTo>
                  <a:pt x="276132" y="454971"/>
                </a:lnTo>
                <a:lnTo>
                  <a:pt x="319271" y="441579"/>
                </a:lnTo>
                <a:lnTo>
                  <a:pt x="320103" y="441127"/>
                </a:lnTo>
                <a:lnTo>
                  <a:pt x="229814" y="441127"/>
                </a:lnTo>
                <a:lnTo>
                  <a:pt x="181424" y="435537"/>
                </a:lnTo>
                <a:lnTo>
                  <a:pt x="136970" y="419617"/>
                </a:lnTo>
                <a:lnTo>
                  <a:pt x="97731" y="394646"/>
                </a:lnTo>
                <a:lnTo>
                  <a:pt x="64986" y="361902"/>
                </a:lnTo>
                <a:lnTo>
                  <a:pt x="40014" y="322664"/>
                </a:lnTo>
                <a:lnTo>
                  <a:pt x="24093" y="278208"/>
                </a:lnTo>
                <a:lnTo>
                  <a:pt x="18502" y="229814"/>
                </a:lnTo>
                <a:lnTo>
                  <a:pt x="24093" y="181425"/>
                </a:lnTo>
                <a:lnTo>
                  <a:pt x="40014" y="136974"/>
                </a:lnTo>
                <a:lnTo>
                  <a:pt x="64986" y="97739"/>
                </a:lnTo>
                <a:lnTo>
                  <a:pt x="97731" y="64999"/>
                </a:lnTo>
                <a:lnTo>
                  <a:pt x="136970" y="40031"/>
                </a:lnTo>
                <a:lnTo>
                  <a:pt x="181424" y="24113"/>
                </a:lnTo>
                <a:lnTo>
                  <a:pt x="229814" y="18522"/>
                </a:lnTo>
                <a:lnTo>
                  <a:pt x="320122" y="18522"/>
                </a:lnTo>
                <a:lnTo>
                  <a:pt x="319271" y="18060"/>
                </a:lnTo>
                <a:lnTo>
                  <a:pt x="276132" y="4669"/>
                </a:lnTo>
                <a:lnTo>
                  <a:pt x="229814" y="0"/>
                </a:lnTo>
                <a:close/>
              </a:path>
              <a:path w="459740" h="459739">
                <a:moveTo>
                  <a:pt x="320122" y="18522"/>
                </a:moveTo>
                <a:lnTo>
                  <a:pt x="229814" y="18522"/>
                </a:lnTo>
                <a:lnTo>
                  <a:pt x="278205" y="24113"/>
                </a:lnTo>
                <a:lnTo>
                  <a:pt x="322657" y="40031"/>
                </a:lnTo>
                <a:lnTo>
                  <a:pt x="361894" y="64999"/>
                </a:lnTo>
                <a:lnTo>
                  <a:pt x="394636" y="97739"/>
                </a:lnTo>
                <a:lnTo>
                  <a:pt x="419607" y="136974"/>
                </a:lnTo>
                <a:lnTo>
                  <a:pt x="435526" y="181425"/>
                </a:lnTo>
                <a:lnTo>
                  <a:pt x="441117" y="229814"/>
                </a:lnTo>
                <a:lnTo>
                  <a:pt x="435526" y="278208"/>
                </a:lnTo>
                <a:lnTo>
                  <a:pt x="419607" y="322664"/>
                </a:lnTo>
                <a:lnTo>
                  <a:pt x="394636" y="361902"/>
                </a:lnTo>
                <a:lnTo>
                  <a:pt x="361894" y="394646"/>
                </a:lnTo>
                <a:lnTo>
                  <a:pt x="322657" y="419617"/>
                </a:lnTo>
                <a:lnTo>
                  <a:pt x="278205" y="435537"/>
                </a:lnTo>
                <a:lnTo>
                  <a:pt x="229814" y="441127"/>
                </a:lnTo>
                <a:lnTo>
                  <a:pt x="320103" y="441127"/>
                </a:lnTo>
                <a:lnTo>
                  <a:pt x="358308" y="420389"/>
                </a:lnTo>
                <a:lnTo>
                  <a:pt x="392320" y="392325"/>
                </a:lnTo>
                <a:lnTo>
                  <a:pt x="420382" y="358312"/>
                </a:lnTo>
                <a:lnTo>
                  <a:pt x="441570" y="319273"/>
                </a:lnTo>
                <a:lnTo>
                  <a:pt x="454961" y="276132"/>
                </a:lnTo>
                <a:lnTo>
                  <a:pt x="459629" y="229814"/>
                </a:lnTo>
                <a:lnTo>
                  <a:pt x="454961" y="183500"/>
                </a:lnTo>
                <a:lnTo>
                  <a:pt x="441570" y="140363"/>
                </a:lnTo>
                <a:lnTo>
                  <a:pt x="420382" y="101325"/>
                </a:lnTo>
                <a:lnTo>
                  <a:pt x="392320" y="67313"/>
                </a:lnTo>
                <a:lnTo>
                  <a:pt x="358308" y="39250"/>
                </a:lnTo>
                <a:lnTo>
                  <a:pt x="320122" y="18522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6730AD1D-8EA5-4A1D-A16D-97E1A9DABBAE}"/>
              </a:ext>
            </a:extLst>
          </p:cNvPr>
          <p:cNvSpPr/>
          <p:nvPr/>
        </p:nvSpPr>
        <p:spPr>
          <a:xfrm>
            <a:off x="1166073" y="3486758"/>
            <a:ext cx="459740" cy="459740"/>
          </a:xfrm>
          <a:custGeom>
            <a:avLst/>
            <a:gdLst/>
            <a:ahLst/>
            <a:cxnLst/>
            <a:rect l="l" t="t" r="r" b="b"/>
            <a:pathLst>
              <a:path w="459740" h="459739">
                <a:moveTo>
                  <a:pt x="229814" y="0"/>
                </a:moveTo>
                <a:lnTo>
                  <a:pt x="183497" y="4669"/>
                </a:lnTo>
                <a:lnTo>
                  <a:pt x="140358" y="18060"/>
                </a:lnTo>
                <a:lnTo>
                  <a:pt x="101321" y="39250"/>
                </a:lnTo>
                <a:lnTo>
                  <a:pt x="67309" y="67313"/>
                </a:lnTo>
                <a:lnTo>
                  <a:pt x="39247" y="101325"/>
                </a:lnTo>
                <a:lnTo>
                  <a:pt x="18059" y="140363"/>
                </a:lnTo>
                <a:lnTo>
                  <a:pt x="4668" y="183500"/>
                </a:lnTo>
                <a:lnTo>
                  <a:pt x="0" y="229814"/>
                </a:lnTo>
                <a:lnTo>
                  <a:pt x="4668" y="276132"/>
                </a:lnTo>
                <a:lnTo>
                  <a:pt x="18059" y="319273"/>
                </a:lnTo>
                <a:lnTo>
                  <a:pt x="39247" y="358312"/>
                </a:lnTo>
                <a:lnTo>
                  <a:pt x="67309" y="392325"/>
                </a:lnTo>
                <a:lnTo>
                  <a:pt x="101321" y="420389"/>
                </a:lnTo>
                <a:lnTo>
                  <a:pt x="140358" y="441579"/>
                </a:lnTo>
                <a:lnTo>
                  <a:pt x="183497" y="454971"/>
                </a:lnTo>
                <a:lnTo>
                  <a:pt x="229814" y="459640"/>
                </a:lnTo>
                <a:lnTo>
                  <a:pt x="276132" y="454971"/>
                </a:lnTo>
                <a:lnTo>
                  <a:pt x="319271" y="441579"/>
                </a:lnTo>
                <a:lnTo>
                  <a:pt x="320103" y="441127"/>
                </a:lnTo>
                <a:lnTo>
                  <a:pt x="229814" y="441127"/>
                </a:lnTo>
                <a:lnTo>
                  <a:pt x="181424" y="435537"/>
                </a:lnTo>
                <a:lnTo>
                  <a:pt x="136972" y="419617"/>
                </a:lnTo>
                <a:lnTo>
                  <a:pt x="97735" y="394646"/>
                </a:lnTo>
                <a:lnTo>
                  <a:pt x="64992" y="361902"/>
                </a:lnTo>
                <a:lnTo>
                  <a:pt x="40022" y="322664"/>
                </a:lnTo>
                <a:lnTo>
                  <a:pt x="24103" y="278208"/>
                </a:lnTo>
                <a:lnTo>
                  <a:pt x="18512" y="229814"/>
                </a:lnTo>
                <a:lnTo>
                  <a:pt x="24103" y="181425"/>
                </a:lnTo>
                <a:lnTo>
                  <a:pt x="40022" y="136974"/>
                </a:lnTo>
                <a:lnTo>
                  <a:pt x="64992" y="97739"/>
                </a:lnTo>
                <a:lnTo>
                  <a:pt x="97735" y="64999"/>
                </a:lnTo>
                <a:lnTo>
                  <a:pt x="136972" y="40031"/>
                </a:lnTo>
                <a:lnTo>
                  <a:pt x="181424" y="24113"/>
                </a:lnTo>
                <a:lnTo>
                  <a:pt x="229814" y="18522"/>
                </a:lnTo>
                <a:lnTo>
                  <a:pt x="320122" y="18522"/>
                </a:lnTo>
                <a:lnTo>
                  <a:pt x="319271" y="18060"/>
                </a:lnTo>
                <a:lnTo>
                  <a:pt x="276132" y="4669"/>
                </a:lnTo>
                <a:lnTo>
                  <a:pt x="229814" y="0"/>
                </a:lnTo>
                <a:close/>
              </a:path>
              <a:path w="459740" h="459739">
                <a:moveTo>
                  <a:pt x="320122" y="18522"/>
                </a:moveTo>
                <a:lnTo>
                  <a:pt x="229814" y="18522"/>
                </a:lnTo>
                <a:lnTo>
                  <a:pt x="278205" y="24113"/>
                </a:lnTo>
                <a:lnTo>
                  <a:pt x="322657" y="40031"/>
                </a:lnTo>
                <a:lnTo>
                  <a:pt x="361894" y="64999"/>
                </a:lnTo>
                <a:lnTo>
                  <a:pt x="394636" y="97739"/>
                </a:lnTo>
                <a:lnTo>
                  <a:pt x="419607" y="136974"/>
                </a:lnTo>
                <a:lnTo>
                  <a:pt x="435526" y="181425"/>
                </a:lnTo>
                <a:lnTo>
                  <a:pt x="441117" y="229814"/>
                </a:lnTo>
                <a:lnTo>
                  <a:pt x="435526" y="278208"/>
                </a:lnTo>
                <a:lnTo>
                  <a:pt x="419607" y="322664"/>
                </a:lnTo>
                <a:lnTo>
                  <a:pt x="394636" y="361902"/>
                </a:lnTo>
                <a:lnTo>
                  <a:pt x="361894" y="394646"/>
                </a:lnTo>
                <a:lnTo>
                  <a:pt x="322657" y="419617"/>
                </a:lnTo>
                <a:lnTo>
                  <a:pt x="278205" y="435537"/>
                </a:lnTo>
                <a:lnTo>
                  <a:pt x="229814" y="441127"/>
                </a:lnTo>
                <a:lnTo>
                  <a:pt x="320103" y="441127"/>
                </a:lnTo>
                <a:lnTo>
                  <a:pt x="358308" y="420389"/>
                </a:lnTo>
                <a:lnTo>
                  <a:pt x="392320" y="392325"/>
                </a:lnTo>
                <a:lnTo>
                  <a:pt x="420382" y="358312"/>
                </a:lnTo>
                <a:lnTo>
                  <a:pt x="441570" y="319273"/>
                </a:lnTo>
                <a:lnTo>
                  <a:pt x="454961" y="276132"/>
                </a:lnTo>
                <a:lnTo>
                  <a:pt x="459629" y="229814"/>
                </a:lnTo>
                <a:lnTo>
                  <a:pt x="454961" y="183500"/>
                </a:lnTo>
                <a:lnTo>
                  <a:pt x="441570" y="140363"/>
                </a:lnTo>
                <a:lnTo>
                  <a:pt x="420382" y="101325"/>
                </a:lnTo>
                <a:lnTo>
                  <a:pt x="392320" y="67313"/>
                </a:lnTo>
                <a:lnTo>
                  <a:pt x="358308" y="39250"/>
                </a:lnTo>
                <a:lnTo>
                  <a:pt x="320122" y="18522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14" name="object 24">
            <a:extLst>
              <a:ext uri="{FF2B5EF4-FFF2-40B4-BE49-F238E27FC236}">
                <a16:creationId xmlns:a16="http://schemas.microsoft.com/office/drawing/2014/main" id="{40C3815D-D1A5-42C5-9211-038B7CF5BA78}"/>
              </a:ext>
            </a:extLst>
          </p:cNvPr>
          <p:cNvSpPr/>
          <p:nvPr/>
        </p:nvSpPr>
        <p:spPr>
          <a:xfrm>
            <a:off x="470560" y="3505280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10">
                <a:moveTo>
                  <a:pt x="211312" y="0"/>
                </a:moveTo>
                <a:lnTo>
                  <a:pt x="162922" y="5590"/>
                </a:lnTo>
                <a:lnTo>
                  <a:pt x="118468" y="21508"/>
                </a:lnTo>
                <a:lnTo>
                  <a:pt x="79229" y="46476"/>
                </a:lnTo>
                <a:lnTo>
                  <a:pt x="46484" y="79216"/>
                </a:lnTo>
                <a:lnTo>
                  <a:pt x="21512" y="118451"/>
                </a:lnTo>
                <a:lnTo>
                  <a:pt x="5591" y="162902"/>
                </a:lnTo>
                <a:lnTo>
                  <a:pt x="0" y="211291"/>
                </a:lnTo>
                <a:lnTo>
                  <a:pt x="5591" y="259685"/>
                </a:lnTo>
                <a:lnTo>
                  <a:pt x="21512" y="304141"/>
                </a:lnTo>
                <a:lnTo>
                  <a:pt x="46484" y="343379"/>
                </a:lnTo>
                <a:lnTo>
                  <a:pt x="79229" y="376123"/>
                </a:lnTo>
                <a:lnTo>
                  <a:pt x="118468" y="401094"/>
                </a:lnTo>
                <a:lnTo>
                  <a:pt x="162922" y="417014"/>
                </a:lnTo>
                <a:lnTo>
                  <a:pt x="211312" y="422604"/>
                </a:lnTo>
                <a:lnTo>
                  <a:pt x="259702" y="417014"/>
                </a:lnTo>
                <a:lnTo>
                  <a:pt x="290024" y="406155"/>
                </a:lnTo>
                <a:lnTo>
                  <a:pt x="211312" y="406155"/>
                </a:lnTo>
                <a:lnTo>
                  <a:pt x="166689" y="400999"/>
                </a:lnTo>
                <a:lnTo>
                  <a:pt x="125697" y="386317"/>
                </a:lnTo>
                <a:lnTo>
                  <a:pt x="89514" y="363289"/>
                </a:lnTo>
                <a:lnTo>
                  <a:pt x="59321" y="333094"/>
                </a:lnTo>
                <a:lnTo>
                  <a:pt x="36295" y="296909"/>
                </a:lnTo>
                <a:lnTo>
                  <a:pt x="21615" y="255916"/>
                </a:lnTo>
                <a:lnTo>
                  <a:pt x="16460" y="211291"/>
                </a:lnTo>
                <a:lnTo>
                  <a:pt x="21615" y="166672"/>
                </a:lnTo>
                <a:lnTo>
                  <a:pt x="36295" y="125682"/>
                </a:lnTo>
                <a:lnTo>
                  <a:pt x="59321" y="89502"/>
                </a:lnTo>
                <a:lnTo>
                  <a:pt x="89514" y="59310"/>
                </a:lnTo>
                <a:lnTo>
                  <a:pt x="125697" y="36284"/>
                </a:lnTo>
                <a:lnTo>
                  <a:pt x="166689" y="21604"/>
                </a:lnTo>
                <a:lnTo>
                  <a:pt x="211312" y="16449"/>
                </a:lnTo>
                <a:lnTo>
                  <a:pt x="290029" y="16449"/>
                </a:lnTo>
                <a:lnTo>
                  <a:pt x="259702" y="5590"/>
                </a:lnTo>
                <a:lnTo>
                  <a:pt x="211312" y="0"/>
                </a:lnTo>
                <a:close/>
              </a:path>
              <a:path w="422909" h="422910">
                <a:moveTo>
                  <a:pt x="290029" y="16449"/>
                </a:moveTo>
                <a:lnTo>
                  <a:pt x="211312" y="16449"/>
                </a:lnTo>
                <a:lnTo>
                  <a:pt x="255936" y="21604"/>
                </a:lnTo>
                <a:lnTo>
                  <a:pt x="296926" y="36284"/>
                </a:lnTo>
                <a:lnTo>
                  <a:pt x="333106" y="59310"/>
                </a:lnTo>
                <a:lnTo>
                  <a:pt x="363298" y="89502"/>
                </a:lnTo>
                <a:lnTo>
                  <a:pt x="386322" y="125682"/>
                </a:lnTo>
                <a:lnTo>
                  <a:pt x="401000" y="166672"/>
                </a:lnTo>
                <a:lnTo>
                  <a:pt x="406155" y="211291"/>
                </a:lnTo>
                <a:lnTo>
                  <a:pt x="401000" y="255916"/>
                </a:lnTo>
                <a:lnTo>
                  <a:pt x="386322" y="296909"/>
                </a:lnTo>
                <a:lnTo>
                  <a:pt x="363298" y="333094"/>
                </a:lnTo>
                <a:lnTo>
                  <a:pt x="333106" y="363289"/>
                </a:lnTo>
                <a:lnTo>
                  <a:pt x="296926" y="386317"/>
                </a:lnTo>
                <a:lnTo>
                  <a:pt x="255936" y="400999"/>
                </a:lnTo>
                <a:lnTo>
                  <a:pt x="211312" y="406155"/>
                </a:lnTo>
                <a:lnTo>
                  <a:pt x="290024" y="406155"/>
                </a:lnTo>
                <a:lnTo>
                  <a:pt x="343392" y="376123"/>
                </a:lnTo>
                <a:lnTo>
                  <a:pt x="376134" y="343379"/>
                </a:lnTo>
                <a:lnTo>
                  <a:pt x="401105" y="304141"/>
                </a:lnTo>
                <a:lnTo>
                  <a:pt x="417024" y="259685"/>
                </a:lnTo>
                <a:lnTo>
                  <a:pt x="422615" y="211291"/>
                </a:lnTo>
                <a:lnTo>
                  <a:pt x="417024" y="162902"/>
                </a:lnTo>
                <a:lnTo>
                  <a:pt x="401105" y="118451"/>
                </a:lnTo>
                <a:lnTo>
                  <a:pt x="376134" y="79216"/>
                </a:lnTo>
                <a:lnTo>
                  <a:pt x="343392" y="46476"/>
                </a:lnTo>
                <a:lnTo>
                  <a:pt x="304155" y="21508"/>
                </a:lnTo>
                <a:lnTo>
                  <a:pt x="290029" y="16449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15" name="object 25">
            <a:extLst>
              <a:ext uri="{FF2B5EF4-FFF2-40B4-BE49-F238E27FC236}">
                <a16:creationId xmlns:a16="http://schemas.microsoft.com/office/drawing/2014/main" id="{1DCC5259-9A8B-4B14-939D-E750BC360CC6}"/>
              </a:ext>
            </a:extLst>
          </p:cNvPr>
          <p:cNvSpPr/>
          <p:nvPr/>
        </p:nvSpPr>
        <p:spPr>
          <a:xfrm>
            <a:off x="1184586" y="3505280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10">
                <a:moveTo>
                  <a:pt x="211302" y="0"/>
                </a:moveTo>
                <a:lnTo>
                  <a:pt x="162912" y="5590"/>
                </a:lnTo>
                <a:lnTo>
                  <a:pt x="118459" y="21508"/>
                </a:lnTo>
                <a:lnTo>
                  <a:pt x="79223" y="46476"/>
                </a:lnTo>
                <a:lnTo>
                  <a:pt x="46480" y="79216"/>
                </a:lnTo>
                <a:lnTo>
                  <a:pt x="21510" y="118451"/>
                </a:lnTo>
                <a:lnTo>
                  <a:pt x="5590" y="162902"/>
                </a:lnTo>
                <a:lnTo>
                  <a:pt x="0" y="211291"/>
                </a:lnTo>
                <a:lnTo>
                  <a:pt x="5590" y="259685"/>
                </a:lnTo>
                <a:lnTo>
                  <a:pt x="21510" y="304141"/>
                </a:lnTo>
                <a:lnTo>
                  <a:pt x="46480" y="343379"/>
                </a:lnTo>
                <a:lnTo>
                  <a:pt x="79223" y="376123"/>
                </a:lnTo>
                <a:lnTo>
                  <a:pt x="118459" y="401094"/>
                </a:lnTo>
                <a:lnTo>
                  <a:pt x="162912" y="417014"/>
                </a:lnTo>
                <a:lnTo>
                  <a:pt x="211302" y="422604"/>
                </a:lnTo>
                <a:lnTo>
                  <a:pt x="259692" y="417014"/>
                </a:lnTo>
                <a:lnTo>
                  <a:pt x="290014" y="406155"/>
                </a:lnTo>
                <a:lnTo>
                  <a:pt x="211302" y="406155"/>
                </a:lnTo>
                <a:lnTo>
                  <a:pt x="166678" y="400999"/>
                </a:lnTo>
                <a:lnTo>
                  <a:pt x="125686" y="386317"/>
                </a:lnTo>
                <a:lnTo>
                  <a:pt x="89504" y="363289"/>
                </a:lnTo>
                <a:lnTo>
                  <a:pt x="59311" y="333094"/>
                </a:lnTo>
                <a:lnTo>
                  <a:pt x="36284" y="296909"/>
                </a:lnTo>
                <a:lnTo>
                  <a:pt x="21605" y="255916"/>
                </a:lnTo>
                <a:lnTo>
                  <a:pt x="16449" y="211291"/>
                </a:lnTo>
                <a:lnTo>
                  <a:pt x="21605" y="166672"/>
                </a:lnTo>
                <a:lnTo>
                  <a:pt x="36284" y="125682"/>
                </a:lnTo>
                <a:lnTo>
                  <a:pt x="59311" y="89502"/>
                </a:lnTo>
                <a:lnTo>
                  <a:pt x="89504" y="59310"/>
                </a:lnTo>
                <a:lnTo>
                  <a:pt x="125686" y="36284"/>
                </a:lnTo>
                <a:lnTo>
                  <a:pt x="166678" y="21604"/>
                </a:lnTo>
                <a:lnTo>
                  <a:pt x="211302" y="16449"/>
                </a:lnTo>
                <a:lnTo>
                  <a:pt x="290019" y="16449"/>
                </a:lnTo>
                <a:lnTo>
                  <a:pt x="259692" y="5590"/>
                </a:lnTo>
                <a:lnTo>
                  <a:pt x="211302" y="0"/>
                </a:lnTo>
                <a:close/>
              </a:path>
              <a:path w="422909" h="422910">
                <a:moveTo>
                  <a:pt x="290019" y="16449"/>
                </a:moveTo>
                <a:lnTo>
                  <a:pt x="211302" y="16449"/>
                </a:lnTo>
                <a:lnTo>
                  <a:pt x="255925" y="21604"/>
                </a:lnTo>
                <a:lnTo>
                  <a:pt x="296916" y="36284"/>
                </a:lnTo>
                <a:lnTo>
                  <a:pt x="333096" y="59310"/>
                </a:lnTo>
                <a:lnTo>
                  <a:pt x="363287" y="89502"/>
                </a:lnTo>
                <a:lnTo>
                  <a:pt x="386311" y="125682"/>
                </a:lnTo>
                <a:lnTo>
                  <a:pt x="400990" y="166672"/>
                </a:lnTo>
                <a:lnTo>
                  <a:pt x="406144" y="211291"/>
                </a:lnTo>
                <a:lnTo>
                  <a:pt x="400990" y="255916"/>
                </a:lnTo>
                <a:lnTo>
                  <a:pt x="386311" y="296909"/>
                </a:lnTo>
                <a:lnTo>
                  <a:pt x="363287" y="333094"/>
                </a:lnTo>
                <a:lnTo>
                  <a:pt x="333096" y="363289"/>
                </a:lnTo>
                <a:lnTo>
                  <a:pt x="296916" y="386317"/>
                </a:lnTo>
                <a:lnTo>
                  <a:pt x="255925" y="400999"/>
                </a:lnTo>
                <a:lnTo>
                  <a:pt x="211302" y="406155"/>
                </a:lnTo>
                <a:lnTo>
                  <a:pt x="290014" y="406155"/>
                </a:lnTo>
                <a:lnTo>
                  <a:pt x="343381" y="376123"/>
                </a:lnTo>
                <a:lnTo>
                  <a:pt x="376124" y="343379"/>
                </a:lnTo>
                <a:lnTo>
                  <a:pt x="401094" y="304141"/>
                </a:lnTo>
                <a:lnTo>
                  <a:pt x="417014" y="259685"/>
                </a:lnTo>
                <a:lnTo>
                  <a:pt x="422604" y="211291"/>
                </a:lnTo>
                <a:lnTo>
                  <a:pt x="417014" y="162902"/>
                </a:lnTo>
                <a:lnTo>
                  <a:pt x="401094" y="118451"/>
                </a:lnTo>
                <a:lnTo>
                  <a:pt x="376124" y="79216"/>
                </a:lnTo>
                <a:lnTo>
                  <a:pt x="343381" y="46476"/>
                </a:lnTo>
                <a:lnTo>
                  <a:pt x="304145" y="21508"/>
                </a:lnTo>
                <a:lnTo>
                  <a:pt x="290019" y="16449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B3AC4065-D5E9-40C3-80F2-7326E1C6D5C0}"/>
              </a:ext>
            </a:extLst>
          </p:cNvPr>
          <p:cNvSpPr/>
          <p:nvPr/>
        </p:nvSpPr>
        <p:spPr>
          <a:xfrm>
            <a:off x="672510" y="3401717"/>
            <a:ext cx="732790" cy="338455"/>
          </a:xfrm>
          <a:custGeom>
            <a:avLst/>
            <a:gdLst/>
            <a:ahLst/>
            <a:cxnLst/>
            <a:rect l="l" t="t" r="r" b="b"/>
            <a:pathLst>
              <a:path w="732790" h="338454">
                <a:moveTo>
                  <a:pt x="205815" y="65621"/>
                </a:moveTo>
                <a:lnTo>
                  <a:pt x="188046" y="65621"/>
                </a:lnTo>
                <a:lnTo>
                  <a:pt x="297446" y="332890"/>
                </a:lnTo>
                <a:lnTo>
                  <a:pt x="302346" y="336869"/>
                </a:lnTo>
                <a:lnTo>
                  <a:pt x="309341" y="338136"/>
                </a:lnTo>
                <a:lnTo>
                  <a:pt x="310398" y="338230"/>
                </a:lnTo>
                <a:lnTo>
                  <a:pt x="316283" y="338230"/>
                </a:lnTo>
                <a:lnTo>
                  <a:pt x="320922" y="336241"/>
                </a:lnTo>
                <a:lnTo>
                  <a:pt x="334301" y="321843"/>
                </a:lnTo>
                <a:lnTo>
                  <a:pt x="311812" y="321843"/>
                </a:lnTo>
                <a:lnTo>
                  <a:pt x="310629" y="321644"/>
                </a:lnTo>
                <a:lnTo>
                  <a:pt x="205815" y="65621"/>
                </a:lnTo>
                <a:close/>
              </a:path>
              <a:path w="732790" h="338454">
                <a:moveTo>
                  <a:pt x="592957" y="62731"/>
                </a:moveTo>
                <a:lnTo>
                  <a:pt x="575081" y="62731"/>
                </a:lnTo>
                <a:lnTo>
                  <a:pt x="653152" y="246536"/>
                </a:lnTo>
                <a:lnTo>
                  <a:pt x="655822" y="250819"/>
                </a:lnTo>
                <a:lnTo>
                  <a:pt x="720156" y="324618"/>
                </a:lnTo>
                <a:lnTo>
                  <a:pt x="725360" y="324974"/>
                </a:lnTo>
                <a:lnTo>
                  <a:pt x="732208" y="318995"/>
                </a:lnTo>
                <a:lnTo>
                  <a:pt x="732564" y="313791"/>
                </a:lnTo>
                <a:lnTo>
                  <a:pt x="669372" y="241322"/>
                </a:lnTo>
                <a:lnTo>
                  <a:pt x="667613" y="238505"/>
                </a:lnTo>
                <a:lnTo>
                  <a:pt x="592957" y="62731"/>
                </a:lnTo>
                <a:close/>
              </a:path>
              <a:path w="732790" h="338454">
                <a:moveTo>
                  <a:pt x="548569" y="0"/>
                </a:moveTo>
                <a:lnTo>
                  <a:pt x="190433" y="16355"/>
                </a:lnTo>
                <a:lnTo>
                  <a:pt x="184392" y="19842"/>
                </a:lnTo>
                <a:lnTo>
                  <a:pt x="177313" y="30941"/>
                </a:lnTo>
                <a:lnTo>
                  <a:pt x="176685" y="37883"/>
                </a:lnTo>
                <a:lnTo>
                  <a:pt x="180549" y="47328"/>
                </a:lnTo>
                <a:lnTo>
                  <a:pt x="0" y="314011"/>
                </a:lnTo>
                <a:lnTo>
                  <a:pt x="984" y="319131"/>
                </a:lnTo>
                <a:lnTo>
                  <a:pt x="6167" y="322628"/>
                </a:lnTo>
                <a:lnTo>
                  <a:pt x="7769" y="323089"/>
                </a:lnTo>
                <a:lnTo>
                  <a:pt x="11989" y="323089"/>
                </a:lnTo>
                <a:lnTo>
                  <a:pt x="14585" y="321822"/>
                </a:lnTo>
                <a:lnTo>
                  <a:pt x="188046" y="65621"/>
                </a:lnTo>
                <a:lnTo>
                  <a:pt x="205815" y="65621"/>
                </a:lnTo>
                <a:lnTo>
                  <a:pt x="193753" y="36155"/>
                </a:lnTo>
                <a:lnTo>
                  <a:pt x="194329" y="34868"/>
                </a:lnTo>
                <a:lnTo>
                  <a:pt x="195114" y="33632"/>
                </a:lnTo>
                <a:lnTo>
                  <a:pt x="196035" y="32574"/>
                </a:lnTo>
                <a:lnTo>
                  <a:pt x="549449" y="16428"/>
                </a:lnTo>
                <a:lnTo>
                  <a:pt x="573291" y="16428"/>
                </a:lnTo>
                <a:lnTo>
                  <a:pt x="572788" y="15245"/>
                </a:lnTo>
                <a:lnTo>
                  <a:pt x="568752" y="8750"/>
                </a:lnTo>
                <a:lnTo>
                  <a:pt x="563054" y="3849"/>
                </a:lnTo>
                <a:lnTo>
                  <a:pt x="556169" y="834"/>
                </a:lnTo>
                <a:lnTo>
                  <a:pt x="548569" y="0"/>
                </a:lnTo>
                <a:close/>
              </a:path>
              <a:path w="732790" h="338454">
                <a:moveTo>
                  <a:pt x="573291" y="16428"/>
                </a:moveTo>
                <a:lnTo>
                  <a:pt x="553145" y="16428"/>
                </a:lnTo>
                <a:lnTo>
                  <a:pt x="556297" y="18491"/>
                </a:lnTo>
                <a:lnTo>
                  <a:pt x="568035" y="46145"/>
                </a:lnTo>
                <a:lnTo>
                  <a:pt x="312231" y="321414"/>
                </a:lnTo>
                <a:lnTo>
                  <a:pt x="311812" y="321843"/>
                </a:lnTo>
                <a:lnTo>
                  <a:pt x="334301" y="321843"/>
                </a:lnTo>
                <a:lnTo>
                  <a:pt x="575081" y="62731"/>
                </a:lnTo>
                <a:lnTo>
                  <a:pt x="592957" y="62731"/>
                </a:lnTo>
                <a:lnTo>
                  <a:pt x="573291" y="16428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17" name="object 27">
            <a:extLst>
              <a:ext uri="{FF2B5EF4-FFF2-40B4-BE49-F238E27FC236}">
                <a16:creationId xmlns:a16="http://schemas.microsoft.com/office/drawing/2014/main" id="{A68B3786-C611-4A06-9191-CA3E3B193022}"/>
              </a:ext>
            </a:extLst>
          </p:cNvPr>
          <p:cNvSpPr/>
          <p:nvPr/>
        </p:nvSpPr>
        <p:spPr>
          <a:xfrm>
            <a:off x="624095" y="3658816"/>
            <a:ext cx="115546" cy="115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18" name="object 28">
            <a:extLst>
              <a:ext uri="{FF2B5EF4-FFF2-40B4-BE49-F238E27FC236}">
                <a16:creationId xmlns:a16="http://schemas.microsoft.com/office/drawing/2014/main" id="{F358D058-C15F-4C05-A0B1-8002A5FC57AB}"/>
              </a:ext>
            </a:extLst>
          </p:cNvPr>
          <p:cNvSpPr/>
          <p:nvPr/>
        </p:nvSpPr>
        <p:spPr>
          <a:xfrm>
            <a:off x="1338120" y="3658816"/>
            <a:ext cx="115535" cy="115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19" name="object 29">
            <a:extLst>
              <a:ext uri="{FF2B5EF4-FFF2-40B4-BE49-F238E27FC236}">
                <a16:creationId xmlns:a16="http://schemas.microsoft.com/office/drawing/2014/main" id="{E54685FA-8EE5-4EE1-A398-CADAE16BCFF9}"/>
              </a:ext>
            </a:extLst>
          </p:cNvPr>
          <p:cNvSpPr/>
          <p:nvPr/>
        </p:nvSpPr>
        <p:spPr>
          <a:xfrm>
            <a:off x="744003" y="3324362"/>
            <a:ext cx="180340" cy="53340"/>
          </a:xfrm>
          <a:custGeom>
            <a:avLst/>
            <a:gdLst/>
            <a:ahLst/>
            <a:cxnLst/>
            <a:rect l="l" t="t" r="r" b="b"/>
            <a:pathLst>
              <a:path w="180340" h="53339">
                <a:moveTo>
                  <a:pt x="15608" y="0"/>
                </a:moveTo>
                <a:lnTo>
                  <a:pt x="7850" y="182"/>
                </a:lnTo>
                <a:lnTo>
                  <a:pt x="0" y="578"/>
                </a:lnTo>
                <a:lnTo>
                  <a:pt x="2285" y="19388"/>
                </a:lnTo>
                <a:lnTo>
                  <a:pt x="28317" y="39917"/>
                </a:lnTo>
                <a:lnTo>
                  <a:pt x="64006" y="52774"/>
                </a:lnTo>
                <a:lnTo>
                  <a:pt x="95264" y="48566"/>
                </a:lnTo>
                <a:lnTo>
                  <a:pt x="109150" y="41794"/>
                </a:lnTo>
                <a:lnTo>
                  <a:pt x="124297" y="37625"/>
                </a:lnTo>
                <a:lnTo>
                  <a:pt x="155168" y="32315"/>
                </a:lnTo>
                <a:lnTo>
                  <a:pt x="161481" y="31111"/>
                </a:lnTo>
                <a:lnTo>
                  <a:pt x="172403" y="30200"/>
                </a:lnTo>
                <a:lnTo>
                  <a:pt x="177188" y="25226"/>
                </a:lnTo>
                <a:lnTo>
                  <a:pt x="179749" y="19010"/>
                </a:lnTo>
                <a:lnTo>
                  <a:pt x="177546" y="12633"/>
                </a:lnTo>
                <a:lnTo>
                  <a:pt x="173554" y="8283"/>
                </a:lnTo>
                <a:lnTo>
                  <a:pt x="72982" y="8283"/>
                </a:lnTo>
                <a:lnTo>
                  <a:pt x="59089" y="6717"/>
                </a:lnTo>
                <a:lnTo>
                  <a:pt x="45326" y="4164"/>
                </a:lnTo>
                <a:lnTo>
                  <a:pt x="31161" y="1321"/>
                </a:lnTo>
                <a:lnTo>
                  <a:pt x="23351" y="292"/>
                </a:lnTo>
                <a:lnTo>
                  <a:pt x="15608" y="0"/>
                </a:lnTo>
                <a:close/>
              </a:path>
              <a:path w="180340" h="53339">
                <a:moveTo>
                  <a:pt x="152707" y="808"/>
                </a:moveTo>
                <a:lnTo>
                  <a:pt x="145712" y="1217"/>
                </a:lnTo>
                <a:lnTo>
                  <a:pt x="131124" y="2555"/>
                </a:lnTo>
                <a:lnTo>
                  <a:pt x="102101" y="6590"/>
                </a:lnTo>
                <a:lnTo>
                  <a:pt x="87536" y="8169"/>
                </a:lnTo>
                <a:lnTo>
                  <a:pt x="72982" y="8283"/>
                </a:lnTo>
                <a:lnTo>
                  <a:pt x="173554" y="8283"/>
                </a:lnTo>
                <a:lnTo>
                  <a:pt x="172482" y="7115"/>
                </a:lnTo>
                <a:lnTo>
                  <a:pt x="166455" y="3478"/>
                </a:lnTo>
                <a:lnTo>
                  <a:pt x="159942" y="871"/>
                </a:lnTo>
                <a:lnTo>
                  <a:pt x="152707" y="808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B904E9FD-8740-44DE-8480-FBCCF017C1DC}"/>
              </a:ext>
            </a:extLst>
          </p:cNvPr>
          <p:cNvSpPr/>
          <p:nvPr/>
        </p:nvSpPr>
        <p:spPr>
          <a:xfrm>
            <a:off x="655802" y="3677428"/>
            <a:ext cx="394970" cy="124460"/>
          </a:xfrm>
          <a:custGeom>
            <a:avLst/>
            <a:gdLst/>
            <a:ahLst/>
            <a:cxnLst/>
            <a:rect l="l" t="t" r="r" b="b"/>
            <a:pathLst>
              <a:path w="394969" h="124460">
                <a:moveTo>
                  <a:pt x="330503" y="0"/>
                </a:moveTo>
                <a:lnTo>
                  <a:pt x="27161" y="11978"/>
                </a:lnTo>
                <a:lnTo>
                  <a:pt x="0" y="41380"/>
                </a:lnTo>
                <a:lnTo>
                  <a:pt x="1507" y="48658"/>
                </a:lnTo>
                <a:lnTo>
                  <a:pt x="9716" y="60741"/>
                </a:lnTo>
                <a:lnTo>
                  <a:pt x="15936" y="64825"/>
                </a:lnTo>
                <a:lnTo>
                  <a:pt x="325246" y="123692"/>
                </a:lnTo>
                <a:lnTo>
                  <a:pt x="329298" y="124059"/>
                </a:lnTo>
                <a:lnTo>
                  <a:pt x="333885" y="124059"/>
                </a:lnTo>
                <a:lnTo>
                  <a:pt x="374498" y="107713"/>
                </a:lnTo>
                <a:lnTo>
                  <a:pt x="331403" y="107713"/>
                </a:lnTo>
                <a:lnTo>
                  <a:pt x="327791" y="107420"/>
                </a:lnTo>
                <a:lnTo>
                  <a:pt x="23339" y="49474"/>
                </a:lnTo>
                <a:lnTo>
                  <a:pt x="20858" y="47851"/>
                </a:lnTo>
                <a:lnTo>
                  <a:pt x="17580" y="43035"/>
                </a:lnTo>
                <a:lnTo>
                  <a:pt x="16983" y="40145"/>
                </a:lnTo>
                <a:lnTo>
                  <a:pt x="18460" y="32334"/>
                </a:lnTo>
                <a:lnTo>
                  <a:pt x="22784" y="28616"/>
                </a:lnTo>
                <a:lnTo>
                  <a:pt x="331152" y="16439"/>
                </a:lnTo>
                <a:lnTo>
                  <a:pt x="332984" y="16397"/>
                </a:lnTo>
                <a:lnTo>
                  <a:pt x="375150" y="16397"/>
                </a:lnTo>
                <a:lnTo>
                  <a:pt x="354953" y="3902"/>
                </a:lnTo>
                <a:lnTo>
                  <a:pt x="330503" y="0"/>
                </a:lnTo>
                <a:close/>
              </a:path>
              <a:path w="394969" h="124460">
                <a:moveTo>
                  <a:pt x="375150" y="16397"/>
                </a:moveTo>
                <a:lnTo>
                  <a:pt x="332984" y="16397"/>
                </a:lnTo>
                <a:lnTo>
                  <a:pt x="350326" y="19788"/>
                </a:lnTo>
                <a:lnTo>
                  <a:pt x="364600" y="29090"/>
                </a:lnTo>
                <a:lnTo>
                  <a:pt x="374450" y="42999"/>
                </a:lnTo>
                <a:lnTo>
                  <a:pt x="378368" y="59558"/>
                </a:lnTo>
                <a:lnTo>
                  <a:pt x="378491" y="60741"/>
                </a:lnTo>
                <a:lnTo>
                  <a:pt x="378000" y="69199"/>
                </a:lnTo>
                <a:lnTo>
                  <a:pt x="352059" y="103440"/>
                </a:lnTo>
                <a:lnTo>
                  <a:pt x="331403" y="107713"/>
                </a:lnTo>
                <a:lnTo>
                  <a:pt x="374498" y="107713"/>
                </a:lnTo>
                <a:lnTo>
                  <a:pt x="394250" y="71797"/>
                </a:lnTo>
                <a:lnTo>
                  <a:pt x="394961" y="59558"/>
                </a:lnTo>
                <a:lnTo>
                  <a:pt x="389176" y="35607"/>
                </a:lnTo>
                <a:lnTo>
                  <a:pt x="375150" y="16397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21" name="object 31">
            <a:extLst>
              <a:ext uri="{FF2B5EF4-FFF2-40B4-BE49-F238E27FC236}">
                <a16:creationId xmlns:a16="http://schemas.microsoft.com/office/drawing/2014/main" id="{C2D831ED-F8A6-47FA-9719-50876F4A4E65}"/>
              </a:ext>
            </a:extLst>
          </p:cNvPr>
          <p:cNvSpPr/>
          <p:nvPr/>
        </p:nvSpPr>
        <p:spPr>
          <a:xfrm>
            <a:off x="442307" y="5475107"/>
            <a:ext cx="318770" cy="179705"/>
          </a:xfrm>
          <a:custGeom>
            <a:avLst/>
            <a:gdLst/>
            <a:ahLst/>
            <a:cxnLst/>
            <a:rect l="l" t="t" r="r" b="b"/>
            <a:pathLst>
              <a:path w="318770" h="179704">
                <a:moveTo>
                  <a:pt x="108635" y="0"/>
                </a:moveTo>
                <a:lnTo>
                  <a:pt x="0" y="121828"/>
                </a:lnTo>
                <a:lnTo>
                  <a:pt x="10879" y="179523"/>
                </a:lnTo>
                <a:lnTo>
                  <a:pt x="276724" y="179523"/>
                </a:lnTo>
                <a:lnTo>
                  <a:pt x="318660" y="58877"/>
                </a:lnTo>
                <a:lnTo>
                  <a:pt x="108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22" name="object 32">
            <a:extLst>
              <a:ext uri="{FF2B5EF4-FFF2-40B4-BE49-F238E27FC236}">
                <a16:creationId xmlns:a16="http://schemas.microsoft.com/office/drawing/2014/main" id="{4DB67B15-9FD7-467D-8093-88C9CDD682D6}"/>
              </a:ext>
            </a:extLst>
          </p:cNvPr>
          <p:cNvSpPr/>
          <p:nvPr/>
        </p:nvSpPr>
        <p:spPr>
          <a:xfrm>
            <a:off x="1331626" y="5475107"/>
            <a:ext cx="287655" cy="179705"/>
          </a:xfrm>
          <a:custGeom>
            <a:avLst/>
            <a:gdLst/>
            <a:ahLst/>
            <a:cxnLst/>
            <a:rect l="l" t="t" r="r" b="b"/>
            <a:pathLst>
              <a:path w="287655" h="179704">
                <a:moveTo>
                  <a:pt x="108624" y="0"/>
                </a:moveTo>
                <a:lnTo>
                  <a:pt x="0" y="121828"/>
                </a:lnTo>
                <a:lnTo>
                  <a:pt x="10879" y="179523"/>
                </a:lnTo>
                <a:lnTo>
                  <a:pt x="276724" y="179523"/>
                </a:lnTo>
                <a:lnTo>
                  <a:pt x="287488" y="65778"/>
                </a:lnTo>
                <a:lnTo>
                  <a:pt x="108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23" name="object 33">
            <a:extLst>
              <a:ext uri="{FF2B5EF4-FFF2-40B4-BE49-F238E27FC236}">
                <a16:creationId xmlns:a16="http://schemas.microsoft.com/office/drawing/2014/main" id="{E716ED8F-3533-4EDF-825B-411AFDFA1B80}"/>
              </a:ext>
            </a:extLst>
          </p:cNvPr>
          <p:cNvSpPr/>
          <p:nvPr/>
        </p:nvSpPr>
        <p:spPr>
          <a:xfrm>
            <a:off x="354843" y="5247342"/>
            <a:ext cx="1285875" cy="407670"/>
          </a:xfrm>
          <a:custGeom>
            <a:avLst/>
            <a:gdLst/>
            <a:ahLst/>
            <a:cxnLst/>
            <a:rect l="l" t="t" r="r" b="b"/>
            <a:pathLst>
              <a:path w="1285875" h="407670">
                <a:moveTo>
                  <a:pt x="886321" y="0"/>
                </a:moveTo>
                <a:lnTo>
                  <a:pt x="236634" y="0"/>
                </a:lnTo>
                <a:lnTo>
                  <a:pt x="151181" y="145126"/>
                </a:lnTo>
                <a:lnTo>
                  <a:pt x="41923" y="237187"/>
                </a:lnTo>
                <a:lnTo>
                  <a:pt x="0" y="295183"/>
                </a:lnTo>
                <a:lnTo>
                  <a:pt x="20458" y="343690"/>
                </a:lnTo>
                <a:lnTo>
                  <a:pt x="98345" y="407286"/>
                </a:lnTo>
                <a:lnTo>
                  <a:pt x="105121" y="365272"/>
                </a:lnTo>
                <a:lnTo>
                  <a:pt x="123990" y="328785"/>
                </a:lnTo>
                <a:lnTo>
                  <a:pt x="152764" y="300013"/>
                </a:lnTo>
                <a:lnTo>
                  <a:pt x="189254" y="281144"/>
                </a:lnTo>
                <a:lnTo>
                  <a:pt x="231273" y="274368"/>
                </a:lnTo>
                <a:lnTo>
                  <a:pt x="1285764" y="274368"/>
                </a:lnTo>
                <a:lnTo>
                  <a:pt x="1285764" y="203648"/>
                </a:lnTo>
                <a:lnTo>
                  <a:pt x="1251463" y="179374"/>
                </a:lnTo>
                <a:lnTo>
                  <a:pt x="1209723" y="166599"/>
                </a:lnTo>
                <a:lnTo>
                  <a:pt x="1133271" y="161108"/>
                </a:lnTo>
                <a:lnTo>
                  <a:pt x="994830" y="158686"/>
                </a:lnTo>
                <a:lnTo>
                  <a:pt x="886321" y="0"/>
                </a:lnTo>
                <a:close/>
              </a:path>
              <a:path w="1285875" h="407670">
                <a:moveTo>
                  <a:pt x="1120596" y="274368"/>
                </a:moveTo>
                <a:lnTo>
                  <a:pt x="231273" y="274368"/>
                </a:lnTo>
                <a:lnTo>
                  <a:pt x="273282" y="281144"/>
                </a:lnTo>
                <a:lnTo>
                  <a:pt x="309769" y="300013"/>
                </a:lnTo>
                <a:lnTo>
                  <a:pt x="338543" y="328785"/>
                </a:lnTo>
                <a:lnTo>
                  <a:pt x="357413" y="365272"/>
                </a:lnTo>
                <a:lnTo>
                  <a:pt x="364190" y="407286"/>
                </a:lnTo>
                <a:lnTo>
                  <a:pt x="987668" y="407286"/>
                </a:lnTo>
                <a:lnTo>
                  <a:pt x="994445" y="365272"/>
                </a:lnTo>
                <a:lnTo>
                  <a:pt x="1013317" y="328785"/>
                </a:lnTo>
                <a:lnTo>
                  <a:pt x="1042092" y="300013"/>
                </a:lnTo>
                <a:lnTo>
                  <a:pt x="1078582" y="281144"/>
                </a:lnTo>
                <a:lnTo>
                  <a:pt x="1120596" y="274368"/>
                </a:lnTo>
                <a:close/>
              </a:path>
              <a:path w="1285875" h="407670">
                <a:moveTo>
                  <a:pt x="1285764" y="274368"/>
                </a:moveTo>
                <a:lnTo>
                  <a:pt x="1120596" y="274368"/>
                </a:lnTo>
                <a:lnTo>
                  <a:pt x="1162611" y="281144"/>
                </a:lnTo>
                <a:lnTo>
                  <a:pt x="1199101" y="300013"/>
                </a:lnTo>
                <a:lnTo>
                  <a:pt x="1227876" y="328785"/>
                </a:lnTo>
                <a:lnTo>
                  <a:pt x="1246747" y="365272"/>
                </a:lnTo>
                <a:lnTo>
                  <a:pt x="1253524" y="407286"/>
                </a:lnTo>
                <a:lnTo>
                  <a:pt x="1285764" y="407286"/>
                </a:lnTo>
                <a:lnTo>
                  <a:pt x="1285764" y="274368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67C19710-CFE6-41FB-8490-02BE737D174B}"/>
              </a:ext>
            </a:extLst>
          </p:cNvPr>
          <p:cNvSpPr/>
          <p:nvPr/>
        </p:nvSpPr>
        <p:spPr>
          <a:xfrm>
            <a:off x="591471" y="5229705"/>
            <a:ext cx="650240" cy="0"/>
          </a:xfrm>
          <a:custGeom>
            <a:avLst/>
            <a:gdLst/>
            <a:ahLst/>
            <a:cxnLst/>
            <a:rect l="l" t="t" r="r" b="b"/>
            <a:pathLst>
              <a:path w="650240">
                <a:moveTo>
                  <a:pt x="0" y="0"/>
                </a:moveTo>
                <a:lnTo>
                  <a:pt x="649697" y="0"/>
                </a:lnTo>
              </a:path>
            </a:pathLst>
          </a:custGeom>
          <a:ln w="35265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25" name="object 35">
            <a:extLst>
              <a:ext uri="{FF2B5EF4-FFF2-40B4-BE49-F238E27FC236}">
                <a16:creationId xmlns:a16="http://schemas.microsoft.com/office/drawing/2014/main" id="{9FB39DBC-BAB3-49EE-91DC-C5D74B41828E}"/>
              </a:ext>
            </a:extLst>
          </p:cNvPr>
          <p:cNvSpPr/>
          <p:nvPr/>
        </p:nvSpPr>
        <p:spPr>
          <a:xfrm>
            <a:off x="402670" y="5501077"/>
            <a:ext cx="43815" cy="95885"/>
          </a:xfrm>
          <a:custGeom>
            <a:avLst/>
            <a:gdLst/>
            <a:ahLst/>
            <a:cxnLst/>
            <a:rect l="l" t="t" r="r" b="b"/>
            <a:pathLst>
              <a:path w="43815" h="95884">
                <a:moveTo>
                  <a:pt x="43779" y="0"/>
                </a:moveTo>
                <a:lnTo>
                  <a:pt x="15319" y="0"/>
                </a:lnTo>
                <a:lnTo>
                  <a:pt x="6048" y="23193"/>
                </a:lnTo>
                <a:lnTo>
                  <a:pt x="597" y="47172"/>
                </a:lnTo>
                <a:lnTo>
                  <a:pt x="0" y="71531"/>
                </a:lnTo>
                <a:lnTo>
                  <a:pt x="5288" y="95860"/>
                </a:lnTo>
                <a:lnTo>
                  <a:pt x="33758" y="95860"/>
                </a:lnTo>
                <a:lnTo>
                  <a:pt x="28473" y="71531"/>
                </a:lnTo>
                <a:lnTo>
                  <a:pt x="29066" y="47172"/>
                </a:lnTo>
                <a:lnTo>
                  <a:pt x="34511" y="23193"/>
                </a:lnTo>
                <a:lnTo>
                  <a:pt x="43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26" name="object 36">
            <a:extLst>
              <a:ext uri="{FF2B5EF4-FFF2-40B4-BE49-F238E27FC236}">
                <a16:creationId xmlns:a16="http://schemas.microsoft.com/office/drawing/2014/main" id="{53A9BB51-4ABC-4E1A-A8E7-3484517F93FE}"/>
              </a:ext>
            </a:extLst>
          </p:cNvPr>
          <p:cNvSpPr/>
          <p:nvPr/>
        </p:nvSpPr>
        <p:spPr>
          <a:xfrm>
            <a:off x="1220819" y="5247342"/>
            <a:ext cx="128905" cy="158750"/>
          </a:xfrm>
          <a:custGeom>
            <a:avLst/>
            <a:gdLst/>
            <a:ahLst/>
            <a:cxnLst/>
            <a:rect l="l" t="t" r="r" b="b"/>
            <a:pathLst>
              <a:path w="128905" h="158750">
                <a:moveTo>
                  <a:pt x="20344" y="0"/>
                </a:moveTo>
                <a:lnTo>
                  <a:pt x="0" y="0"/>
                </a:lnTo>
                <a:lnTo>
                  <a:pt x="108509" y="158686"/>
                </a:lnTo>
                <a:lnTo>
                  <a:pt x="128854" y="158686"/>
                </a:lnTo>
                <a:lnTo>
                  <a:pt x="2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27" name="object 37">
            <a:extLst>
              <a:ext uri="{FF2B5EF4-FFF2-40B4-BE49-F238E27FC236}">
                <a16:creationId xmlns:a16="http://schemas.microsoft.com/office/drawing/2014/main" id="{E558586C-65C9-428C-A4D2-92639A50B778}"/>
              </a:ext>
            </a:extLst>
          </p:cNvPr>
          <p:cNvSpPr/>
          <p:nvPr/>
        </p:nvSpPr>
        <p:spPr>
          <a:xfrm>
            <a:off x="476301" y="5556060"/>
            <a:ext cx="219616" cy="2196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28" name="object 38">
            <a:extLst>
              <a:ext uri="{FF2B5EF4-FFF2-40B4-BE49-F238E27FC236}">
                <a16:creationId xmlns:a16="http://schemas.microsoft.com/office/drawing/2014/main" id="{EB9740BC-7713-43AF-8B77-B8CEE7ADAD5C}"/>
              </a:ext>
            </a:extLst>
          </p:cNvPr>
          <p:cNvSpPr/>
          <p:nvPr/>
        </p:nvSpPr>
        <p:spPr>
          <a:xfrm>
            <a:off x="1365631" y="5556060"/>
            <a:ext cx="219616" cy="2196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29" name="object 39">
            <a:extLst>
              <a:ext uri="{FF2B5EF4-FFF2-40B4-BE49-F238E27FC236}">
                <a16:creationId xmlns:a16="http://schemas.microsoft.com/office/drawing/2014/main" id="{9CC57704-ECAD-4A48-B3CC-B8F0CCE972F5}"/>
              </a:ext>
            </a:extLst>
          </p:cNvPr>
          <p:cNvSpPr/>
          <p:nvPr/>
        </p:nvSpPr>
        <p:spPr>
          <a:xfrm>
            <a:off x="591475" y="5264407"/>
            <a:ext cx="309880" cy="139700"/>
          </a:xfrm>
          <a:custGeom>
            <a:avLst/>
            <a:gdLst/>
            <a:ahLst/>
            <a:cxnLst/>
            <a:rect l="l" t="t" r="r" b="b"/>
            <a:pathLst>
              <a:path w="309880" h="139700">
                <a:moveTo>
                  <a:pt x="309351" y="0"/>
                </a:moveTo>
                <a:lnTo>
                  <a:pt x="70490" y="0"/>
                </a:lnTo>
                <a:lnTo>
                  <a:pt x="0" y="139126"/>
                </a:lnTo>
                <a:lnTo>
                  <a:pt x="309351" y="139126"/>
                </a:lnTo>
                <a:lnTo>
                  <a:pt x="309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30" name="object 40">
            <a:extLst>
              <a:ext uri="{FF2B5EF4-FFF2-40B4-BE49-F238E27FC236}">
                <a16:creationId xmlns:a16="http://schemas.microsoft.com/office/drawing/2014/main" id="{DE9CC0FD-9403-4A87-AA1D-72DEFBBD9104}"/>
              </a:ext>
            </a:extLst>
          </p:cNvPr>
          <p:cNvSpPr/>
          <p:nvPr/>
        </p:nvSpPr>
        <p:spPr>
          <a:xfrm>
            <a:off x="931810" y="5264407"/>
            <a:ext cx="354330" cy="139700"/>
          </a:xfrm>
          <a:custGeom>
            <a:avLst/>
            <a:gdLst/>
            <a:ahLst/>
            <a:cxnLst/>
            <a:rect l="l" t="t" r="r" b="b"/>
            <a:pathLst>
              <a:path w="354330" h="139700">
                <a:moveTo>
                  <a:pt x="259217" y="0"/>
                </a:moveTo>
                <a:lnTo>
                  <a:pt x="0" y="0"/>
                </a:lnTo>
                <a:lnTo>
                  <a:pt x="0" y="139126"/>
                </a:lnTo>
                <a:lnTo>
                  <a:pt x="354114" y="139126"/>
                </a:lnTo>
                <a:lnTo>
                  <a:pt x="259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31" name="object 41">
            <a:extLst>
              <a:ext uri="{FF2B5EF4-FFF2-40B4-BE49-F238E27FC236}">
                <a16:creationId xmlns:a16="http://schemas.microsoft.com/office/drawing/2014/main" id="{F1D624A5-5D14-4395-BB65-2FF8C9060CE6}"/>
              </a:ext>
            </a:extLst>
          </p:cNvPr>
          <p:cNvSpPr/>
          <p:nvPr/>
        </p:nvSpPr>
        <p:spPr>
          <a:xfrm>
            <a:off x="881444" y="5445550"/>
            <a:ext cx="94615" cy="20955"/>
          </a:xfrm>
          <a:custGeom>
            <a:avLst/>
            <a:gdLst/>
            <a:ahLst/>
            <a:cxnLst/>
            <a:rect l="l" t="t" r="r" b="b"/>
            <a:pathLst>
              <a:path w="94615" h="20954">
                <a:moveTo>
                  <a:pt x="89641" y="0"/>
                </a:moveTo>
                <a:lnTo>
                  <a:pt x="4575" y="0"/>
                </a:lnTo>
                <a:lnTo>
                  <a:pt x="0" y="4575"/>
                </a:lnTo>
                <a:lnTo>
                  <a:pt x="0" y="15863"/>
                </a:lnTo>
                <a:lnTo>
                  <a:pt x="4575" y="20428"/>
                </a:lnTo>
                <a:lnTo>
                  <a:pt x="89641" y="20428"/>
                </a:lnTo>
                <a:lnTo>
                  <a:pt x="94217" y="15863"/>
                </a:lnTo>
                <a:lnTo>
                  <a:pt x="94217" y="4575"/>
                </a:lnTo>
                <a:lnTo>
                  <a:pt x="89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32" name="object 42">
            <a:extLst>
              <a:ext uri="{FF2B5EF4-FFF2-40B4-BE49-F238E27FC236}">
                <a16:creationId xmlns:a16="http://schemas.microsoft.com/office/drawing/2014/main" id="{D4C099FE-950C-4FD3-AD30-9B9D8A0F1CA8}"/>
              </a:ext>
            </a:extLst>
          </p:cNvPr>
          <p:cNvSpPr/>
          <p:nvPr/>
        </p:nvSpPr>
        <p:spPr>
          <a:xfrm>
            <a:off x="1619124" y="5576528"/>
            <a:ext cx="54610" cy="99060"/>
          </a:xfrm>
          <a:custGeom>
            <a:avLst/>
            <a:gdLst/>
            <a:ahLst/>
            <a:cxnLst/>
            <a:rect l="l" t="t" r="r" b="b"/>
            <a:pathLst>
              <a:path w="54610" h="99059">
                <a:moveTo>
                  <a:pt x="54281" y="0"/>
                </a:moveTo>
                <a:lnTo>
                  <a:pt x="38333" y="0"/>
                </a:lnTo>
                <a:lnTo>
                  <a:pt x="31705" y="6628"/>
                </a:lnTo>
                <a:lnTo>
                  <a:pt x="31705" y="39935"/>
                </a:lnTo>
                <a:lnTo>
                  <a:pt x="0" y="39935"/>
                </a:lnTo>
                <a:lnTo>
                  <a:pt x="0" y="67736"/>
                </a:lnTo>
                <a:lnTo>
                  <a:pt x="31705" y="67736"/>
                </a:lnTo>
                <a:lnTo>
                  <a:pt x="31705" y="92363"/>
                </a:lnTo>
                <a:lnTo>
                  <a:pt x="38333" y="98981"/>
                </a:lnTo>
                <a:lnTo>
                  <a:pt x="54281" y="98981"/>
                </a:lnTo>
                <a:lnTo>
                  <a:pt x="54281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33" name="object 43">
            <a:extLst>
              <a:ext uri="{FF2B5EF4-FFF2-40B4-BE49-F238E27FC236}">
                <a16:creationId xmlns:a16="http://schemas.microsoft.com/office/drawing/2014/main" id="{0AAEE174-BE6B-46F0-B0F2-019376584826}"/>
              </a:ext>
            </a:extLst>
          </p:cNvPr>
          <p:cNvSpPr/>
          <p:nvPr/>
        </p:nvSpPr>
        <p:spPr>
          <a:xfrm>
            <a:off x="1640608" y="5450988"/>
            <a:ext cx="19685" cy="83185"/>
          </a:xfrm>
          <a:custGeom>
            <a:avLst/>
            <a:gdLst/>
            <a:ahLst/>
            <a:cxnLst/>
            <a:rect l="l" t="t" r="r" b="b"/>
            <a:pathLst>
              <a:path w="19685" h="83184">
                <a:moveTo>
                  <a:pt x="0" y="0"/>
                </a:moveTo>
                <a:lnTo>
                  <a:pt x="0" y="82992"/>
                </a:lnTo>
                <a:lnTo>
                  <a:pt x="7527" y="81472"/>
                </a:lnTo>
                <a:lnTo>
                  <a:pt x="13674" y="77327"/>
                </a:lnTo>
                <a:lnTo>
                  <a:pt x="17819" y="71180"/>
                </a:lnTo>
                <a:lnTo>
                  <a:pt x="19339" y="63652"/>
                </a:lnTo>
                <a:lnTo>
                  <a:pt x="19339" y="19339"/>
                </a:lnTo>
                <a:lnTo>
                  <a:pt x="17819" y="11807"/>
                </a:lnTo>
                <a:lnTo>
                  <a:pt x="13674" y="5660"/>
                </a:lnTo>
                <a:lnTo>
                  <a:pt x="7527" y="1518"/>
                </a:lnTo>
                <a:lnTo>
                  <a:pt x="0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34" name="object 44">
            <a:extLst>
              <a:ext uri="{FF2B5EF4-FFF2-40B4-BE49-F238E27FC236}">
                <a16:creationId xmlns:a16="http://schemas.microsoft.com/office/drawing/2014/main" id="{C5793F5C-4C0B-4E8E-9B5C-D858D80E9FBA}"/>
              </a:ext>
            </a:extLst>
          </p:cNvPr>
          <p:cNvSpPr/>
          <p:nvPr/>
        </p:nvSpPr>
        <p:spPr>
          <a:xfrm>
            <a:off x="600254" y="1462828"/>
            <a:ext cx="758825" cy="657225"/>
          </a:xfrm>
          <a:custGeom>
            <a:avLst/>
            <a:gdLst/>
            <a:ahLst/>
            <a:cxnLst/>
            <a:rect l="l" t="t" r="r" b="b"/>
            <a:pathLst>
              <a:path w="758825" h="657225">
                <a:moveTo>
                  <a:pt x="379161" y="0"/>
                </a:moveTo>
                <a:lnTo>
                  <a:pt x="1622" y="653289"/>
                </a:lnTo>
                <a:lnTo>
                  <a:pt x="0" y="656733"/>
                </a:lnTo>
                <a:lnTo>
                  <a:pt x="1738" y="656922"/>
                </a:lnTo>
                <a:lnTo>
                  <a:pt x="3790" y="657058"/>
                </a:lnTo>
                <a:lnTo>
                  <a:pt x="754542" y="657058"/>
                </a:lnTo>
                <a:lnTo>
                  <a:pt x="756594" y="656922"/>
                </a:lnTo>
                <a:lnTo>
                  <a:pt x="758322" y="656733"/>
                </a:lnTo>
                <a:lnTo>
                  <a:pt x="757610" y="655131"/>
                </a:lnTo>
                <a:lnTo>
                  <a:pt x="756709" y="653289"/>
                </a:lnTo>
                <a:lnTo>
                  <a:pt x="742981" y="629509"/>
                </a:lnTo>
                <a:lnTo>
                  <a:pt x="379161" y="629509"/>
                </a:lnTo>
                <a:lnTo>
                  <a:pt x="361790" y="513911"/>
                </a:lnTo>
                <a:lnTo>
                  <a:pt x="401311" y="513911"/>
                </a:lnTo>
                <a:lnTo>
                  <a:pt x="412270" y="456708"/>
                </a:lnTo>
                <a:lnTo>
                  <a:pt x="285750" y="456708"/>
                </a:lnTo>
                <a:lnTo>
                  <a:pt x="331089" y="152058"/>
                </a:lnTo>
                <a:lnTo>
                  <a:pt x="467327" y="152058"/>
                </a:lnTo>
                <a:lnTo>
                  <a:pt x="382511" y="5151"/>
                </a:lnTo>
                <a:lnTo>
                  <a:pt x="381328" y="3130"/>
                </a:lnTo>
                <a:lnTo>
                  <a:pt x="380208" y="1413"/>
                </a:lnTo>
                <a:lnTo>
                  <a:pt x="379161" y="0"/>
                </a:lnTo>
                <a:close/>
              </a:path>
              <a:path w="758825" h="657225">
                <a:moveTo>
                  <a:pt x="688319" y="534831"/>
                </a:moveTo>
                <a:lnTo>
                  <a:pt x="447703" y="534831"/>
                </a:lnTo>
                <a:lnTo>
                  <a:pt x="379161" y="629509"/>
                </a:lnTo>
                <a:lnTo>
                  <a:pt x="742981" y="629509"/>
                </a:lnTo>
                <a:lnTo>
                  <a:pt x="688319" y="534831"/>
                </a:lnTo>
                <a:close/>
              </a:path>
              <a:path w="758825" h="657225">
                <a:moveTo>
                  <a:pt x="573821" y="336513"/>
                </a:moveTo>
                <a:lnTo>
                  <a:pt x="466017" y="336513"/>
                </a:lnTo>
                <a:lnTo>
                  <a:pt x="403348" y="547930"/>
                </a:lnTo>
                <a:lnTo>
                  <a:pt x="447703" y="534831"/>
                </a:lnTo>
                <a:lnTo>
                  <a:pt x="688319" y="534831"/>
                </a:lnTo>
                <a:lnTo>
                  <a:pt x="573821" y="336513"/>
                </a:lnTo>
                <a:close/>
              </a:path>
              <a:path w="758825" h="657225">
                <a:moveTo>
                  <a:pt x="401311" y="513911"/>
                </a:moveTo>
                <a:lnTo>
                  <a:pt x="361790" y="513911"/>
                </a:lnTo>
                <a:lnTo>
                  <a:pt x="395171" y="545962"/>
                </a:lnTo>
                <a:lnTo>
                  <a:pt x="401311" y="513911"/>
                </a:lnTo>
                <a:close/>
              </a:path>
              <a:path w="758825" h="657225">
                <a:moveTo>
                  <a:pt x="426112" y="384459"/>
                </a:moveTo>
                <a:lnTo>
                  <a:pt x="285750" y="456708"/>
                </a:lnTo>
                <a:lnTo>
                  <a:pt x="412270" y="456708"/>
                </a:lnTo>
                <a:lnTo>
                  <a:pt x="426112" y="384459"/>
                </a:lnTo>
                <a:close/>
              </a:path>
              <a:path w="758825" h="657225">
                <a:moveTo>
                  <a:pt x="467327" y="152058"/>
                </a:moveTo>
                <a:lnTo>
                  <a:pt x="331089" y="152058"/>
                </a:lnTo>
                <a:lnTo>
                  <a:pt x="402113" y="166686"/>
                </a:lnTo>
                <a:lnTo>
                  <a:pt x="345130" y="382763"/>
                </a:lnTo>
                <a:lnTo>
                  <a:pt x="466017" y="336513"/>
                </a:lnTo>
                <a:lnTo>
                  <a:pt x="573821" y="336513"/>
                </a:lnTo>
                <a:lnTo>
                  <a:pt x="467327" y="152058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35" name="object 45">
            <a:extLst>
              <a:ext uri="{FF2B5EF4-FFF2-40B4-BE49-F238E27FC236}">
                <a16:creationId xmlns:a16="http://schemas.microsoft.com/office/drawing/2014/main" id="{9EB005F7-2804-4D79-9E3A-5D23FFC1C152}"/>
              </a:ext>
            </a:extLst>
          </p:cNvPr>
          <p:cNvSpPr/>
          <p:nvPr/>
        </p:nvSpPr>
        <p:spPr>
          <a:xfrm>
            <a:off x="539414" y="1399656"/>
            <a:ext cx="880110" cy="779780"/>
          </a:xfrm>
          <a:custGeom>
            <a:avLst/>
            <a:gdLst/>
            <a:ahLst/>
            <a:cxnLst/>
            <a:rect l="l" t="t" r="r" b="b"/>
            <a:pathLst>
              <a:path w="880110" h="779779">
                <a:moveTo>
                  <a:pt x="440002" y="0"/>
                </a:moveTo>
                <a:lnTo>
                  <a:pt x="411070" y="9755"/>
                </a:lnTo>
                <a:lnTo>
                  <a:pt x="385634" y="39022"/>
                </a:lnTo>
                <a:lnTo>
                  <a:pt x="12619" y="685096"/>
                </a:lnTo>
                <a:lnTo>
                  <a:pt x="0" y="721763"/>
                </a:lnTo>
                <a:lnTo>
                  <a:pt x="6021" y="751700"/>
                </a:lnTo>
                <a:lnTo>
                  <a:pt x="28932" y="771882"/>
                </a:lnTo>
                <a:lnTo>
                  <a:pt x="66984" y="779282"/>
                </a:lnTo>
                <a:lnTo>
                  <a:pt x="813024" y="779282"/>
                </a:lnTo>
                <a:lnTo>
                  <a:pt x="851074" y="771882"/>
                </a:lnTo>
                <a:lnTo>
                  <a:pt x="873983" y="751700"/>
                </a:lnTo>
                <a:lnTo>
                  <a:pt x="876147" y="740938"/>
                </a:lnTo>
                <a:lnTo>
                  <a:pt x="52691" y="740938"/>
                </a:lnTo>
                <a:lnTo>
                  <a:pt x="45424" y="737503"/>
                </a:lnTo>
                <a:lnTo>
                  <a:pt x="42963" y="736037"/>
                </a:lnTo>
                <a:lnTo>
                  <a:pt x="39895" y="734153"/>
                </a:lnTo>
                <a:lnTo>
                  <a:pt x="38000" y="730875"/>
                </a:lnTo>
                <a:lnTo>
                  <a:pt x="37895" y="724456"/>
                </a:lnTo>
                <a:lnTo>
                  <a:pt x="38555" y="716457"/>
                </a:lnTo>
                <a:lnTo>
                  <a:pt x="425842" y="45608"/>
                </a:lnTo>
                <a:lnTo>
                  <a:pt x="432449" y="41043"/>
                </a:lnTo>
                <a:lnTo>
                  <a:pt x="438103" y="37901"/>
                </a:lnTo>
                <a:lnTo>
                  <a:pt x="493390" y="37901"/>
                </a:lnTo>
                <a:lnTo>
                  <a:pt x="468933" y="9755"/>
                </a:lnTo>
                <a:lnTo>
                  <a:pt x="440002" y="0"/>
                </a:lnTo>
                <a:close/>
              </a:path>
              <a:path w="880110" h="779779">
                <a:moveTo>
                  <a:pt x="493390" y="37901"/>
                </a:moveTo>
                <a:lnTo>
                  <a:pt x="441904" y="37901"/>
                </a:lnTo>
                <a:lnTo>
                  <a:pt x="447548" y="41043"/>
                </a:lnTo>
                <a:lnTo>
                  <a:pt x="454155" y="45608"/>
                </a:lnTo>
                <a:lnTo>
                  <a:pt x="841452" y="716457"/>
                </a:lnTo>
                <a:lnTo>
                  <a:pt x="841890" y="721763"/>
                </a:lnTo>
                <a:lnTo>
                  <a:pt x="841997" y="730875"/>
                </a:lnTo>
                <a:lnTo>
                  <a:pt x="840101" y="734153"/>
                </a:lnTo>
                <a:lnTo>
                  <a:pt x="837044" y="736037"/>
                </a:lnTo>
                <a:lnTo>
                  <a:pt x="834594" y="737503"/>
                </a:lnTo>
                <a:lnTo>
                  <a:pt x="827316" y="740938"/>
                </a:lnTo>
                <a:lnTo>
                  <a:pt x="876147" y="740938"/>
                </a:lnTo>
                <a:lnTo>
                  <a:pt x="880003" y="721763"/>
                </a:lnTo>
                <a:lnTo>
                  <a:pt x="867389" y="685096"/>
                </a:lnTo>
                <a:lnTo>
                  <a:pt x="494363" y="39022"/>
                </a:lnTo>
                <a:lnTo>
                  <a:pt x="493390" y="37901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AF394B77-B9B4-4BFC-854D-D733806475E6}"/>
              </a:ext>
            </a:extLst>
          </p:cNvPr>
          <p:cNvSpPr/>
          <p:nvPr/>
        </p:nvSpPr>
        <p:spPr>
          <a:xfrm>
            <a:off x="7715597" y="1867409"/>
            <a:ext cx="565785" cy="94615"/>
          </a:xfrm>
          <a:custGeom>
            <a:avLst/>
            <a:gdLst/>
            <a:ahLst/>
            <a:cxnLst/>
            <a:rect l="l" t="t" r="r" b="b"/>
            <a:pathLst>
              <a:path w="565784" h="94614">
                <a:moveTo>
                  <a:pt x="565427" y="94237"/>
                </a:moveTo>
                <a:lnTo>
                  <a:pt x="0" y="94237"/>
                </a:lnTo>
                <a:lnTo>
                  <a:pt x="0" y="0"/>
                </a:lnTo>
                <a:lnTo>
                  <a:pt x="565427" y="0"/>
                </a:lnTo>
                <a:lnTo>
                  <a:pt x="565427" y="94237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37" name="object 9">
            <a:extLst>
              <a:ext uri="{FF2B5EF4-FFF2-40B4-BE49-F238E27FC236}">
                <a16:creationId xmlns:a16="http://schemas.microsoft.com/office/drawing/2014/main" id="{79FAA331-AF0F-40D1-B3A0-AD6881926102}"/>
              </a:ext>
            </a:extLst>
          </p:cNvPr>
          <p:cNvSpPr/>
          <p:nvPr/>
        </p:nvSpPr>
        <p:spPr>
          <a:xfrm>
            <a:off x="7715597" y="5050559"/>
            <a:ext cx="565785" cy="94615"/>
          </a:xfrm>
          <a:custGeom>
            <a:avLst/>
            <a:gdLst/>
            <a:ahLst/>
            <a:cxnLst/>
            <a:rect l="l" t="t" r="r" b="b"/>
            <a:pathLst>
              <a:path w="565784" h="94614">
                <a:moveTo>
                  <a:pt x="565427" y="94237"/>
                </a:moveTo>
                <a:lnTo>
                  <a:pt x="0" y="94237"/>
                </a:lnTo>
                <a:lnTo>
                  <a:pt x="0" y="0"/>
                </a:lnTo>
                <a:lnTo>
                  <a:pt x="565427" y="0"/>
                </a:lnTo>
                <a:lnTo>
                  <a:pt x="565427" y="94237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38" name="object 46">
            <a:extLst>
              <a:ext uri="{FF2B5EF4-FFF2-40B4-BE49-F238E27FC236}">
                <a16:creationId xmlns:a16="http://schemas.microsoft.com/office/drawing/2014/main" id="{9B3E150C-A251-4FFA-B399-407BED57317B}"/>
              </a:ext>
            </a:extLst>
          </p:cNvPr>
          <p:cNvSpPr/>
          <p:nvPr/>
        </p:nvSpPr>
        <p:spPr>
          <a:xfrm>
            <a:off x="7314787" y="5033694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109" y="0"/>
                </a:moveTo>
                <a:lnTo>
                  <a:pt x="16556" y="2130"/>
                </a:lnTo>
                <a:lnTo>
                  <a:pt x="7939" y="7939"/>
                </a:lnTo>
                <a:lnTo>
                  <a:pt x="2130" y="16556"/>
                </a:lnTo>
                <a:lnTo>
                  <a:pt x="0" y="27109"/>
                </a:lnTo>
                <a:lnTo>
                  <a:pt x="2130" y="37667"/>
                </a:lnTo>
                <a:lnTo>
                  <a:pt x="7939" y="46287"/>
                </a:lnTo>
                <a:lnTo>
                  <a:pt x="16556" y="52098"/>
                </a:lnTo>
                <a:lnTo>
                  <a:pt x="27109" y="54228"/>
                </a:lnTo>
                <a:lnTo>
                  <a:pt x="37661" y="52098"/>
                </a:lnTo>
                <a:lnTo>
                  <a:pt x="46278" y="46287"/>
                </a:lnTo>
                <a:lnTo>
                  <a:pt x="52088" y="37667"/>
                </a:lnTo>
                <a:lnTo>
                  <a:pt x="54218" y="27109"/>
                </a:lnTo>
                <a:lnTo>
                  <a:pt x="52088" y="16556"/>
                </a:lnTo>
                <a:lnTo>
                  <a:pt x="46278" y="7939"/>
                </a:lnTo>
                <a:lnTo>
                  <a:pt x="37661" y="2130"/>
                </a:lnTo>
                <a:lnTo>
                  <a:pt x="27109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39" name="object 47">
            <a:extLst>
              <a:ext uri="{FF2B5EF4-FFF2-40B4-BE49-F238E27FC236}">
                <a16:creationId xmlns:a16="http://schemas.microsoft.com/office/drawing/2014/main" id="{2969B4D1-8FC8-4AE1-B845-E861911FA2E9}"/>
              </a:ext>
            </a:extLst>
          </p:cNvPr>
          <p:cNvSpPr/>
          <p:nvPr/>
        </p:nvSpPr>
        <p:spPr>
          <a:xfrm>
            <a:off x="6982454" y="4684083"/>
            <a:ext cx="502284" cy="852805"/>
          </a:xfrm>
          <a:custGeom>
            <a:avLst/>
            <a:gdLst/>
            <a:ahLst/>
            <a:cxnLst/>
            <a:rect l="l" t="t" r="r" b="b"/>
            <a:pathLst>
              <a:path w="502284" h="852804">
                <a:moveTo>
                  <a:pt x="439410" y="0"/>
                </a:moveTo>
                <a:lnTo>
                  <a:pt x="62594" y="0"/>
                </a:lnTo>
                <a:lnTo>
                  <a:pt x="38228" y="4918"/>
                </a:lnTo>
                <a:lnTo>
                  <a:pt x="18331" y="18330"/>
                </a:lnTo>
                <a:lnTo>
                  <a:pt x="4918" y="38223"/>
                </a:lnTo>
                <a:lnTo>
                  <a:pt x="0" y="62584"/>
                </a:lnTo>
                <a:lnTo>
                  <a:pt x="0" y="852549"/>
                </a:lnTo>
                <a:lnTo>
                  <a:pt x="502005" y="852549"/>
                </a:lnTo>
                <a:lnTo>
                  <a:pt x="502005" y="303812"/>
                </a:lnTo>
                <a:lnTo>
                  <a:pt x="92374" y="303812"/>
                </a:lnTo>
                <a:lnTo>
                  <a:pt x="84254" y="302173"/>
                </a:lnTo>
                <a:lnTo>
                  <a:pt x="77620" y="297701"/>
                </a:lnTo>
                <a:lnTo>
                  <a:pt x="73146" y="291068"/>
                </a:lnTo>
                <a:lnTo>
                  <a:pt x="71505" y="282944"/>
                </a:lnTo>
                <a:lnTo>
                  <a:pt x="71505" y="100321"/>
                </a:lnTo>
                <a:lnTo>
                  <a:pt x="502005" y="79453"/>
                </a:lnTo>
                <a:lnTo>
                  <a:pt x="502005" y="62584"/>
                </a:lnTo>
                <a:lnTo>
                  <a:pt x="497085" y="38223"/>
                </a:lnTo>
                <a:lnTo>
                  <a:pt x="483669" y="18330"/>
                </a:lnTo>
                <a:lnTo>
                  <a:pt x="463773" y="4918"/>
                </a:lnTo>
                <a:lnTo>
                  <a:pt x="439410" y="0"/>
                </a:lnTo>
                <a:close/>
              </a:path>
              <a:path w="502284" h="852804">
                <a:moveTo>
                  <a:pt x="502005" y="79453"/>
                </a:moveTo>
                <a:lnTo>
                  <a:pt x="411924" y="79453"/>
                </a:lnTo>
                <a:lnTo>
                  <a:pt x="414039" y="80070"/>
                </a:lnTo>
                <a:lnTo>
                  <a:pt x="418374" y="81515"/>
                </a:lnTo>
                <a:lnTo>
                  <a:pt x="420364" y="82667"/>
                </a:lnTo>
                <a:lnTo>
                  <a:pt x="422908" y="84646"/>
                </a:lnTo>
                <a:lnTo>
                  <a:pt x="423756" y="84950"/>
                </a:lnTo>
                <a:lnTo>
                  <a:pt x="424391" y="85564"/>
                </a:lnTo>
                <a:lnTo>
                  <a:pt x="428154" y="89337"/>
                </a:lnTo>
                <a:lnTo>
                  <a:pt x="430489" y="94552"/>
                </a:lnTo>
                <a:lnTo>
                  <a:pt x="430489" y="282944"/>
                </a:lnTo>
                <a:lnTo>
                  <a:pt x="428849" y="291068"/>
                </a:lnTo>
                <a:lnTo>
                  <a:pt x="424378" y="297701"/>
                </a:lnTo>
                <a:lnTo>
                  <a:pt x="417745" y="302173"/>
                </a:lnTo>
                <a:lnTo>
                  <a:pt x="409621" y="303812"/>
                </a:lnTo>
                <a:lnTo>
                  <a:pt x="502005" y="303812"/>
                </a:lnTo>
                <a:lnTo>
                  <a:pt x="502005" y="79453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40" name="object 48">
            <a:extLst>
              <a:ext uri="{FF2B5EF4-FFF2-40B4-BE49-F238E27FC236}">
                <a16:creationId xmlns:a16="http://schemas.microsoft.com/office/drawing/2014/main" id="{B6A8A50B-9286-4B7C-AFF5-F25B9D6AC393}"/>
              </a:ext>
            </a:extLst>
          </p:cNvPr>
          <p:cNvSpPr/>
          <p:nvPr/>
        </p:nvSpPr>
        <p:spPr>
          <a:xfrm>
            <a:off x="7454537" y="5178600"/>
            <a:ext cx="78531" cy="224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41" name="object 49">
            <a:extLst>
              <a:ext uri="{FF2B5EF4-FFF2-40B4-BE49-F238E27FC236}">
                <a16:creationId xmlns:a16="http://schemas.microsoft.com/office/drawing/2014/main" id="{95D88820-1404-4FA4-9845-E565619C5D8C}"/>
              </a:ext>
            </a:extLst>
          </p:cNvPr>
          <p:cNvSpPr/>
          <p:nvPr/>
        </p:nvSpPr>
        <p:spPr>
          <a:xfrm>
            <a:off x="6910344" y="4814820"/>
            <a:ext cx="113368" cy="1217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42" name="object 50">
            <a:extLst>
              <a:ext uri="{FF2B5EF4-FFF2-40B4-BE49-F238E27FC236}">
                <a16:creationId xmlns:a16="http://schemas.microsoft.com/office/drawing/2014/main" id="{A0C74715-BD55-4018-AF92-6FCCDF02511D}"/>
              </a:ext>
            </a:extLst>
          </p:cNvPr>
          <p:cNvSpPr/>
          <p:nvPr/>
        </p:nvSpPr>
        <p:spPr>
          <a:xfrm>
            <a:off x="6955310" y="5536637"/>
            <a:ext cx="556895" cy="60325"/>
          </a:xfrm>
          <a:custGeom>
            <a:avLst/>
            <a:gdLst/>
            <a:ahLst/>
            <a:cxnLst/>
            <a:rect l="l" t="t" r="r" b="b"/>
            <a:pathLst>
              <a:path w="556895" h="60325">
                <a:moveTo>
                  <a:pt x="535428" y="0"/>
                </a:moveTo>
                <a:lnTo>
                  <a:pt x="20858" y="0"/>
                </a:lnTo>
                <a:lnTo>
                  <a:pt x="12739" y="1640"/>
                </a:lnTo>
                <a:lnTo>
                  <a:pt x="6109" y="6114"/>
                </a:lnTo>
                <a:lnTo>
                  <a:pt x="1639" y="12748"/>
                </a:lnTo>
                <a:lnTo>
                  <a:pt x="0" y="20868"/>
                </a:lnTo>
                <a:lnTo>
                  <a:pt x="0" y="39328"/>
                </a:lnTo>
                <a:lnTo>
                  <a:pt x="1639" y="47448"/>
                </a:lnTo>
                <a:lnTo>
                  <a:pt x="6109" y="54082"/>
                </a:lnTo>
                <a:lnTo>
                  <a:pt x="12739" y="58556"/>
                </a:lnTo>
                <a:lnTo>
                  <a:pt x="20858" y="60197"/>
                </a:lnTo>
                <a:lnTo>
                  <a:pt x="535428" y="60197"/>
                </a:lnTo>
                <a:lnTo>
                  <a:pt x="543552" y="58556"/>
                </a:lnTo>
                <a:lnTo>
                  <a:pt x="550186" y="54082"/>
                </a:lnTo>
                <a:lnTo>
                  <a:pt x="554657" y="47448"/>
                </a:lnTo>
                <a:lnTo>
                  <a:pt x="556297" y="39328"/>
                </a:lnTo>
                <a:lnTo>
                  <a:pt x="556297" y="20868"/>
                </a:lnTo>
                <a:lnTo>
                  <a:pt x="554657" y="12748"/>
                </a:lnTo>
                <a:lnTo>
                  <a:pt x="550186" y="6114"/>
                </a:lnTo>
                <a:lnTo>
                  <a:pt x="543552" y="1640"/>
                </a:lnTo>
                <a:lnTo>
                  <a:pt x="535428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43" name="object 51">
            <a:extLst>
              <a:ext uri="{FF2B5EF4-FFF2-40B4-BE49-F238E27FC236}">
                <a16:creationId xmlns:a16="http://schemas.microsoft.com/office/drawing/2014/main" id="{850F3FA0-BAFF-43F9-BA6D-EED1384C35A3}"/>
              </a:ext>
            </a:extLst>
          </p:cNvPr>
          <p:cNvSpPr/>
          <p:nvPr/>
        </p:nvSpPr>
        <p:spPr>
          <a:xfrm>
            <a:off x="7314786" y="5033695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109" y="0"/>
                </a:moveTo>
                <a:lnTo>
                  <a:pt x="16556" y="2130"/>
                </a:lnTo>
                <a:lnTo>
                  <a:pt x="7939" y="7940"/>
                </a:lnTo>
                <a:lnTo>
                  <a:pt x="2130" y="16560"/>
                </a:lnTo>
                <a:lnTo>
                  <a:pt x="0" y="27119"/>
                </a:lnTo>
                <a:lnTo>
                  <a:pt x="2130" y="37672"/>
                </a:lnTo>
                <a:lnTo>
                  <a:pt x="7939" y="46289"/>
                </a:lnTo>
                <a:lnTo>
                  <a:pt x="16556" y="52098"/>
                </a:lnTo>
                <a:lnTo>
                  <a:pt x="27109" y="54228"/>
                </a:lnTo>
                <a:lnTo>
                  <a:pt x="37661" y="52098"/>
                </a:lnTo>
                <a:lnTo>
                  <a:pt x="46278" y="46289"/>
                </a:lnTo>
                <a:lnTo>
                  <a:pt x="52088" y="37672"/>
                </a:lnTo>
                <a:lnTo>
                  <a:pt x="54218" y="27119"/>
                </a:lnTo>
                <a:lnTo>
                  <a:pt x="52088" y="16560"/>
                </a:lnTo>
                <a:lnTo>
                  <a:pt x="46278" y="7940"/>
                </a:lnTo>
                <a:lnTo>
                  <a:pt x="37661" y="2130"/>
                </a:lnTo>
                <a:lnTo>
                  <a:pt x="27109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44" name="object 52">
            <a:extLst>
              <a:ext uri="{FF2B5EF4-FFF2-40B4-BE49-F238E27FC236}">
                <a16:creationId xmlns:a16="http://schemas.microsoft.com/office/drawing/2014/main" id="{D876D7F1-E3F9-4FD3-9FA4-14F151BC95FE}"/>
              </a:ext>
            </a:extLst>
          </p:cNvPr>
          <p:cNvSpPr/>
          <p:nvPr/>
        </p:nvSpPr>
        <p:spPr>
          <a:xfrm>
            <a:off x="7053960" y="4763536"/>
            <a:ext cx="359410" cy="224790"/>
          </a:xfrm>
          <a:custGeom>
            <a:avLst/>
            <a:gdLst/>
            <a:ahLst/>
            <a:cxnLst/>
            <a:rect l="l" t="t" r="r" b="b"/>
            <a:pathLst>
              <a:path w="359409" h="224789">
                <a:moveTo>
                  <a:pt x="340418" y="0"/>
                </a:moveTo>
                <a:lnTo>
                  <a:pt x="20868" y="0"/>
                </a:lnTo>
                <a:lnTo>
                  <a:pt x="12748" y="1639"/>
                </a:lnTo>
                <a:lnTo>
                  <a:pt x="6114" y="6111"/>
                </a:lnTo>
                <a:lnTo>
                  <a:pt x="1640" y="12744"/>
                </a:lnTo>
                <a:lnTo>
                  <a:pt x="0" y="20868"/>
                </a:lnTo>
                <a:lnTo>
                  <a:pt x="0" y="203491"/>
                </a:lnTo>
                <a:lnTo>
                  <a:pt x="1640" y="211615"/>
                </a:lnTo>
                <a:lnTo>
                  <a:pt x="6114" y="218248"/>
                </a:lnTo>
                <a:lnTo>
                  <a:pt x="12748" y="222720"/>
                </a:lnTo>
                <a:lnTo>
                  <a:pt x="20868" y="224359"/>
                </a:lnTo>
                <a:lnTo>
                  <a:pt x="338115" y="224359"/>
                </a:lnTo>
                <a:lnTo>
                  <a:pt x="346239" y="222720"/>
                </a:lnTo>
                <a:lnTo>
                  <a:pt x="352872" y="218248"/>
                </a:lnTo>
                <a:lnTo>
                  <a:pt x="357344" y="211615"/>
                </a:lnTo>
                <a:lnTo>
                  <a:pt x="358983" y="203491"/>
                </a:lnTo>
                <a:lnTo>
                  <a:pt x="358983" y="15099"/>
                </a:lnTo>
                <a:lnTo>
                  <a:pt x="356648" y="9884"/>
                </a:lnTo>
                <a:lnTo>
                  <a:pt x="352879" y="6104"/>
                </a:lnTo>
                <a:lnTo>
                  <a:pt x="352251" y="5497"/>
                </a:lnTo>
                <a:lnTo>
                  <a:pt x="351402" y="5193"/>
                </a:lnTo>
                <a:lnTo>
                  <a:pt x="348858" y="3214"/>
                </a:lnTo>
                <a:lnTo>
                  <a:pt x="346869" y="2062"/>
                </a:lnTo>
                <a:lnTo>
                  <a:pt x="342534" y="617"/>
                </a:lnTo>
                <a:lnTo>
                  <a:pt x="34041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811A1F6B-B8F3-424D-8B57-187923E512D7}"/>
              </a:ext>
            </a:extLst>
          </p:cNvPr>
          <p:cNvSpPr/>
          <p:nvPr/>
        </p:nvSpPr>
        <p:spPr>
          <a:xfrm>
            <a:off x="7206346" y="5033695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109" y="0"/>
                </a:moveTo>
                <a:lnTo>
                  <a:pt x="16556" y="2130"/>
                </a:lnTo>
                <a:lnTo>
                  <a:pt x="7939" y="7940"/>
                </a:lnTo>
                <a:lnTo>
                  <a:pt x="2130" y="16560"/>
                </a:lnTo>
                <a:lnTo>
                  <a:pt x="0" y="27119"/>
                </a:lnTo>
                <a:lnTo>
                  <a:pt x="2130" y="37672"/>
                </a:lnTo>
                <a:lnTo>
                  <a:pt x="7939" y="46289"/>
                </a:lnTo>
                <a:lnTo>
                  <a:pt x="16556" y="52098"/>
                </a:lnTo>
                <a:lnTo>
                  <a:pt x="27109" y="54228"/>
                </a:lnTo>
                <a:lnTo>
                  <a:pt x="37661" y="52098"/>
                </a:lnTo>
                <a:lnTo>
                  <a:pt x="46278" y="46289"/>
                </a:lnTo>
                <a:lnTo>
                  <a:pt x="52088" y="37672"/>
                </a:lnTo>
                <a:lnTo>
                  <a:pt x="54218" y="27119"/>
                </a:lnTo>
                <a:lnTo>
                  <a:pt x="52088" y="16560"/>
                </a:lnTo>
                <a:lnTo>
                  <a:pt x="46278" y="7940"/>
                </a:lnTo>
                <a:lnTo>
                  <a:pt x="37661" y="2130"/>
                </a:lnTo>
                <a:lnTo>
                  <a:pt x="27109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46" name="object 54">
            <a:extLst>
              <a:ext uri="{FF2B5EF4-FFF2-40B4-BE49-F238E27FC236}">
                <a16:creationId xmlns:a16="http://schemas.microsoft.com/office/drawing/2014/main" id="{FA1449D0-CE56-42E2-9A95-35BCF523F081}"/>
              </a:ext>
            </a:extLst>
          </p:cNvPr>
          <p:cNvSpPr/>
          <p:nvPr/>
        </p:nvSpPr>
        <p:spPr>
          <a:xfrm>
            <a:off x="7097909" y="5033695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109" y="0"/>
                </a:moveTo>
                <a:lnTo>
                  <a:pt x="16556" y="2130"/>
                </a:lnTo>
                <a:lnTo>
                  <a:pt x="7939" y="7940"/>
                </a:lnTo>
                <a:lnTo>
                  <a:pt x="2130" y="16560"/>
                </a:lnTo>
                <a:lnTo>
                  <a:pt x="0" y="27119"/>
                </a:lnTo>
                <a:lnTo>
                  <a:pt x="2130" y="37672"/>
                </a:lnTo>
                <a:lnTo>
                  <a:pt x="7939" y="46289"/>
                </a:lnTo>
                <a:lnTo>
                  <a:pt x="16556" y="52098"/>
                </a:lnTo>
                <a:lnTo>
                  <a:pt x="27109" y="54228"/>
                </a:lnTo>
                <a:lnTo>
                  <a:pt x="37661" y="52098"/>
                </a:lnTo>
                <a:lnTo>
                  <a:pt x="46278" y="46289"/>
                </a:lnTo>
                <a:lnTo>
                  <a:pt x="52088" y="37672"/>
                </a:lnTo>
                <a:lnTo>
                  <a:pt x="54218" y="27119"/>
                </a:lnTo>
                <a:lnTo>
                  <a:pt x="52088" y="16560"/>
                </a:lnTo>
                <a:lnTo>
                  <a:pt x="46278" y="7940"/>
                </a:lnTo>
                <a:lnTo>
                  <a:pt x="37661" y="2130"/>
                </a:lnTo>
                <a:lnTo>
                  <a:pt x="27109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47" name="object 55">
            <a:extLst>
              <a:ext uri="{FF2B5EF4-FFF2-40B4-BE49-F238E27FC236}">
                <a16:creationId xmlns:a16="http://schemas.microsoft.com/office/drawing/2014/main" id="{10957246-A09A-4596-8902-8EEB819E2000}"/>
              </a:ext>
            </a:extLst>
          </p:cNvPr>
          <p:cNvSpPr/>
          <p:nvPr/>
        </p:nvSpPr>
        <p:spPr>
          <a:xfrm>
            <a:off x="6837554" y="4853280"/>
            <a:ext cx="145415" cy="549910"/>
          </a:xfrm>
          <a:custGeom>
            <a:avLst/>
            <a:gdLst/>
            <a:ahLst/>
            <a:cxnLst/>
            <a:rect l="l" t="t" r="r" b="b"/>
            <a:pathLst>
              <a:path w="145415" h="549909">
                <a:moveTo>
                  <a:pt x="81798" y="0"/>
                </a:moveTo>
                <a:lnTo>
                  <a:pt x="67306" y="0"/>
                </a:lnTo>
                <a:lnTo>
                  <a:pt x="41130" y="5296"/>
                </a:lnTo>
                <a:lnTo>
                  <a:pt x="19733" y="19733"/>
                </a:lnTo>
                <a:lnTo>
                  <a:pt x="5296" y="41130"/>
                </a:lnTo>
                <a:lnTo>
                  <a:pt x="0" y="67306"/>
                </a:lnTo>
                <a:lnTo>
                  <a:pt x="0" y="482362"/>
                </a:lnTo>
                <a:lnTo>
                  <a:pt x="5296" y="508540"/>
                </a:lnTo>
                <a:lnTo>
                  <a:pt x="19733" y="529940"/>
                </a:lnTo>
                <a:lnTo>
                  <a:pt x="41130" y="544381"/>
                </a:lnTo>
                <a:lnTo>
                  <a:pt x="67306" y="549679"/>
                </a:lnTo>
                <a:lnTo>
                  <a:pt x="144896" y="549679"/>
                </a:lnTo>
                <a:lnTo>
                  <a:pt x="144896" y="504801"/>
                </a:lnTo>
                <a:lnTo>
                  <a:pt x="67306" y="504801"/>
                </a:lnTo>
                <a:lnTo>
                  <a:pt x="58583" y="503035"/>
                </a:lnTo>
                <a:lnTo>
                  <a:pt x="51450" y="498223"/>
                </a:lnTo>
                <a:lnTo>
                  <a:pt x="46634" y="491089"/>
                </a:lnTo>
                <a:lnTo>
                  <a:pt x="44867" y="482362"/>
                </a:lnTo>
                <a:lnTo>
                  <a:pt x="44867" y="67306"/>
                </a:lnTo>
                <a:lnTo>
                  <a:pt x="46634" y="58583"/>
                </a:lnTo>
                <a:lnTo>
                  <a:pt x="51450" y="51450"/>
                </a:lnTo>
                <a:lnTo>
                  <a:pt x="58583" y="46634"/>
                </a:lnTo>
                <a:lnTo>
                  <a:pt x="67306" y="44867"/>
                </a:lnTo>
                <a:lnTo>
                  <a:pt x="81798" y="44867"/>
                </a:lnTo>
                <a:lnTo>
                  <a:pt x="81798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48" name="object 56">
            <a:extLst>
              <a:ext uri="{FF2B5EF4-FFF2-40B4-BE49-F238E27FC236}">
                <a16:creationId xmlns:a16="http://schemas.microsoft.com/office/drawing/2014/main" id="{7FBDFAFF-C46F-4F5C-952A-4957ED39302F}"/>
              </a:ext>
            </a:extLst>
          </p:cNvPr>
          <p:cNvSpPr/>
          <p:nvPr/>
        </p:nvSpPr>
        <p:spPr>
          <a:xfrm>
            <a:off x="7061254" y="1658836"/>
            <a:ext cx="369570" cy="369570"/>
          </a:xfrm>
          <a:custGeom>
            <a:avLst/>
            <a:gdLst/>
            <a:ahLst/>
            <a:cxnLst/>
            <a:rect l="l" t="t" r="r" b="b"/>
            <a:pathLst>
              <a:path w="369570" h="369569">
                <a:moveTo>
                  <a:pt x="184779" y="0"/>
                </a:moveTo>
                <a:lnTo>
                  <a:pt x="135654" y="6599"/>
                </a:lnTo>
                <a:lnTo>
                  <a:pt x="91513" y="25225"/>
                </a:lnTo>
                <a:lnTo>
                  <a:pt x="54117" y="54116"/>
                </a:lnTo>
                <a:lnTo>
                  <a:pt x="25225" y="91510"/>
                </a:lnTo>
                <a:lnTo>
                  <a:pt x="6599" y="135648"/>
                </a:lnTo>
                <a:lnTo>
                  <a:pt x="0" y="184769"/>
                </a:lnTo>
                <a:lnTo>
                  <a:pt x="6599" y="233889"/>
                </a:lnTo>
                <a:lnTo>
                  <a:pt x="25225" y="278027"/>
                </a:lnTo>
                <a:lnTo>
                  <a:pt x="54117" y="315422"/>
                </a:lnTo>
                <a:lnTo>
                  <a:pt x="91513" y="344312"/>
                </a:lnTo>
                <a:lnTo>
                  <a:pt x="135654" y="362938"/>
                </a:lnTo>
                <a:lnTo>
                  <a:pt x="184779" y="369538"/>
                </a:lnTo>
                <a:lnTo>
                  <a:pt x="233900" y="362938"/>
                </a:lnTo>
                <a:lnTo>
                  <a:pt x="278038" y="344312"/>
                </a:lnTo>
                <a:lnTo>
                  <a:pt x="315432" y="315422"/>
                </a:lnTo>
                <a:lnTo>
                  <a:pt x="344323" y="278027"/>
                </a:lnTo>
                <a:lnTo>
                  <a:pt x="362949" y="233889"/>
                </a:lnTo>
                <a:lnTo>
                  <a:pt x="369548" y="184769"/>
                </a:lnTo>
                <a:lnTo>
                  <a:pt x="362949" y="135648"/>
                </a:lnTo>
                <a:lnTo>
                  <a:pt x="344323" y="91510"/>
                </a:lnTo>
                <a:lnTo>
                  <a:pt x="315432" y="54116"/>
                </a:lnTo>
                <a:lnTo>
                  <a:pt x="278038" y="25225"/>
                </a:lnTo>
                <a:lnTo>
                  <a:pt x="233900" y="6599"/>
                </a:lnTo>
                <a:lnTo>
                  <a:pt x="184779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AE6EFC31-270A-4597-85B4-EE8425D3D41D}"/>
              </a:ext>
            </a:extLst>
          </p:cNvPr>
          <p:cNvSpPr/>
          <p:nvPr/>
        </p:nvSpPr>
        <p:spPr>
          <a:xfrm>
            <a:off x="6978205" y="1754471"/>
            <a:ext cx="285115" cy="180340"/>
          </a:xfrm>
          <a:custGeom>
            <a:avLst/>
            <a:gdLst/>
            <a:ahLst/>
            <a:cxnLst/>
            <a:rect l="l" t="t" r="r" b="b"/>
            <a:pathLst>
              <a:path w="285115" h="180339">
                <a:moveTo>
                  <a:pt x="0" y="179753"/>
                </a:moveTo>
                <a:lnTo>
                  <a:pt x="284609" y="179753"/>
                </a:lnTo>
                <a:lnTo>
                  <a:pt x="284609" y="0"/>
                </a:lnTo>
                <a:lnTo>
                  <a:pt x="0" y="0"/>
                </a:lnTo>
                <a:lnTo>
                  <a:pt x="0" y="179753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50" name="object 58">
            <a:extLst>
              <a:ext uri="{FF2B5EF4-FFF2-40B4-BE49-F238E27FC236}">
                <a16:creationId xmlns:a16="http://schemas.microsoft.com/office/drawing/2014/main" id="{7D6C8E0D-15B0-492B-A139-09E77ABEC23E}"/>
              </a:ext>
            </a:extLst>
          </p:cNvPr>
          <p:cNvSpPr/>
          <p:nvPr/>
        </p:nvSpPr>
        <p:spPr>
          <a:xfrm>
            <a:off x="6650383" y="1754471"/>
            <a:ext cx="263525" cy="180340"/>
          </a:xfrm>
          <a:custGeom>
            <a:avLst/>
            <a:gdLst/>
            <a:ahLst/>
            <a:cxnLst/>
            <a:rect l="l" t="t" r="r" b="b"/>
            <a:pathLst>
              <a:path w="263525" h="180339">
                <a:moveTo>
                  <a:pt x="0" y="179753"/>
                </a:moveTo>
                <a:lnTo>
                  <a:pt x="262913" y="179753"/>
                </a:lnTo>
                <a:lnTo>
                  <a:pt x="262913" y="0"/>
                </a:lnTo>
                <a:lnTo>
                  <a:pt x="0" y="0"/>
                </a:lnTo>
                <a:lnTo>
                  <a:pt x="0" y="179753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51" name="object 59">
            <a:extLst>
              <a:ext uri="{FF2B5EF4-FFF2-40B4-BE49-F238E27FC236}">
                <a16:creationId xmlns:a16="http://schemas.microsoft.com/office/drawing/2014/main" id="{BEDC745B-F16D-4343-B49B-81A65F62E21E}"/>
              </a:ext>
            </a:extLst>
          </p:cNvPr>
          <p:cNvSpPr/>
          <p:nvPr/>
        </p:nvSpPr>
        <p:spPr>
          <a:xfrm>
            <a:off x="7125302" y="1509808"/>
            <a:ext cx="241453" cy="224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52" name="object 60">
            <a:extLst>
              <a:ext uri="{FF2B5EF4-FFF2-40B4-BE49-F238E27FC236}">
                <a16:creationId xmlns:a16="http://schemas.microsoft.com/office/drawing/2014/main" id="{C6010238-D870-45CA-972D-12FE1E6AFF78}"/>
              </a:ext>
            </a:extLst>
          </p:cNvPr>
          <p:cNvSpPr/>
          <p:nvPr/>
        </p:nvSpPr>
        <p:spPr>
          <a:xfrm>
            <a:off x="7342709" y="1754474"/>
            <a:ext cx="259715" cy="180340"/>
          </a:xfrm>
          <a:custGeom>
            <a:avLst/>
            <a:gdLst/>
            <a:ahLst/>
            <a:cxnLst/>
            <a:rect l="l" t="t" r="r" b="b"/>
            <a:pathLst>
              <a:path w="259715" h="180339">
                <a:moveTo>
                  <a:pt x="170905" y="0"/>
                </a:moveTo>
                <a:lnTo>
                  <a:pt x="88740" y="0"/>
                </a:lnTo>
                <a:lnTo>
                  <a:pt x="54197" y="6972"/>
                </a:lnTo>
                <a:lnTo>
                  <a:pt x="25990" y="25988"/>
                </a:lnTo>
                <a:lnTo>
                  <a:pt x="6973" y="54192"/>
                </a:lnTo>
                <a:lnTo>
                  <a:pt x="0" y="88730"/>
                </a:lnTo>
                <a:lnTo>
                  <a:pt x="0" y="91012"/>
                </a:lnTo>
                <a:lnTo>
                  <a:pt x="6973" y="125556"/>
                </a:lnTo>
                <a:lnTo>
                  <a:pt x="25990" y="153763"/>
                </a:lnTo>
                <a:lnTo>
                  <a:pt x="54197" y="172780"/>
                </a:lnTo>
                <a:lnTo>
                  <a:pt x="88740" y="179753"/>
                </a:lnTo>
                <a:lnTo>
                  <a:pt x="170905" y="179753"/>
                </a:lnTo>
                <a:lnTo>
                  <a:pt x="205449" y="172780"/>
                </a:lnTo>
                <a:lnTo>
                  <a:pt x="233656" y="153763"/>
                </a:lnTo>
                <a:lnTo>
                  <a:pt x="252673" y="125556"/>
                </a:lnTo>
                <a:lnTo>
                  <a:pt x="259646" y="91012"/>
                </a:lnTo>
                <a:lnTo>
                  <a:pt x="259646" y="88730"/>
                </a:lnTo>
                <a:lnTo>
                  <a:pt x="252673" y="54192"/>
                </a:lnTo>
                <a:lnTo>
                  <a:pt x="233656" y="25988"/>
                </a:lnTo>
                <a:lnTo>
                  <a:pt x="205449" y="6972"/>
                </a:lnTo>
                <a:lnTo>
                  <a:pt x="170905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53" name="object 61">
            <a:extLst>
              <a:ext uri="{FF2B5EF4-FFF2-40B4-BE49-F238E27FC236}">
                <a16:creationId xmlns:a16="http://schemas.microsoft.com/office/drawing/2014/main" id="{684FC0AE-242D-4CED-89A9-3B22840572BD}"/>
              </a:ext>
            </a:extLst>
          </p:cNvPr>
          <p:cNvSpPr/>
          <p:nvPr/>
        </p:nvSpPr>
        <p:spPr>
          <a:xfrm>
            <a:off x="7443563" y="1756195"/>
            <a:ext cx="178435" cy="299085"/>
          </a:xfrm>
          <a:custGeom>
            <a:avLst/>
            <a:gdLst/>
            <a:ahLst/>
            <a:cxnLst/>
            <a:rect l="l" t="t" r="r" b="b"/>
            <a:pathLst>
              <a:path w="178434" h="299085">
                <a:moveTo>
                  <a:pt x="89012" y="0"/>
                </a:moveTo>
                <a:lnTo>
                  <a:pt x="54365" y="6994"/>
                </a:lnTo>
                <a:lnTo>
                  <a:pt x="26071" y="26069"/>
                </a:lnTo>
                <a:lnTo>
                  <a:pt x="6995" y="54360"/>
                </a:lnTo>
                <a:lnTo>
                  <a:pt x="0" y="89002"/>
                </a:lnTo>
                <a:lnTo>
                  <a:pt x="0" y="298504"/>
                </a:lnTo>
                <a:lnTo>
                  <a:pt x="178025" y="298504"/>
                </a:lnTo>
                <a:lnTo>
                  <a:pt x="178025" y="89002"/>
                </a:lnTo>
                <a:lnTo>
                  <a:pt x="171029" y="54360"/>
                </a:lnTo>
                <a:lnTo>
                  <a:pt x="151950" y="26069"/>
                </a:lnTo>
                <a:lnTo>
                  <a:pt x="123656" y="6994"/>
                </a:lnTo>
                <a:lnTo>
                  <a:pt x="89012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54" name="object 62">
            <a:extLst>
              <a:ext uri="{FF2B5EF4-FFF2-40B4-BE49-F238E27FC236}">
                <a16:creationId xmlns:a16="http://schemas.microsoft.com/office/drawing/2014/main" id="{768E9E3A-15D4-4A06-9FAB-0C2F6DB55520}"/>
              </a:ext>
            </a:extLst>
          </p:cNvPr>
          <p:cNvSpPr/>
          <p:nvPr/>
        </p:nvSpPr>
        <p:spPr>
          <a:xfrm>
            <a:off x="6650391" y="1859319"/>
            <a:ext cx="992505" cy="234950"/>
          </a:xfrm>
          <a:custGeom>
            <a:avLst/>
            <a:gdLst/>
            <a:ahLst/>
            <a:cxnLst/>
            <a:rect l="l" t="t" r="r" b="b"/>
            <a:pathLst>
              <a:path w="992504" h="234950">
                <a:moveTo>
                  <a:pt x="991906" y="159785"/>
                </a:moveTo>
                <a:lnTo>
                  <a:pt x="772206" y="159785"/>
                </a:lnTo>
                <a:lnTo>
                  <a:pt x="772206" y="234683"/>
                </a:lnTo>
                <a:lnTo>
                  <a:pt x="991906" y="234683"/>
                </a:lnTo>
                <a:lnTo>
                  <a:pt x="991906" y="159785"/>
                </a:lnTo>
                <a:close/>
              </a:path>
              <a:path w="992504" h="234950">
                <a:moveTo>
                  <a:pt x="971938" y="0"/>
                </a:moveTo>
                <a:lnTo>
                  <a:pt x="0" y="0"/>
                </a:lnTo>
                <a:lnTo>
                  <a:pt x="0" y="74908"/>
                </a:lnTo>
                <a:lnTo>
                  <a:pt x="434646" y="74908"/>
                </a:lnTo>
                <a:lnTo>
                  <a:pt x="463445" y="113322"/>
                </a:lnTo>
                <a:lnTo>
                  <a:pt x="501103" y="143050"/>
                </a:lnTo>
                <a:lnTo>
                  <a:pt x="545780" y="162243"/>
                </a:lnTo>
                <a:lnTo>
                  <a:pt x="595636" y="169052"/>
                </a:lnTo>
                <a:lnTo>
                  <a:pt x="646330" y="162005"/>
                </a:lnTo>
                <a:lnTo>
                  <a:pt x="691622" y="142163"/>
                </a:lnTo>
                <a:lnTo>
                  <a:pt x="729580" y="111475"/>
                </a:lnTo>
                <a:lnTo>
                  <a:pt x="758270" y="71893"/>
                </a:lnTo>
                <a:lnTo>
                  <a:pt x="971938" y="71893"/>
                </a:lnTo>
                <a:lnTo>
                  <a:pt x="971938" y="0"/>
                </a:lnTo>
                <a:close/>
              </a:path>
              <a:path w="992504" h="234950">
                <a:moveTo>
                  <a:pt x="971938" y="71893"/>
                </a:moveTo>
                <a:lnTo>
                  <a:pt x="758270" y="71893"/>
                </a:lnTo>
                <a:lnTo>
                  <a:pt x="765536" y="73830"/>
                </a:lnTo>
                <a:lnTo>
                  <a:pt x="773170" y="74908"/>
                </a:lnTo>
                <a:lnTo>
                  <a:pt x="792185" y="74908"/>
                </a:lnTo>
                <a:lnTo>
                  <a:pt x="792185" y="159785"/>
                </a:lnTo>
                <a:lnTo>
                  <a:pt x="971938" y="159785"/>
                </a:lnTo>
                <a:lnTo>
                  <a:pt x="971938" y="71893"/>
                </a:lnTo>
                <a:close/>
              </a:path>
              <a:path w="992504" h="234950">
                <a:moveTo>
                  <a:pt x="327812" y="74908"/>
                </a:moveTo>
                <a:lnTo>
                  <a:pt x="262902" y="74908"/>
                </a:lnTo>
                <a:lnTo>
                  <a:pt x="262902" y="94876"/>
                </a:lnTo>
                <a:lnTo>
                  <a:pt x="327812" y="94876"/>
                </a:lnTo>
                <a:lnTo>
                  <a:pt x="327812" y="74908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55" name="object 63">
            <a:extLst>
              <a:ext uri="{FF2B5EF4-FFF2-40B4-BE49-F238E27FC236}">
                <a16:creationId xmlns:a16="http://schemas.microsoft.com/office/drawing/2014/main" id="{2AB8EBEB-5FCC-4215-BB1E-BA6BCC6C8000}"/>
              </a:ext>
            </a:extLst>
          </p:cNvPr>
          <p:cNvSpPr/>
          <p:nvPr/>
        </p:nvSpPr>
        <p:spPr>
          <a:xfrm>
            <a:off x="7422601" y="2056550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700" y="0"/>
                </a:lnTo>
              </a:path>
            </a:pathLst>
          </a:custGeom>
          <a:ln w="74898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56" name="object 64">
            <a:extLst>
              <a:ext uri="{FF2B5EF4-FFF2-40B4-BE49-F238E27FC236}">
                <a16:creationId xmlns:a16="http://schemas.microsoft.com/office/drawing/2014/main" id="{5D10F78A-0C73-4599-9769-9674787C9DA4}"/>
              </a:ext>
            </a:extLst>
          </p:cNvPr>
          <p:cNvSpPr/>
          <p:nvPr/>
        </p:nvSpPr>
        <p:spPr>
          <a:xfrm>
            <a:off x="6945751" y="1734503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689"/>
                </a:lnTo>
              </a:path>
            </a:pathLst>
          </a:custGeom>
          <a:ln w="64909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57" name="object 65">
            <a:extLst>
              <a:ext uri="{FF2B5EF4-FFF2-40B4-BE49-F238E27FC236}">
                <a16:creationId xmlns:a16="http://schemas.microsoft.com/office/drawing/2014/main" id="{7F3A8317-EEB2-47A9-B680-B9C02959A7C9}"/>
              </a:ext>
            </a:extLst>
          </p:cNvPr>
          <p:cNvSpPr/>
          <p:nvPr/>
        </p:nvSpPr>
        <p:spPr>
          <a:xfrm>
            <a:off x="7462356" y="2118097"/>
            <a:ext cx="203200" cy="291465"/>
          </a:xfrm>
          <a:custGeom>
            <a:avLst/>
            <a:gdLst/>
            <a:ahLst/>
            <a:cxnLst/>
            <a:rect l="l" t="t" r="r" b="b"/>
            <a:pathLst>
              <a:path w="203200" h="291464">
                <a:moveTo>
                  <a:pt x="70214" y="0"/>
                </a:moveTo>
                <a:lnTo>
                  <a:pt x="46809" y="45408"/>
                </a:lnTo>
                <a:lnTo>
                  <a:pt x="7801" y="145346"/>
                </a:lnTo>
                <a:lnTo>
                  <a:pt x="0" y="245377"/>
                </a:lnTo>
                <a:lnTo>
                  <a:pt x="70214" y="291069"/>
                </a:lnTo>
                <a:lnTo>
                  <a:pt x="169818" y="286822"/>
                </a:lnTo>
                <a:lnTo>
                  <a:pt x="203019" y="255086"/>
                </a:lnTo>
                <a:lnTo>
                  <a:pt x="169818" y="168575"/>
                </a:lnTo>
                <a:lnTo>
                  <a:pt x="70214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>
              <a:latin typeface="Gill Sans Nova" panose="020B0602020104020203" pitchFamily="34" charset="0"/>
            </a:endParaRPr>
          </a:p>
        </p:txBody>
      </p:sp>
      <p:sp>
        <p:nvSpPr>
          <p:cNvPr id="58" name="Rectángulo 128">
            <a:extLst>
              <a:ext uri="{FF2B5EF4-FFF2-40B4-BE49-F238E27FC236}">
                <a16:creationId xmlns:a16="http://schemas.microsoft.com/office/drawing/2014/main" id="{0692E959-54A6-4D59-87DE-03B6EAA918FA}"/>
              </a:ext>
            </a:extLst>
          </p:cNvPr>
          <p:cNvSpPr/>
          <p:nvPr/>
        </p:nvSpPr>
        <p:spPr>
          <a:xfrm>
            <a:off x="2343114" y="5045217"/>
            <a:ext cx="3752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>
                <a:latin typeface="Gill Sans Nova" panose="020B0602020104020203" pitchFamily="34" charset="0"/>
              </a:rPr>
              <a:t>Ecoestacionamientos</a:t>
            </a:r>
            <a:r>
              <a:rPr lang="es-ES" b="1" dirty="0">
                <a:latin typeface="Gill Sans Nova" panose="020B0602020104020203" pitchFamily="34" charset="0"/>
              </a:rPr>
              <a:t> </a:t>
            </a:r>
            <a:r>
              <a:rPr lang="es-ES" dirty="0">
                <a:latin typeface="Gill Sans Nova" panose="020B0602020104020203" pitchFamily="34" charset="0"/>
              </a:rPr>
              <a:t>con los que se ahorran, por lo menos  1,000 toneladas de emisiones de CO2 a  la atmósfera.</a:t>
            </a:r>
          </a:p>
        </p:txBody>
      </p:sp>
      <p:sp>
        <p:nvSpPr>
          <p:cNvPr id="59" name="Rectángulo 130">
            <a:extLst>
              <a:ext uri="{FF2B5EF4-FFF2-40B4-BE49-F238E27FC236}">
                <a16:creationId xmlns:a16="http://schemas.microsoft.com/office/drawing/2014/main" id="{B555D200-0FE2-460E-9F3F-318188EFB91A}"/>
              </a:ext>
            </a:extLst>
          </p:cNvPr>
          <p:cNvSpPr/>
          <p:nvPr/>
        </p:nvSpPr>
        <p:spPr>
          <a:xfrm>
            <a:off x="2489228" y="3121387"/>
            <a:ext cx="3606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Gill Sans Nova" panose="020B0602020104020203" pitchFamily="34" charset="0"/>
              </a:rPr>
              <a:t>3  bici estacionamientos  </a:t>
            </a:r>
            <a:r>
              <a:rPr lang="es-ES" dirty="0">
                <a:latin typeface="Gill Sans Nova" panose="020B0602020104020203" pitchFamily="34" charset="0"/>
              </a:rPr>
              <a:t>(Cuautitlán, Tultitlán y Fortuna) para  proporcionar a los usuarios las  condiciones que les permitan realizar viajes multimodales.</a:t>
            </a:r>
          </a:p>
        </p:txBody>
      </p:sp>
      <p:sp>
        <p:nvSpPr>
          <p:cNvPr id="60" name="Rectángulo 132">
            <a:extLst>
              <a:ext uri="{FF2B5EF4-FFF2-40B4-BE49-F238E27FC236}">
                <a16:creationId xmlns:a16="http://schemas.microsoft.com/office/drawing/2014/main" id="{177E7AFC-352B-4D8F-B9C2-0F238A89E2F1}"/>
              </a:ext>
            </a:extLst>
          </p:cNvPr>
          <p:cNvSpPr/>
          <p:nvPr/>
        </p:nvSpPr>
        <p:spPr>
          <a:xfrm>
            <a:off x="2543690" y="1454810"/>
            <a:ext cx="3552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Gill Sans Nova" panose="020B0602020104020203" pitchFamily="34" charset="0"/>
              </a:rPr>
              <a:t>Uso de energía limpia</a:t>
            </a:r>
            <a:r>
              <a:rPr lang="es-ES" dirty="0">
                <a:latin typeface="Gill Sans Nova" panose="020B0602020104020203" pitchFamily="34" charset="0"/>
              </a:rPr>
              <a:t>, disminución de  contaminación auditiva y la reducción  de partículas contaminantes.</a:t>
            </a:r>
          </a:p>
        </p:txBody>
      </p:sp>
      <p:sp>
        <p:nvSpPr>
          <p:cNvPr id="61" name="Rectángulo 134">
            <a:extLst>
              <a:ext uri="{FF2B5EF4-FFF2-40B4-BE49-F238E27FC236}">
                <a16:creationId xmlns:a16="http://schemas.microsoft.com/office/drawing/2014/main" id="{83691483-E3E1-4DA5-9B2C-0610589F93FD}"/>
              </a:ext>
            </a:extLst>
          </p:cNvPr>
          <p:cNvSpPr/>
          <p:nvPr/>
        </p:nvSpPr>
        <p:spPr>
          <a:xfrm>
            <a:off x="8435483" y="1485508"/>
            <a:ext cx="3473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Gill Sans Nova" panose="020B0602020104020203" pitchFamily="34" charset="0"/>
              </a:rPr>
              <a:t>Se ha logrado tratar 73,000 litros de agua con las 2 plantas de riego y sanitarios,  cifra que equivale a 2,085 duchas  cortas de 5 minutos (35 </a:t>
            </a:r>
            <a:r>
              <a:rPr lang="es-ES" dirty="0" err="1">
                <a:latin typeface="Gill Sans Nova" panose="020B0602020104020203" pitchFamily="34" charset="0"/>
              </a:rPr>
              <a:t>lts</a:t>
            </a:r>
            <a:r>
              <a:rPr lang="es-ES" dirty="0">
                <a:latin typeface="Gill Sans Nova" panose="020B0602020104020203" pitchFamily="34" charset="0"/>
              </a:rPr>
              <a:t>. por ducha)  y 12,176 descargas de WC (6 </a:t>
            </a:r>
            <a:r>
              <a:rPr lang="es-ES" dirty="0" err="1">
                <a:latin typeface="Gill Sans Nova" panose="020B0602020104020203" pitchFamily="34" charset="0"/>
              </a:rPr>
              <a:t>lts</a:t>
            </a:r>
            <a:r>
              <a:rPr lang="es-ES" dirty="0">
                <a:latin typeface="Gill Sans Nova" panose="020B0602020104020203" pitchFamily="34" charset="0"/>
              </a:rPr>
              <a:t>. por  descarga).</a:t>
            </a:r>
          </a:p>
        </p:txBody>
      </p:sp>
      <p:sp>
        <p:nvSpPr>
          <p:cNvPr id="62" name="Rectángulo 136">
            <a:extLst>
              <a:ext uri="{FF2B5EF4-FFF2-40B4-BE49-F238E27FC236}">
                <a16:creationId xmlns:a16="http://schemas.microsoft.com/office/drawing/2014/main" id="{1B92D0F9-F2A2-4BD8-B9A1-D5B9256A80C9}"/>
              </a:ext>
            </a:extLst>
          </p:cNvPr>
          <p:cNvSpPr/>
          <p:nvPr/>
        </p:nvSpPr>
        <p:spPr>
          <a:xfrm>
            <a:off x="8435483" y="3896397"/>
            <a:ext cx="3473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Gill Sans Nova" panose="020B0602020104020203" pitchFamily="34" charset="0"/>
              </a:rPr>
              <a:t>Gracias al Tren Suburbano dejan de circular 158 mil vehículos automotores cada día</a:t>
            </a:r>
            <a:r>
              <a:rPr lang="es-ES" dirty="0">
                <a:latin typeface="Gill Sans Nova" panose="020B0602020104020203" pitchFamily="34" charset="0"/>
              </a:rPr>
              <a:t>, lo que reduce, en las zonas en que prestamos el servicio de transporte, hasta en un </a:t>
            </a:r>
            <a:r>
              <a:rPr lang="es-ES" b="1" dirty="0">
                <a:latin typeface="Gill Sans Nova" panose="020B0602020104020203" pitchFamily="34" charset="0"/>
              </a:rPr>
              <a:t>14% las emisiones de dióxido de carbono</a:t>
            </a:r>
            <a:r>
              <a:rPr lang="es-ES" dirty="0">
                <a:latin typeface="Gill Sans Nova" panose="020B0602020104020203" pitchFamily="34" charset="0"/>
              </a:rPr>
              <a:t> y los sólidos en suspensión, que provocan el efecto invernadero.</a:t>
            </a:r>
          </a:p>
        </p:txBody>
      </p:sp>
    </p:spTree>
    <p:extLst>
      <p:ext uri="{BB962C8B-B14F-4D97-AF65-F5344CB8AC3E}">
        <p14:creationId xmlns:p14="http://schemas.microsoft.com/office/powerpoint/2010/main" val="39382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885825"/>
            <a:ext cx="3214688" cy="1033463"/>
          </a:xfrm>
        </p:spPr>
        <p:txBody>
          <a:bodyPr>
            <a:noAutofit/>
          </a:bodyPr>
          <a:lstStyle/>
          <a:p>
            <a:pPr algn="ctr"/>
            <a:r>
              <a:rPr lang="es-MX" sz="6000" b="1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ÍNDICE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333625"/>
            <a:ext cx="11353800" cy="37465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Información del Tren Suburbano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Encuestas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Presentación de nuevos servicios                                </a:t>
            </a:r>
            <a:r>
              <a:rPr lang="es-MX" sz="2400" kern="0" dirty="0">
                <a:solidFill>
                  <a:schemeClr val="bg1"/>
                </a:solidFill>
                <a:latin typeface="HelveticaNeueLT Std Lt" panose="020B0403020202020204" pitchFamily="34" charset="0"/>
                <a:cs typeface="Arial" panose="020B0604020202020204" pitchFamily="34" charset="0"/>
              </a:rPr>
              <a:t>(</a:t>
            </a:r>
            <a:r>
              <a:rPr lang="es-MX" sz="2400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App y pantallas en interiores de trenes</a:t>
            </a:r>
            <a:r>
              <a:rPr lang="es-MX" sz="2400" kern="0" dirty="0">
                <a:solidFill>
                  <a:schemeClr val="bg1"/>
                </a:solidFill>
                <a:latin typeface="HelveticaNeueLT Std Lt" panose="020B0403020202020204" pitchFamily="34" charset="0"/>
                <a:cs typeface="Arial" panose="020B0604020202020204" pitchFamily="34" charset="0"/>
              </a:rPr>
              <a:t>)</a:t>
            </a:r>
            <a:endParaRPr lang="es-MX" sz="3200" kern="0" dirty="0">
              <a:solidFill>
                <a:schemeClr val="bg1"/>
              </a:solidFill>
              <a:latin typeface="HelveticaNeueLT Std Lt" panose="020B0403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Conclusiones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Anexo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3200" b="1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Preguntas y respuestas</a:t>
            </a:r>
            <a:r>
              <a:rPr lang="es-MX" sz="3200" kern="0" dirty="0">
                <a:solidFill>
                  <a:schemeClr val="bg1"/>
                </a:solidFill>
                <a:latin typeface="Helvetica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3200" kern="0" dirty="0">
              <a:solidFill>
                <a:schemeClr val="bg1"/>
              </a:solidFill>
              <a:latin typeface="Helvetica Neue" panose="02000806000000020004" pitchFamily="5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kern="0" dirty="0">
              <a:solidFill>
                <a:schemeClr val="bg1"/>
              </a:solidFill>
              <a:latin typeface="Helvetica Neue" panose="02000806000000020004" pitchFamily="5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MX" sz="3200" kern="0" dirty="0">
              <a:solidFill>
                <a:schemeClr val="bg1"/>
              </a:solidFill>
              <a:latin typeface="Helvetica Neue" panose="02000806000000020004" pitchFamily="5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0" y="5558971"/>
            <a:ext cx="1047750" cy="1047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20" y="-182880"/>
            <a:ext cx="12517120" cy="704088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70688" y="5373990"/>
            <a:ext cx="12192000" cy="1118017"/>
          </a:xfrm>
          <a:prstGeom prst="rect">
            <a:avLst/>
          </a:prstGeom>
          <a:gradFill>
            <a:gsLst>
              <a:gs pos="100000">
                <a:srgbClr val="FF0000">
                  <a:alpha val="70000"/>
                </a:srgbClr>
              </a:gs>
              <a:gs pos="0">
                <a:srgbClr val="FF0000">
                  <a:alpha val="70000"/>
                </a:srgbClr>
              </a:gs>
            </a:gsLst>
            <a:lin ang="10800000" scaled="0"/>
          </a:gra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3600" dirty="0">
                <a:latin typeface="Gill Sans Nova" panose="020B0604020202020204" pitchFamily="34" charset="0"/>
              </a:rPr>
              <a:t>UNA DIGNA EXPERIENCIA DE VIAJE EN TREN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170688" y="4214587"/>
            <a:ext cx="12192000" cy="127411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  <a:effectLst>
            <a:glow>
              <a:schemeClr val="bg1">
                <a:lumMod val="95000"/>
              </a:schemeClr>
            </a:glow>
            <a:outerShdw blurRad="50800" dir="5400000" algn="ctr" rotWithShape="0">
              <a:schemeClr val="bg1">
                <a:alpha val="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216637" y="4214588"/>
            <a:ext cx="2190446" cy="726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49" y="4837600"/>
            <a:ext cx="3886742" cy="543001"/>
          </a:xfrm>
          <a:prstGeom prst="rect">
            <a:avLst/>
          </a:prstGeom>
          <a:noFill/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7" y="4308474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84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735</Words>
  <Application>Microsoft Office PowerPoint</Application>
  <PresentationFormat>Panorámica</PresentationFormat>
  <Paragraphs>67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Gill Sans Nova</vt:lpstr>
      <vt:lpstr>Helvetica</vt:lpstr>
      <vt:lpstr>Helvetica Neue</vt:lpstr>
      <vt:lpstr>HelveticaNeueLT Std Lt</vt:lpstr>
      <vt:lpstr>Tema de Office</vt:lpstr>
      <vt:lpstr>ÍNDICE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ÍNDICE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Islas</dc:creator>
  <cp:lastModifiedBy>Constantin Dellis</cp:lastModifiedBy>
  <cp:revision>27</cp:revision>
  <dcterms:created xsi:type="dcterms:W3CDTF">2019-02-06T20:26:48Z</dcterms:created>
  <dcterms:modified xsi:type="dcterms:W3CDTF">2019-03-21T12:36:26Z</dcterms:modified>
</cp:coreProperties>
</file>