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9" r:id="rId5"/>
    <p:sldId id="293" r:id="rId6"/>
    <p:sldId id="292" r:id="rId7"/>
    <p:sldId id="271" r:id="rId8"/>
    <p:sldId id="270" r:id="rId9"/>
    <p:sldId id="268" r:id="rId10"/>
    <p:sldId id="295" r:id="rId11"/>
    <p:sldId id="283" r:id="rId12"/>
    <p:sldId id="276" r:id="rId13"/>
    <p:sldId id="262" r:id="rId14"/>
    <p:sldId id="263" r:id="rId15"/>
    <p:sldId id="266" r:id="rId16"/>
    <p:sldId id="278" r:id="rId17"/>
    <p:sldId id="265" r:id="rId18"/>
    <p:sldId id="272" r:id="rId19"/>
    <p:sldId id="273" r:id="rId20"/>
    <p:sldId id="280" r:id="rId21"/>
    <p:sldId id="281" r:id="rId22"/>
    <p:sldId id="288" r:id="rId23"/>
    <p:sldId id="289" r:id="rId24"/>
    <p:sldId id="287" r:id="rId25"/>
    <p:sldId id="284" r:id="rId26"/>
    <p:sldId id="291" r:id="rId27"/>
    <p:sldId id="261" r:id="rId28"/>
    <p:sldId id="260" r:id="rId29"/>
    <p:sldId id="274" r:id="rId30"/>
    <p:sldId id="294" r:id="rId31"/>
  </p:sldIdLst>
  <p:sldSz cx="13716000" cy="9144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5" userDrawn="1">
          <p15:clr>
            <a:srgbClr val="A4A3A4"/>
          </p15:clr>
        </p15:guide>
        <p15:guide id="2" pos="12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B40"/>
    <a:srgbClr val="1F262B"/>
    <a:srgbClr val="29323A"/>
    <a:srgbClr val="1A94BB"/>
    <a:srgbClr val="344248"/>
    <a:srgbClr val="595959"/>
    <a:srgbClr val="BFC0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1" autoAdjust="0"/>
    <p:restoredTop sz="93883" autoAdjust="0"/>
  </p:normalViewPr>
  <p:slideViewPr>
    <p:cSldViewPr snapToGrid="0" snapToObjects="1">
      <p:cViewPr varScale="1">
        <p:scale>
          <a:sx n="51" d="100"/>
          <a:sy n="51" d="100"/>
        </p:scale>
        <p:origin x="748" y="44"/>
      </p:cViewPr>
      <p:guideLst>
        <p:guide orient="horz" pos="2585"/>
        <p:guide pos="12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7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osta\Desktop\COVID%2019%20Lojas\Covid-9%20Impacte%20na%20Atividade%20Comerci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osta\Desktop\COVID%2019%20Lojas\Covid-9%20Impacte%20na%20Atividade%20Comerci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osta\Desktop\COVID%2019%20Lojas\Covid-9%20Impacte%20na%20Atividade%20Comerci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osta\Desktop\COVID%2019%20Lojas\Covid-9%20Impacte%20na%20Atividade%20Comerci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DANIELA\Desktop\C&#243;pias_SERVER\Trab_2020\TIP\0132020\Resultados\R0132020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 sz="1600" b="1" dirty="0">
                <a:solidFill>
                  <a:schemeClr val="tx1"/>
                </a:solidFill>
              </a:rPr>
              <a:t>Impacte</a:t>
            </a:r>
            <a:r>
              <a:rPr lang="pt-PT" sz="1600" b="1" baseline="0" dirty="0">
                <a:solidFill>
                  <a:schemeClr val="tx1"/>
                </a:solidFill>
              </a:rPr>
              <a:t> Covid-19 na receita da Atividade Comercial</a:t>
            </a: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pt-PT" sz="1200" b="0" baseline="0" dirty="0">
                <a:solidFill>
                  <a:schemeClr val="tx1"/>
                </a:solidFill>
              </a:rPr>
              <a:t>(Variação homóloga das rendas de Lojas, Temporários, ATM, </a:t>
            </a:r>
            <a:r>
              <a:rPr lang="pt-PT" sz="1200" b="0" baseline="0" dirty="0" err="1">
                <a:solidFill>
                  <a:schemeClr val="tx1"/>
                </a:solidFill>
              </a:rPr>
              <a:t>Vending</a:t>
            </a:r>
            <a:r>
              <a:rPr lang="pt-PT" sz="1200" b="0" baseline="0" dirty="0">
                <a:solidFill>
                  <a:schemeClr val="tx1"/>
                </a:solidFill>
              </a:rPr>
              <a:t>)</a:t>
            </a:r>
            <a:endParaRPr lang="pt-PT" sz="12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4919465492381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'Impacte COVID-19'!$B$7:$I$7</c:f>
              <c:strCache>
                <c:ptCount val="6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  <c:pt idx="4">
                  <c:v>julho</c:v>
                </c:pt>
                <c:pt idx="5">
                  <c:v>agosto</c:v>
                </c:pt>
              </c:strCache>
              <c:extLst/>
            </c:strRef>
          </c:cat>
          <c:val>
            <c:numRef>
              <c:f>'Impacte COVID-19'!$B$10:$I$10</c:f>
              <c:numCache>
                <c:formatCode>0%</c:formatCode>
                <c:ptCount val="6"/>
                <c:pt idx="0">
                  <c:v>-0.33412266228171439</c:v>
                </c:pt>
                <c:pt idx="1">
                  <c:v>-0.70149333765146071</c:v>
                </c:pt>
                <c:pt idx="2">
                  <c:v>-0.76639521192333071</c:v>
                </c:pt>
                <c:pt idx="3">
                  <c:v>-0.48439457875467795</c:v>
                </c:pt>
                <c:pt idx="4">
                  <c:v>-0.40970140229587892</c:v>
                </c:pt>
                <c:pt idx="5">
                  <c:v>-0.40631140613811589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3D9-4D7E-91A9-E8EE40C7F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36143"/>
        <c:axId val="42532815"/>
      </c:barChart>
      <c:catAx>
        <c:axId val="4253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2532815"/>
        <c:crosses val="autoZero"/>
        <c:auto val="1"/>
        <c:lblAlgn val="ctr"/>
        <c:lblOffset val="100"/>
        <c:noMultiLvlLbl val="0"/>
      </c:catAx>
      <c:valAx>
        <c:axId val="4253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2536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 sz="1600" b="1" i="0" baseline="0" dirty="0">
                <a:solidFill>
                  <a:schemeClr val="tx1"/>
                </a:solidFill>
                <a:effectLst/>
              </a:rPr>
              <a:t>Impacte Covid-19 na concessão de Publicidade</a:t>
            </a:r>
            <a:endParaRPr lang="pt-PT" sz="1600" b="1" dirty="0">
              <a:solidFill>
                <a:schemeClr val="tx1"/>
              </a:solidFill>
              <a:effectLst/>
            </a:endParaRP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pt-PT" sz="1600" b="0" i="0" baseline="0" dirty="0">
                <a:solidFill>
                  <a:schemeClr val="tx1"/>
                </a:solidFill>
                <a:effectLst/>
              </a:rPr>
              <a:t>(Variação homóloga da receita mensal da Metro do Porto)</a:t>
            </a:r>
            <a:endParaRPr lang="pt-PT" sz="1600" b="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'Impacte COVID-19'!$B$56:$H$56</c:f>
              <c:strCache>
                <c:ptCount val="5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  <c:pt idx="4">
                  <c:v>julho</c:v>
                </c:pt>
              </c:strCache>
              <c:extLst/>
            </c:strRef>
          </c:cat>
          <c:val>
            <c:numRef>
              <c:f>'Impacte COVID-19'!$B$59:$H$59</c:f>
              <c:numCache>
                <c:formatCode>0%</c:formatCode>
                <c:ptCount val="5"/>
                <c:pt idx="0">
                  <c:v>-0.40871679449061082</c:v>
                </c:pt>
                <c:pt idx="1">
                  <c:v>-0.96737246139152688</c:v>
                </c:pt>
                <c:pt idx="2">
                  <c:v>-0.92522223599926812</c:v>
                </c:pt>
                <c:pt idx="3">
                  <c:v>-0.73382182352280423</c:v>
                </c:pt>
                <c:pt idx="4">
                  <c:v>-0.5411967119097687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684-48F5-90B3-0C20AB424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18975"/>
        <c:axId val="46123967"/>
      </c:barChart>
      <c:catAx>
        <c:axId val="4611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6123967"/>
        <c:crosses val="autoZero"/>
        <c:auto val="1"/>
        <c:lblAlgn val="ctr"/>
        <c:lblOffset val="100"/>
        <c:noMultiLvlLbl val="0"/>
      </c:catAx>
      <c:valAx>
        <c:axId val="46123967"/>
        <c:scaling>
          <c:orientation val="minMax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611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 sz="1600" b="1" i="0" baseline="0" dirty="0">
                <a:solidFill>
                  <a:schemeClr val="tx1"/>
                </a:solidFill>
                <a:effectLst/>
              </a:rPr>
              <a:t>Impacte Covid-19 do </a:t>
            </a:r>
            <a:r>
              <a:rPr lang="pt-PT" sz="1600" b="1" i="0" baseline="0" dirty="0" err="1">
                <a:solidFill>
                  <a:schemeClr val="tx1"/>
                </a:solidFill>
                <a:effectLst/>
              </a:rPr>
              <a:t>Park+Ride</a:t>
            </a:r>
            <a:r>
              <a:rPr lang="pt-PT" sz="1600" b="1" i="0" baseline="0" dirty="0">
                <a:solidFill>
                  <a:schemeClr val="tx1"/>
                </a:solidFill>
                <a:effectLst/>
              </a:rPr>
              <a:t> gratuito</a:t>
            </a:r>
            <a:endParaRPr lang="pt-PT" sz="1600" dirty="0">
              <a:solidFill>
                <a:schemeClr val="tx1"/>
              </a:solidFill>
              <a:effectLst/>
            </a:endParaRP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pt-PT" sz="1400" b="0" i="0" baseline="0" dirty="0">
                <a:solidFill>
                  <a:schemeClr val="tx1"/>
                </a:solidFill>
                <a:effectLst/>
              </a:rPr>
              <a:t>(Variação homóloga da taxa de ocupação média mensal)</a:t>
            </a:r>
            <a:endParaRPr lang="pt-PT" sz="1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'Impacte COVID-19'!$B$38:$I$38</c:f>
              <c:strCache>
                <c:ptCount val="6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  <c:pt idx="4">
                  <c:v>julho</c:v>
                </c:pt>
                <c:pt idx="5">
                  <c:v>agosto*</c:v>
                </c:pt>
              </c:strCache>
              <c:extLst/>
            </c:strRef>
          </c:cat>
          <c:val>
            <c:numRef>
              <c:f>'Impacte COVID-19'!$B$41:$I$41</c:f>
              <c:numCache>
                <c:formatCode>0%</c:formatCode>
                <c:ptCount val="6"/>
                <c:pt idx="0">
                  <c:v>-0.35449050086355793</c:v>
                </c:pt>
                <c:pt idx="1">
                  <c:v>-0.77226435536294691</c:v>
                </c:pt>
                <c:pt idx="2">
                  <c:v>-0.74673680109097984</c:v>
                </c:pt>
                <c:pt idx="3">
                  <c:v>-0.55449672424061947</c:v>
                </c:pt>
                <c:pt idx="4">
                  <c:v>-0.38369517058041647</c:v>
                </c:pt>
                <c:pt idx="5">
                  <c:v>-0.42116230608937255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209-4FA9-AF66-037789440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08767"/>
        <c:axId val="47355215"/>
      </c:barChart>
      <c:catAx>
        <c:axId val="11820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355215"/>
        <c:crosses val="autoZero"/>
        <c:auto val="1"/>
        <c:lblAlgn val="ctr"/>
        <c:lblOffset val="100"/>
        <c:noMultiLvlLbl val="0"/>
      </c:catAx>
      <c:valAx>
        <c:axId val="4735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1820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 sz="1600" b="1" i="0" baseline="0" dirty="0">
                <a:solidFill>
                  <a:schemeClr val="tx1"/>
                </a:solidFill>
                <a:effectLst/>
              </a:rPr>
              <a:t>Impacte Covid-19 do </a:t>
            </a:r>
            <a:r>
              <a:rPr lang="pt-PT" sz="1600" b="1" i="0" baseline="0" dirty="0" err="1">
                <a:solidFill>
                  <a:schemeClr val="tx1"/>
                </a:solidFill>
                <a:effectLst/>
              </a:rPr>
              <a:t>Park+Ride</a:t>
            </a:r>
            <a:r>
              <a:rPr lang="pt-PT" sz="1600" b="1" i="0" baseline="0" dirty="0">
                <a:solidFill>
                  <a:schemeClr val="tx1"/>
                </a:solidFill>
                <a:effectLst/>
              </a:rPr>
              <a:t> pago</a:t>
            </a:r>
            <a:endParaRPr lang="pt-PT" sz="1600" dirty="0">
              <a:solidFill>
                <a:schemeClr val="tx1"/>
              </a:solidFill>
              <a:effectLst/>
            </a:endParaRP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pt-PT" sz="1400" b="0" i="0" baseline="0" dirty="0">
                <a:solidFill>
                  <a:schemeClr val="tx1"/>
                </a:solidFill>
                <a:effectLst/>
              </a:rPr>
              <a:t>(Variação homóloga da receita mensal das tarifas pagas)</a:t>
            </a:r>
            <a:endParaRPr lang="pt-PT" sz="14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53702415674568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6.8263109847329348E-2"/>
          <c:y val="0.22584904773004125"/>
          <c:w val="0.90917679219953529"/>
          <c:h val="0.756125500864901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'Impacte COVID-19'!$B$25:$I$25</c:f>
              <c:strCache>
                <c:ptCount val="6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  <c:pt idx="4">
                  <c:v>julho</c:v>
                </c:pt>
                <c:pt idx="5">
                  <c:v>agosto*</c:v>
                </c:pt>
              </c:strCache>
              <c:extLst/>
            </c:strRef>
          </c:cat>
          <c:val>
            <c:numRef>
              <c:f>'Impacte COVID-19'!$B$28:$I$28</c:f>
              <c:numCache>
                <c:formatCode>0%</c:formatCode>
                <c:ptCount val="6"/>
                <c:pt idx="0">
                  <c:v>-0.16581389132842028</c:v>
                </c:pt>
                <c:pt idx="1">
                  <c:v>-0.73926699435051302</c:v>
                </c:pt>
                <c:pt idx="2">
                  <c:v>-0.63258485174271251</c:v>
                </c:pt>
                <c:pt idx="3">
                  <c:v>-0.66742695612506642</c:v>
                </c:pt>
                <c:pt idx="4">
                  <c:v>-0.69360724033903165</c:v>
                </c:pt>
                <c:pt idx="5">
                  <c:v>-0.70217681672141796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C1E-4990-A052-B53734FA1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56879"/>
        <c:axId val="47357295"/>
      </c:barChart>
      <c:catAx>
        <c:axId val="4735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357295"/>
        <c:crosses val="autoZero"/>
        <c:auto val="1"/>
        <c:lblAlgn val="ctr"/>
        <c:lblOffset val="100"/>
        <c:noMultiLvlLbl val="0"/>
      </c:catAx>
      <c:valAx>
        <c:axId val="4735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35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848369359930572"/>
          <c:y val="2.3006537842131674E-2"/>
          <c:w val="0.35611018483955464"/>
          <c:h val="0.882123030795988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'R0132020'!$AR$360</c:f>
              <c:strCache>
                <c:ptCount val="1"/>
                <c:pt idx="0">
                  <c:v>Notoriedade espontânea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ller Light" panose="02000503000000020004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'R0132020'!$AQ$361:$AQ$366</c:f>
              <c:strCache>
                <c:ptCount val="6"/>
                <c:pt idx="0">
                  <c:v>Uso obrigatório de máscara/viseira</c:v>
                </c:pt>
                <c:pt idx="1">
                  <c:v>Reforço das medidas de limpeza e desinfeção dos veículos e estações</c:v>
                </c:pt>
                <c:pt idx="2">
                  <c:v>Reforço da oferta em toda a rede</c:v>
                </c:pt>
                <c:pt idx="3">
                  <c:v>Ocupação dos veículos até 2/3 da lotação máxima</c:v>
                </c:pt>
                <c:pt idx="4">
                  <c:v>Evitar viajar nas horas de ponta</c:v>
                </c:pt>
                <c:pt idx="5">
                  <c:v>Evitar ajuntamentos </c:v>
                </c:pt>
              </c:strCache>
            </c:strRef>
          </c:cat>
          <c:val>
            <c:numRef>
              <c:f>'R0132020'!$AR$361:$AR$366</c:f>
              <c:numCache>
                <c:formatCode>0.0</c:formatCode>
                <c:ptCount val="6"/>
                <c:pt idx="0">
                  <c:v>82.644628099173559</c:v>
                </c:pt>
                <c:pt idx="1">
                  <c:v>39.302112029384759</c:v>
                </c:pt>
                <c:pt idx="2">
                  <c:v>24.977043158861338</c:v>
                </c:pt>
                <c:pt idx="3">
                  <c:v>28.007346189164373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6-4411-8992-C60388996F2A}"/>
            </c:ext>
          </c:extLst>
        </c:ser>
        <c:ser>
          <c:idx val="1"/>
          <c:order val="1"/>
          <c:tx>
            <c:strRef>
              <c:f>'R0132020'!$AS$360</c:f>
              <c:strCache>
                <c:ptCount val="1"/>
                <c:pt idx="0">
                  <c:v>Importância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ller Light" panose="02000503000000020004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'R0132020'!$AQ$361:$AQ$366</c:f>
              <c:strCache>
                <c:ptCount val="6"/>
                <c:pt idx="0">
                  <c:v>Uso obrigatório de máscara/viseira</c:v>
                </c:pt>
                <c:pt idx="1">
                  <c:v>Reforço das medidas de limpeza e desinfeção dos veículos e estações</c:v>
                </c:pt>
                <c:pt idx="2">
                  <c:v>Reforço da oferta em toda a rede</c:v>
                </c:pt>
                <c:pt idx="3">
                  <c:v>Ocupação dos veículos até 2/3 da lotação máxima</c:v>
                </c:pt>
                <c:pt idx="4">
                  <c:v>Evitar viajar nas horas de ponta</c:v>
                </c:pt>
                <c:pt idx="5">
                  <c:v>Evitar ajuntamentos </c:v>
                </c:pt>
              </c:strCache>
            </c:strRef>
          </c:cat>
          <c:val>
            <c:numRef>
              <c:f>'R0132020'!$AS$361:$AS$366</c:f>
              <c:numCache>
                <c:formatCode>0.0</c:formatCode>
                <c:ptCount val="6"/>
                <c:pt idx="0">
                  <c:v>98.553719008264423</c:v>
                </c:pt>
                <c:pt idx="1">
                  <c:v>97.242647058823678</c:v>
                </c:pt>
                <c:pt idx="2">
                  <c:v>94.995408631772293</c:v>
                </c:pt>
                <c:pt idx="3">
                  <c:v>92.364305427783094</c:v>
                </c:pt>
                <c:pt idx="4">
                  <c:v>88.755760368663488</c:v>
                </c:pt>
                <c:pt idx="5">
                  <c:v>94.646139705882561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6-4411-8992-C60388996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016416"/>
        <c:axId val="101016960"/>
      </c:barChart>
      <c:catAx>
        <c:axId val="101016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  <a:ea typeface="+mn-ea"/>
                <a:cs typeface="+mn-cs"/>
              </a:defRPr>
            </a:pPr>
            <a:endParaRPr lang="pt-PT"/>
          </a:p>
        </c:txPr>
        <c:crossAx val="101016960"/>
        <c:crosses val="autoZero"/>
        <c:auto val="1"/>
        <c:lblAlgn val="ctr"/>
        <c:lblOffset val="100"/>
        <c:noMultiLvlLbl val="0"/>
      </c:catAx>
      <c:valAx>
        <c:axId val="10101696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0101641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ller Light" panose="02000503000000020004" pitchFamily="2" charset="0"/>
        </a:defRPr>
      </a:pPr>
      <a:endParaRPr lang="pt-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8E4D758-AF97-49FE-B874-DFCD58305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1B7F604-C850-4EE8-AA9B-B70FEC6FE2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5C5EA-C73B-46D5-8F3A-F7B5153C53C5}" type="datetimeFigureOut">
              <a:rPr lang="pt-PT" smtClean="0"/>
              <a:t>01/09/2020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BB0A8F7-C3E6-40CF-A776-D3EF5F60E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0D17059-75A1-4356-8EE5-E8BD89EF33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EA0D4-6EDA-4634-ADC4-0068EEC91DE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056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9851E-798F-4DF0-B492-CB5655B20550}" type="datetimeFigureOut">
              <a:rPr lang="pt-PT" smtClean="0"/>
              <a:t>01/09/2020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841375"/>
            <a:ext cx="3411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85934" y="3241620"/>
            <a:ext cx="7894446" cy="2652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424-55A3-476C-BFE1-2C5431BD40F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76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424-55A3-476C-BFE1-2C5431BD40F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3863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Perto de 40% dos participantes que atualmente viajam menos de TP indicam que deixaram de realizar o seu percurso habitual.</a:t>
            </a:r>
            <a:r>
              <a:rPr lang="pt-PT" altLang="x-none" sz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Contudo, 32% utiliza o carro em alternativa aos TP para realizar o seu trajeto habitual.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4748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O uso obrigatório de máscara ou viseira é a medida sanitária mais conhecida pelos participantes (83%). Só 7% dos participantes não identificaram nenhuma medida sanitária implementada nos TP. Em geral, as medidas implementadas são consideradas muito importantes (M = 4,79) e os participantes indicam estar satisfeitos com as mesmas (M = 3,98).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O principal receio ou preocupação expresso pelos participantes em relação a viajar de TP diz respeito à lotação excessiva dos veículos (36,9%) e ao incumprimento das normas pelos restantes clientes (22%). Contudo, 29% indica não sentir nenhum receio.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Além das medidas apresentadas, 22% dos participantes consideram importante que exista fiscalização ou controlo destas mesmas medidas. 16% dos participantes indicam, ainda, que seria benéfico haver uma maior frequência de veículos e mais carruagens no metro.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8350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 estudo procuramos analisar o comportamento de continuar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utilizar os transportes públicos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luz da Teoria do Comportamento Planeado (TPB) de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Ajzen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(1991), que constitui um dos modelos teóricos mais utilizados, estudados e empiricamente validados para predição de comportamento.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teoria desenvolveu-se a partir da Teoria da Ação Refletida (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Fishbein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Ajzen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1975), à qual foi adicionado o conceito de perceção de controlo do comportamento. A teoria da ação refletida foi desenvolvida no sentido de explicar comportamentos motivados, i.e., que dependem da vontade do indivíduo. Quando nos reportamos à utilização de transportes públicos, podemos assumir que  este comportamento é determinado, em parte, pela intenção do sujeito de o realizar ou não. Posto isto, consideramos a intenção como preditor imediato e único do comportamento nesta teoria. A intenção, por sua vez, é determinada pela Atitude, pela Norma Subjetiva e pela Perceção de Controlo do comportamento, conforme se pode observar na Figura.</a:t>
            </a:r>
          </a:p>
          <a:p>
            <a:br>
              <a:rPr lang="pt-PT" dirty="0">
                <a:effectLst/>
              </a:rPr>
            </a:b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uma forma geral, quanto mais favorável a atitude (Questionário: A1 – diferencial semântico) e a norma subjetiva (Q: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TPB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a 7)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relação a um comportamento e quanto maior o controlo comportamental percebido (Q: TPB 1 a 4) em relação a esse comportamento, mais forte deverá ser a intenção (Q: TPB 8 a 10) do indivíduo realizar o comportamento em questão.</a:t>
            </a:r>
            <a:r>
              <a:rPr lang="pt-PT" dirty="0">
                <a:effectLst/>
              </a:rPr>
              <a:t> </a:t>
            </a:r>
          </a:p>
          <a:p>
            <a:endParaRPr lang="pt-PT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atitude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reflete-se numa avaliação positiva ou negativa do comportamento executado (e.g. bom/mau; necessário/desnecessário; perigoso/seguro) e é determinada através da avaliação das crenças sobre as consequências que podem surgir desse comportamento (crenças comportamentais). </a:t>
            </a:r>
          </a:p>
          <a:p>
            <a:endParaRPr lang="pt-PT" dirty="0"/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sua vez, 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 subjetiva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reflete a perceção da “pressão” social que os indivíduos podem sentir para executar ou não o comportamento. Está relacionada com a perceção do indivíduo de que as pessoas que são importantes para ele pensam que o comportamento deve ser realizado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(e.g.,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seus familiares pensam que deve continuar a viajar de transportes públicos.)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perceção de controlo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comportamento é definida como a perceção da facilidade ou dificuldade em executar o comportamento, podendo também influenciar diretamente o comportamento. O controlo comportamental percebido traduz a perceção que o indivíduo tem da sua capacidade para realizar um determinado comportamento, pelo que os recursos disponíveis influenciam também a probabilidade de realização do comportamento, uma vez que, para um sujeito poder decidir livremente se realiza, ou não, um determinado comportamento, esse comportamento tem de estar sob o seu controlo volitivo completo, tanto em relação a fatores internos (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capacidade, aptidões, conhecimentos), como em relação a fatores externos (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tempo ou dinheiro). Para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Ajzen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(2002), o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construto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perceção de controlo comportamental deve abranger a autoeficácia (perceção da facilidade ou dificuldade em desempenhar um comportamento) e a controlabilidade (perceção do grau em que o desempenho do comportamento depende do indivíduo) e deve ser medido utilizando itens que avaliem cada uma destas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sub-componentes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(e.g.,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 todas as condições para continuar a viajar de transportes públicos., Continuar a viajar de transportes públicos é uma decisão inteiramente sua.)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 estudo, pretendemos perceber a possibilidade de usar os diferentes componentes da atitude como descritos pela Teoria do Comportamento Planeado como preditores da intenção de continuar a utilizar os transportes públicos, aferindo o ‘peso’ de cada uma das componentes na intenção. Assim, poderemos identificar as áreas em que a ação e comunicação será mais efetiva.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410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As </a:t>
            </a:r>
            <a:r>
              <a:rPr lang="pt-PT" altLang="x-non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atitudes</a:t>
            </a: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em relação a viajar de TP são, em média, positivas (M = 3,66).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Em média, os participantes consideram que as </a:t>
            </a:r>
            <a:r>
              <a:rPr lang="pt-PT" altLang="x-non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pessoas que lhes são próximas </a:t>
            </a: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acreditam que estes devem voltar a viajar de TP (M = 3,29). Ademais, os participantes expressam sentir </a:t>
            </a:r>
            <a:r>
              <a:rPr lang="pt-PT" altLang="x-non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controlo</a:t>
            </a: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sobre a sua decisão de voltar a viajar de TP (M = 4,24). Por fim, os participantes demonstram </a:t>
            </a:r>
            <a:r>
              <a:rPr lang="pt-PT" altLang="x-non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intenção</a:t>
            </a: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de voltar a viajar de TP (M = 3,85).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o objetivo de perceber o impacto de cada uma das dimensões estudadas na </a:t>
            </a:r>
            <a:r>
              <a:rPr lang="pt-PT" sz="1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intenção de continuar a utilizar transportes públicos</a:t>
            </a:r>
            <a:r>
              <a:rPr lang="pt-PT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efetuamos uma Regressão Linear Múltipla, considerando a dimensão Intenção </a:t>
            </a:r>
            <a:r>
              <a:rPr lang="pt-P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</a:t>
            </a:r>
            <a:r>
              <a:rPr lang="pt-PT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variável dependente (VD), o sexo, a idade, a atividade profissional, a escolaridade, a classe social, a Perceção de Risco e as restantes dimensões da </a:t>
            </a:r>
            <a:r>
              <a:rPr lang="pt-PT" sz="1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TpB</a:t>
            </a:r>
            <a:r>
              <a:rPr lang="pt-PT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(Atitude, Norma subjetiva, Perceção de </a:t>
            </a:r>
            <a:r>
              <a:rPr lang="pt-P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Controlo) </a:t>
            </a:r>
            <a:r>
              <a:rPr lang="pt-PT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preditores (variáveis independentes).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Foi possível perceber que estes fatores (Norma subjetiva, Perceção de controlo e Atitude face aos TP) influenciam positivamente a intenção de voltar a viajar de TP, isto é, quanto mais as pessoas acreditam que os seus entes queridos aprovam este comportamento, quanto mais sentem controlo sobre a sua decisão e quanto mais positivas forem as atitudes face aos TP, maior é a intenção de voltar a viajar nos mesmos. Foi também possível demonstrar uma influência da escolaridade na intenção de viajar de TP: quanto mais elevada a escolaridade dos participantes, menor a intenção de continuar a viajar</a:t>
            </a:r>
            <a:r>
              <a:rPr lang="pt-PT" altLang="x-none" sz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e que </a:t>
            </a:r>
            <a:r>
              <a:rPr lang="pt-P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participantes da classe social média baixa indicam uma maior intenção de viajar de TP do que os da classe baixa.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Este modelo explica 47% da variância da intenção de viajar de TP.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lvl="0">
              <a:spcAft>
                <a:spcPts val="1200"/>
              </a:spcAft>
            </a:pPr>
            <a:r>
              <a:rPr lang="pt-PT" sz="1400" b="1" noProof="0" dirty="0">
                <a:solidFill>
                  <a:sysClr val="window" lastClr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Intervenção</a:t>
            </a:r>
          </a:p>
          <a:p>
            <a:pPr lvl="0">
              <a:spcAft>
                <a:spcPts val="1200"/>
              </a:spcAft>
            </a:pPr>
            <a:r>
              <a:rPr lang="pt-PT" sz="1200" b="0" noProof="0" dirty="0">
                <a:solidFill>
                  <a:sysClr val="window" lastClr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 subjetiva (&gt; peso, &lt; avaliação): </a:t>
            </a:r>
            <a:r>
              <a:rPr lang="pt-PT" sz="1200" b="0" i="1" noProof="0" dirty="0">
                <a:solidFill>
                  <a:sysClr val="window" lastClr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imagem que os outros têm da segurança de viajar em TP</a:t>
            </a:r>
          </a:p>
          <a:p>
            <a:pPr lvl="0">
              <a:spcAft>
                <a:spcPts val="1200"/>
              </a:spcAft>
            </a:pPr>
            <a:r>
              <a:rPr lang="pt-PT" sz="1200" b="0" i="0" noProof="0" dirty="0">
                <a:solidFill>
                  <a:sysClr val="window" lastClr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Momento de mudança – regresso ao trabalho/início do ano letivo</a:t>
            </a:r>
          </a:p>
          <a:p>
            <a:pPr lvl="0">
              <a:spcAft>
                <a:spcPts val="1200"/>
              </a:spcAft>
            </a:pPr>
            <a:r>
              <a:rPr lang="pt-PT" sz="1200" b="0" i="0" noProof="0" dirty="0">
                <a:solidFill>
                  <a:sysClr val="window" lastClr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Comunicação dirigida a ‘novas crenças’ ou, neste caso, às antigas (pré-Covid):</a:t>
            </a:r>
            <a:r>
              <a:rPr lang="pt-PT" sz="1200" b="0" i="0" baseline="0" noProof="0" dirty="0">
                <a:solidFill>
                  <a:sysClr val="window" lastClr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benefícios para o meio ambiente e para a comunidade: rapidez, evitar trânsito, etc.</a:t>
            </a:r>
            <a:endParaRPr lang="en-US" sz="1200" i="0" noProof="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449263" lvl="1" indent="-176213" algn="just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endParaRPr lang="pt-PT" sz="11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9263" lvl="1" indent="-176213" algn="just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pt-PT" sz="1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Foi utilizado o método </a:t>
            </a:r>
            <a:r>
              <a:rPr lang="pt-PT" sz="110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  <a:r>
              <a:rPr lang="pt-PT" sz="1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pt-PT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entrada das variáveis em 6 blocos.</a:t>
            </a:r>
          </a:p>
          <a:p>
            <a:pPr marL="449263" lvl="1" indent="-176213" algn="just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pt-PT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Coeficientes de Regressão: os coeficientes estandardizados </a:t>
            </a:r>
            <a:r>
              <a:rPr lang="pt-PT" sz="1100" kern="0" dirty="0">
                <a:solidFill>
                  <a:srgbClr val="000000"/>
                </a:solidFill>
                <a:latin typeface="Arial Narrow"/>
                <a:sym typeface="Symbol"/>
              </a:rPr>
              <a:t></a:t>
            </a:r>
            <a:r>
              <a:rPr lang="pt-PT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são </a:t>
            </a:r>
            <a:r>
              <a:rPr lang="pt-PT" sz="11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adimensionais</a:t>
            </a:r>
            <a:r>
              <a:rPr lang="pt-PT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e, portanto, não dependentes das unidades em que são expressas as variáveis independentes, contrariamente aos </a:t>
            </a:r>
            <a:r>
              <a:rPr lang="pt-PT" sz="11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</a:t>
            </a:r>
            <a:r>
              <a:rPr lang="pt-PT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coeficientes não-estandardizados; deste modo, permitem quantificar a importância (“peso”) relativo da variável independente na explicação da variação da variável dependente.</a:t>
            </a:r>
            <a:endParaRPr lang="pt-PT" sz="11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9263" lvl="1" indent="-176213" algn="just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pt-PT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contribuição de cada um dos fatores foi ponderada para a unidade: coeficientes ponderados.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339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424-55A3-476C-BFE1-2C5431BD40F3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076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pt-PT" kern="0" dirty="0">
                <a:solidFill>
                  <a:srgbClr val="FF0000"/>
                </a:solidFill>
              </a:rPr>
              <a:t>Em 2018 a domp apresentou</a:t>
            </a:r>
            <a:r>
              <a:rPr lang="pt-PT" altLang="pt-PT" kern="0" baseline="0" dirty="0">
                <a:solidFill>
                  <a:srgbClr val="FF0000"/>
                </a:solidFill>
              </a:rPr>
              <a:t> à MP uma </a:t>
            </a:r>
            <a:r>
              <a:rPr lang="pt-PT" altLang="pt-PT" kern="0" dirty="0">
                <a:solidFill>
                  <a:srgbClr val="FF0000"/>
                </a:solidFill>
              </a:rPr>
              <a:t>proposta que incluía uma nova revisão da literatura. Ao realizar esta revisão, verificámos que fazia sentido dar a esta ferramenta uma dupla utilidade: mantendo a avaliação da satisfação de clientes e das restantes dimensões teoricamente relacionadas com esta, era importante incluir também, potenciando esta ferramenta de gestão, a avaliação da qualidade do serviço – optando por recorrer às normas portuguesas da qualidade do serviço – quer relativamente aos transportes públicos, quer a norma dirigida especificamente à rede de metro – como base do instrumento.</a:t>
            </a:r>
            <a:endParaRPr lang="pt-PT" altLang="pt-PT" kern="0" dirty="0">
              <a:solidFill>
                <a:prstClr val="black"/>
              </a:solidFill>
              <a:latin typeface="Arial Narrow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altLang="pt-PT" b="1" kern="0" dirty="0">
              <a:solidFill>
                <a:prstClr val="black"/>
              </a:solidFill>
              <a:latin typeface="Arial Narrow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pt-PT" b="1" kern="0" dirty="0">
                <a:solidFill>
                  <a:prstClr val="black"/>
                </a:solidFill>
                <a:latin typeface="Arial Narrow"/>
              </a:rPr>
              <a:t>NORMAS: </a:t>
            </a:r>
            <a:r>
              <a:rPr lang="pt-PT" altLang="pt-PT" kern="0" dirty="0">
                <a:solidFill>
                  <a:prstClr val="black"/>
                </a:solidFill>
                <a:latin typeface="Arial Narrow"/>
              </a:rPr>
              <a:t>As Normas têm como principal objetivo “especificar as regras, características e condições mínimas qualitativas e quantitativas do serviço, bem como os requisitos da qualidade da prestação do Serviço de Transporte Público de Passageiros”, sendo que a NP 4475 é específica da rede de metro. Estas normas definem certas dimensões da qualidade de serviço que serão a base do estudo prévio e do estudo de satisfação, nomeadamente oferta de serviço, acessibilidade, informação, tempo, apoio ao cliente, conforto e segurança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pt-PT" b="1" kern="0" dirty="0">
                <a:solidFill>
                  <a:prstClr val="black"/>
                </a:solidFill>
                <a:latin typeface="Arial Narrow"/>
              </a:rPr>
              <a:t>BEST:</a:t>
            </a:r>
            <a:r>
              <a:rPr lang="pt-PT" altLang="pt-PT" kern="0" dirty="0">
                <a:solidFill>
                  <a:prstClr val="black"/>
                </a:solidFill>
                <a:latin typeface="Arial Narrow"/>
              </a:rPr>
              <a:t> projeto europeu com o objetivo geral de aumentar a utilização do transporte público nas áreas urbanas europeias; foi baseado neste estudo que utilizamos as dimensões do </a:t>
            </a:r>
            <a:r>
              <a:rPr lang="pt-PT" altLang="pt-PT" kern="0" dirty="0" err="1">
                <a:solidFill>
                  <a:prstClr val="black"/>
                </a:solidFill>
                <a:latin typeface="Arial Narrow"/>
              </a:rPr>
              <a:t>value</a:t>
            </a:r>
            <a:r>
              <a:rPr lang="pt-PT" altLang="pt-PT" kern="0" dirty="0">
                <a:solidFill>
                  <a:prstClr val="black"/>
                </a:solidFill>
                <a:latin typeface="Arial Narrow"/>
              </a:rPr>
              <a:t>-for-</a:t>
            </a:r>
            <a:r>
              <a:rPr lang="pt-PT" altLang="pt-PT" kern="0" dirty="0" err="1">
                <a:solidFill>
                  <a:prstClr val="black"/>
                </a:solidFill>
                <a:latin typeface="Arial Narrow"/>
              </a:rPr>
              <a:t>money</a:t>
            </a:r>
            <a:r>
              <a:rPr lang="pt-PT" altLang="pt-PT" kern="0" dirty="0">
                <a:solidFill>
                  <a:prstClr val="black"/>
                </a:solidFill>
                <a:latin typeface="Arial Narrow"/>
              </a:rPr>
              <a:t> e da imagem social, mas existe uma grande semelhança entre as dimensões do BEST e as das normas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altLang="pt-PT" kern="0" dirty="0">
              <a:solidFill>
                <a:prstClr val="black"/>
              </a:solidFill>
              <a:latin typeface="Arial Narrow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Arial Narrow"/>
              </a:rPr>
              <a:t>No estudo inicial (Estudo</a:t>
            </a:r>
            <a:r>
              <a:rPr lang="pt-PT" altLang="pt-PT" sz="1200" kern="0" baseline="0" dirty="0">
                <a:solidFill>
                  <a:prstClr val="black"/>
                </a:solidFill>
                <a:latin typeface="Arial Narrow"/>
              </a:rPr>
              <a:t> prévio</a:t>
            </a:r>
            <a:r>
              <a:rPr lang="pt-PT" altLang="pt-PT" sz="1200" kern="0" dirty="0">
                <a:solidFill>
                  <a:prstClr val="black"/>
                </a:solidFill>
                <a:latin typeface="Arial Narrow"/>
              </a:rPr>
              <a:t>), para cada fator foi apresentado um conjunto excessivo de itens, sendo questionado aos utilizadores a sua importância para o fator. Desta forma, obtivemos um instrumento adequado ao </a:t>
            </a:r>
            <a:r>
              <a:rPr lang="pt-PT" altLang="pt-PT" sz="1200" i="1" kern="0" dirty="0">
                <a:solidFill>
                  <a:prstClr val="black"/>
                </a:solidFill>
                <a:latin typeface="Arial Narrow"/>
              </a:rPr>
              <a:t>target</a:t>
            </a:r>
            <a:r>
              <a:rPr lang="pt-PT" altLang="pt-PT" sz="1200" kern="0" dirty="0">
                <a:solidFill>
                  <a:prstClr val="black"/>
                </a:solidFill>
                <a:latin typeface="Arial Narrow"/>
              </a:rPr>
              <a:t>, permitindo medir a satisfação de forma fiável e não impondo uma estrutura que não sabemos se é, ou não, a mais adequada.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altLang="pt-PT" kern="0" dirty="0">
              <a:solidFill>
                <a:prstClr val="black"/>
              </a:solidFill>
              <a:latin typeface="Arial Narrow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738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688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693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7675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Arial Narrow"/>
              </a:rPr>
              <a:t>Para o processo de validação da escala de avaliação da Qualidade de Serviço Percebida, dividimos de forma aleatória a amostra global (n = 1639) em duas amostras (amostra de calibração, n1 = 1000; amostra de validação, n2 = 639).  Com a amostra de calibração foi realizada uma análise fatorial exploratória e com a amostra de validação foi realizada uma análise fatorial confirmatória. Os resultados destas análises levaram a um modelo de 4 fatores com 21 itens no total.</a:t>
            </a:r>
          </a:p>
          <a:p>
            <a:pPr marL="447675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pt-PT" altLang="pt-PT" sz="1200" kern="0" dirty="0">
              <a:solidFill>
                <a:prstClr val="black"/>
              </a:solidFill>
              <a:latin typeface="Arial Narrow"/>
            </a:endParaRPr>
          </a:p>
          <a:p>
            <a:pPr marL="447675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Arial Narrow"/>
              </a:rPr>
              <a:t>Os índices de ajustamento obtidos revelam um ajustamento bastante satisfatório do modelo.</a:t>
            </a:r>
          </a:p>
          <a:p>
            <a:pPr marL="447675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pt-PT" altLang="pt-PT" sz="1200" kern="0" dirty="0">
              <a:solidFill>
                <a:prstClr val="black"/>
              </a:solidFill>
              <a:latin typeface="Arial Narrow"/>
            </a:endParaRPr>
          </a:p>
          <a:p>
            <a:pPr marL="447675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Arial Narrow"/>
              </a:rPr>
              <a:t>Os resultados revelam a existência de 4 dimensões,</a:t>
            </a:r>
            <a:r>
              <a:rPr lang="pt-PT" altLang="pt-PT" sz="1200" kern="0" baseline="0" dirty="0">
                <a:solidFill>
                  <a:prstClr val="black"/>
                </a:solidFill>
                <a:latin typeface="Arial Narrow"/>
              </a:rPr>
              <a:t> nomeadas como Comodidade, Frequência e Pontualidade, Valor percebido e Bilhética. A agregação das quatro, resulta numa medida da Qualidade de Serviço Percebida.</a:t>
            </a:r>
            <a:endParaRPr lang="pt-PT" altLang="pt-PT" sz="1200" kern="0" dirty="0">
              <a:solidFill>
                <a:prstClr val="black"/>
              </a:solidFill>
              <a:latin typeface="Arial Narrow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500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PT" altLang="pt-PT" b="1">
                <a:latin typeface="Arial" panose="020B0604020202020204" pitchFamily="34" charset="0"/>
              </a:rPr>
              <a:t>MODELO</a:t>
            </a:r>
            <a:r>
              <a:rPr lang="pt-PT" altLang="pt-PT" b="1" dirty="0">
                <a:latin typeface="Arial" panose="020B0604020202020204" pitchFamily="34" charset="0"/>
              </a:rPr>
              <a:t>: </a:t>
            </a:r>
            <a:r>
              <a:rPr lang="pt-PT" altLang="pt-PT" dirty="0">
                <a:latin typeface="Arial" panose="020B0604020202020204" pitchFamily="34" charset="0"/>
              </a:rPr>
              <a:t>Realizou-se uma análise de trajetórias para compreender a relação entre as variáveis apresentadas, nomeadamente o peso da QSP e da IS na SG; da SG nas reclamações; e da SG, IS e reclamações na Lealdade.</a:t>
            </a:r>
            <a:endParaRPr lang="pt-PT" altLang="pt-PT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b="1" dirty="0">
                <a:latin typeface="Arial" panose="020B0604020202020204" pitchFamily="34" charset="0"/>
              </a:rPr>
              <a:t>ISP:</a:t>
            </a:r>
            <a:r>
              <a:rPr lang="pt-PT" altLang="pt-PT" dirty="0">
                <a:latin typeface="Arial" panose="020B0604020202020204" pitchFamily="34" charset="0"/>
              </a:rPr>
              <a:t> A contribuição de cada um dos fatores explicativos da Satisfação Global foi ponderada para a unidade, calculando-se assim o “peso” relativo de cada um deles. A partir destes valores, construiu-se um índice global de satisfação, através da soma do valor de cada fator, convertido numa escala de 0 a 100 ((</a:t>
            </a:r>
            <a:r>
              <a:rPr lang="pt-PT" altLang="pt-PT" dirty="0" err="1">
                <a:latin typeface="Arial" panose="020B0604020202020204" pitchFamily="34" charset="0"/>
              </a:rPr>
              <a:t>ValorF</a:t>
            </a:r>
            <a:r>
              <a:rPr lang="pt-PT" altLang="pt-PT" dirty="0">
                <a:latin typeface="Arial" panose="020B0604020202020204" pitchFamily="34" charset="0"/>
              </a:rPr>
              <a:t>(i)-1)*25), ponderado pela sua contribuição.</a:t>
            </a:r>
          </a:p>
          <a:p>
            <a:pPr marL="0" lvl="1" indent="0" eaLnBrk="1" hangingPunct="1">
              <a:spcBef>
                <a:spcPct val="0"/>
              </a:spcBef>
            </a:pPr>
            <a:r>
              <a:rPr lang="pt-PT" altLang="pt-PT" dirty="0">
                <a:latin typeface="Arial" panose="020B0604020202020204" pitchFamily="34" charset="0"/>
              </a:rPr>
              <a:t>Verificando o ISP para cada linha, verifica-se que, este é mais baixo na linha B e mais elevado na linha D e no TC.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666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75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081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Em geral, após o estado de emergência, os participantes têm usado menos todos os tipos de transporte público.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De facto, 39% indica ter deixado de viajar de todo; no entanto, 30% indica que utiliza TP mais de 3 vezes por semana.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Na comparação por meio de transporte utilizado anteriormente, verifica-se que a proporção de utilizadores que não voltaram a viajar é maior no comboio (41%) e menor no autocarro (35%). Entre quem afirmou que atualmente viaja menos frequentemente de TP, os principais motivos apontados dizem respeito ao receio de contágio (32%) e à não realização desse trajeto por estar em regime de teletrabalho ou aulas online (29%), estar atualmente desempregado (7%) ou em </a:t>
            </a:r>
            <a:r>
              <a:rPr lang="pt-PT" altLang="x-none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layoff</a:t>
            </a: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(6%).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Perto de 40% dos participantes que atualmente viajam menos de TP indicam que deixaram de realizar o seu percurso habitual.</a:t>
            </a:r>
            <a:r>
              <a:rPr lang="pt-PT" altLang="x-none" sz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pt-PT" altLang="x-non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Contudo, 32% utiliza o carro em alternativa aos TP para realizar o seu trajeto habitual.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t-PT" altLang="x-non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C7B9-5CB8-4D46-82B0-4A66EE10E6E3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887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  <a:prstGeom prst="rect">
            <a:avLst/>
          </a:prstGeom>
        </p:spPr>
        <p:txBody>
          <a:bodyPr anchor="b"/>
          <a:lstStyle>
            <a:lvl1pPr algn="ctr">
              <a:defRPr sz="675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514338" indent="0" algn="ctr">
              <a:buNone/>
              <a:defRPr sz="2250"/>
            </a:lvl2pPr>
            <a:lvl3pPr marL="1028674" indent="0" algn="ctr">
              <a:buNone/>
              <a:defRPr sz="2025"/>
            </a:lvl3pPr>
            <a:lvl4pPr marL="1543012" indent="0" algn="ctr">
              <a:buNone/>
              <a:defRPr sz="1800"/>
            </a:lvl4pPr>
            <a:lvl5pPr marL="2057348" indent="0" algn="ctr">
              <a:buNone/>
              <a:defRPr sz="1800"/>
            </a:lvl5pPr>
            <a:lvl6pPr marL="2571686" indent="0" algn="ctr">
              <a:buNone/>
              <a:defRPr sz="1800"/>
            </a:lvl6pPr>
            <a:lvl7pPr marL="3086022" indent="0" algn="ctr">
              <a:buNone/>
              <a:defRPr sz="1800"/>
            </a:lvl7pPr>
            <a:lvl8pPr marL="3600360" indent="0" algn="ctr">
              <a:buNone/>
              <a:defRPr sz="1800"/>
            </a:lvl8pPr>
            <a:lvl9pPr marL="4114698" indent="0" algn="ctr">
              <a:buNone/>
              <a:defRPr sz="18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32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86840"/>
            <a:ext cx="11830050" cy="1767417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961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5" y="486834"/>
            <a:ext cx="2957513" cy="7749117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486834"/>
            <a:ext cx="8701088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7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942975" y="486834"/>
            <a:ext cx="11830050" cy="7749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275208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86840"/>
            <a:ext cx="11830050" cy="1767417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F731-B1CF-4B02-BF8B-5BF1430E200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37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279657"/>
            <a:ext cx="11830050" cy="3803649"/>
          </a:xfrm>
          <a:prstGeom prst="rect">
            <a:avLst/>
          </a:prstGeom>
        </p:spPr>
        <p:txBody>
          <a:bodyPr anchor="b"/>
          <a:lstStyle>
            <a:lvl1pPr>
              <a:defRPr sz="675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119290"/>
            <a:ext cx="11830050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38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674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6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04928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86840"/>
            <a:ext cx="11830050" cy="1767417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16922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40"/>
            <a:ext cx="11830050" cy="1767417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241551"/>
            <a:ext cx="5802510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38" indent="0">
              <a:buNone/>
              <a:defRPr sz="2250" b="1"/>
            </a:lvl2pPr>
            <a:lvl3pPr marL="1028674" indent="0">
              <a:buNone/>
              <a:defRPr sz="2025" b="1"/>
            </a:lvl3pPr>
            <a:lvl4pPr marL="1543012" indent="0">
              <a:buNone/>
              <a:defRPr sz="1800" b="1"/>
            </a:lvl4pPr>
            <a:lvl5pPr marL="2057348" indent="0">
              <a:buNone/>
              <a:defRPr sz="1800" b="1"/>
            </a:lvl5pPr>
            <a:lvl6pPr marL="2571686" indent="0">
              <a:buNone/>
              <a:defRPr sz="1800" b="1"/>
            </a:lvl6pPr>
            <a:lvl7pPr marL="3086022" indent="0">
              <a:buNone/>
              <a:defRPr sz="1800" b="1"/>
            </a:lvl7pPr>
            <a:lvl8pPr marL="3600360" indent="0">
              <a:buNone/>
              <a:defRPr sz="1800" b="1"/>
            </a:lvl8pPr>
            <a:lvl9pPr marL="4114698" indent="0">
              <a:buNone/>
              <a:defRPr sz="18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340100"/>
            <a:ext cx="5802510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7" y="2241551"/>
            <a:ext cx="5831087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38" indent="0">
              <a:buNone/>
              <a:defRPr sz="2250" b="1"/>
            </a:lvl2pPr>
            <a:lvl3pPr marL="1028674" indent="0">
              <a:buNone/>
              <a:defRPr sz="2025" b="1"/>
            </a:lvl3pPr>
            <a:lvl4pPr marL="1543012" indent="0">
              <a:buNone/>
              <a:defRPr sz="1800" b="1"/>
            </a:lvl4pPr>
            <a:lvl5pPr marL="2057348" indent="0">
              <a:buNone/>
              <a:defRPr sz="1800" b="1"/>
            </a:lvl5pPr>
            <a:lvl6pPr marL="2571686" indent="0">
              <a:buNone/>
              <a:defRPr sz="1800" b="1"/>
            </a:lvl6pPr>
            <a:lvl7pPr marL="3086022" indent="0">
              <a:buNone/>
              <a:defRPr sz="1800" b="1"/>
            </a:lvl7pPr>
            <a:lvl8pPr marL="3600360" indent="0">
              <a:buNone/>
              <a:defRPr sz="1800" b="1"/>
            </a:lvl8pPr>
            <a:lvl9pPr marL="4114698" indent="0">
              <a:buNone/>
              <a:defRPr sz="18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7" y="3340100"/>
            <a:ext cx="5831087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852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86840"/>
            <a:ext cx="11830050" cy="1767417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457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95852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73"/>
            <a:ext cx="6943725" cy="64981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38" indent="0">
              <a:buNone/>
              <a:defRPr sz="1575"/>
            </a:lvl2pPr>
            <a:lvl3pPr marL="1028674" indent="0">
              <a:buNone/>
              <a:defRPr sz="1350"/>
            </a:lvl3pPr>
            <a:lvl4pPr marL="1543012" indent="0">
              <a:buNone/>
              <a:defRPr sz="1125"/>
            </a:lvl4pPr>
            <a:lvl5pPr marL="2057348" indent="0">
              <a:buNone/>
              <a:defRPr sz="1125"/>
            </a:lvl5pPr>
            <a:lvl6pPr marL="2571686" indent="0">
              <a:buNone/>
              <a:defRPr sz="1125"/>
            </a:lvl6pPr>
            <a:lvl7pPr marL="3086022" indent="0">
              <a:buNone/>
              <a:defRPr sz="1125"/>
            </a:lvl7pPr>
            <a:lvl8pPr marL="3600360" indent="0">
              <a:buNone/>
              <a:defRPr sz="1125"/>
            </a:lvl8pPr>
            <a:lvl9pPr marL="4114698" indent="0">
              <a:buNone/>
              <a:defRPr sz="112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61088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316573"/>
            <a:ext cx="6943725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/>
            </a:lvl1pPr>
            <a:lvl2pPr marL="514338" indent="0">
              <a:buNone/>
              <a:defRPr sz="3150"/>
            </a:lvl2pPr>
            <a:lvl3pPr marL="1028674" indent="0">
              <a:buNone/>
              <a:defRPr sz="2700"/>
            </a:lvl3pPr>
            <a:lvl4pPr marL="1543012" indent="0">
              <a:buNone/>
              <a:defRPr sz="2250"/>
            </a:lvl4pPr>
            <a:lvl5pPr marL="2057348" indent="0">
              <a:buNone/>
              <a:defRPr sz="2250"/>
            </a:lvl5pPr>
            <a:lvl6pPr marL="2571686" indent="0">
              <a:buNone/>
              <a:defRPr sz="2250"/>
            </a:lvl6pPr>
            <a:lvl7pPr marL="3086022" indent="0">
              <a:buNone/>
              <a:defRPr sz="2250"/>
            </a:lvl7pPr>
            <a:lvl8pPr marL="3600360" indent="0">
              <a:buNone/>
              <a:defRPr sz="2250"/>
            </a:lvl8pPr>
            <a:lvl9pPr marL="4114698" indent="0">
              <a:buNone/>
              <a:defRPr sz="225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38" indent="0">
              <a:buNone/>
              <a:defRPr sz="1575"/>
            </a:lvl2pPr>
            <a:lvl3pPr marL="1028674" indent="0">
              <a:buNone/>
              <a:defRPr sz="1350"/>
            </a:lvl3pPr>
            <a:lvl4pPr marL="1543012" indent="0">
              <a:buNone/>
              <a:defRPr sz="1125"/>
            </a:lvl4pPr>
            <a:lvl5pPr marL="2057348" indent="0">
              <a:buNone/>
              <a:defRPr sz="1125"/>
            </a:lvl5pPr>
            <a:lvl6pPr marL="2571686" indent="0">
              <a:buNone/>
              <a:defRPr sz="1125"/>
            </a:lvl6pPr>
            <a:lvl7pPr marL="3086022" indent="0">
              <a:buNone/>
              <a:defRPr sz="1125"/>
            </a:lvl7pPr>
            <a:lvl8pPr marL="3600360" indent="0">
              <a:buNone/>
              <a:defRPr sz="1125"/>
            </a:lvl8pPr>
            <a:lvl9pPr marL="4114698" indent="0">
              <a:buNone/>
              <a:defRPr sz="112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00671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40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188D-6C91-4A40-8487-7755E5C8C0F0}" type="datetimeFigureOut">
              <a:rPr lang="es-ES_tradnl" smtClean="0"/>
              <a:pPr/>
              <a:t>01/09/2020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40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40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955-4202-4240-87BC-07B8A9A71F0F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Freeform 43"/>
          <p:cNvSpPr>
            <a:spLocks/>
          </p:cNvSpPr>
          <p:nvPr/>
        </p:nvSpPr>
        <p:spPr bwMode="auto">
          <a:xfrm>
            <a:off x="173832" y="186267"/>
            <a:ext cx="13332618" cy="1117600"/>
          </a:xfrm>
          <a:custGeom>
            <a:avLst/>
            <a:gdLst>
              <a:gd name="T0" fmla="*/ 2147483646 w 5599"/>
              <a:gd name="T1" fmla="*/ 2147483646 h 739"/>
              <a:gd name="T2" fmla="*/ 0 w 5599"/>
              <a:gd name="T3" fmla="*/ 2147483646 h 739"/>
              <a:gd name="T4" fmla="*/ 0 w 5599"/>
              <a:gd name="T5" fmla="*/ 2147483646 h 739"/>
              <a:gd name="T6" fmla="*/ 2147483646 w 5599"/>
              <a:gd name="T7" fmla="*/ 2147483646 h 739"/>
              <a:gd name="T8" fmla="*/ 2147483646 w 5599"/>
              <a:gd name="T9" fmla="*/ 2147483646 h 739"/>
              <a:gd name="T10" fmla="*/ 2147483646 w 5599"/>
              <a:gd name="T11" fmla="*/ 2147483646 h 739"/>
              <a:gd name="T12" fmla="*/ 2147483646 w 5599"/>
              <a:gd name="T13" fmla="*/ 0 h 739"/>
              <a:gd name="T14" fmla="*/ 2147483646 w 5599"/>
              <a:gd name="T15" fmla="*/ 0 h 739"/>
              <a:gd name="T16" fmla="*/ 2147483646 w 5599"/>
              <a:gd name="T17" fmla="*/ 2147483646 h 739"/>
              <a:gd name="T18" fmla="*/ 2147483646 w 5599"/>
              <a:gd name="T19" fmla="*/ 2147483646 h 739"/>
              <a:gd name="T20" fmla="*/ 2147483646 w 5599"/>
              <a:gd name="T21" fmla="*/ 2147483646 h 739"/>
              <a:gd name="T22" fmla="*/ 2147483646 w 5599"/>
              <a:gd name="T23" fmla="*/ 2147483646 h 739"/>
              <a:gd name="T24" fmla="*/ 2147483646 w 5599"/>
              <a:gd name="T25" fmla="*/ 2147483646 h 7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99" h="739">
                <a:moveTo>
                  <a:pt x="5599" y="739"/>
                </a:moveTo>
                <a:lnTo>
                  <a:pt x="0" y="739"/>
                </a:lnTo>
                <a:lnTo>
                  <a:pt x="0" y="84"/>
                </a:lnTo>
                <a:lnTo>
                  <a:pt x="5" y="50"/>
                </a:lnTo>
                <a:lnTo>
                  <a:pt x="22" y="22"/>
                </a:lnTo>
                <a:lnTo>
                  <a:pt x="50" y="5"/>
                </a:lnTo>
                <a:lnTo>
                  <a:pt x="84" y="0"/>
                </a:lnTo>
                <a:lnTo>
                  <a:pt x="5515" y="0"/>
                </a:lnTo>
                <a:lnTo>
                  <a:pt x="5543" y="5"/>
                </a:lnTo>
                <a:lnTo>
                  <a:pt x="5571" y="22"/>
                </a:lnTo>
                <a:lnTo>
                  <a:pt x="5588" y="50"/>
                </a:lnTo>
                <a:lnTo>
                  <a:pt x="5599" y="84"/>
                </a:lnTo>
                <a:lnTo>
                  <a:pt x="5599" y="739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 sz="2025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85044" y="1350846"/>
            <a:ext cx="13330238" cy="7082367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endParaRPr lang="en-US" altLang="pt-PT" sz="2700" b="0" u="sng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auto">
          <a:xfrm>
            <a:off x="178602" y="8434917"/>
            <a:ext cx="13327856" cy="567267"/>
          </a:xfrm>
          <a:custGeom>
            <a:avLst/>
            <a:gdLst>
              <a:gd name="T0" fmla="*/ 2147483646 w 5597"/>
              <a:gd name="T1" fmla="*/ 2147483646 h 268"/>
              <a:gd name="T2" fmla="*/ 2147483646 w 5597"/>
              <a:gd name="T3" fmla="*/ 2147483646 h 268"/>
              <a:gd name="T4" fmla="*/ 2147483646 w 5597"/>
              <a:gd name="T5" fmla="*/ 2147483646 h 268"/>
              <a:gd name="T6" fmla="*/ 2147483646 w 5597"/>
              <a:gd name="T7" fmla="*/ 2147483646 h 268"/>
              <a:gd name="T8" fmla="*/ 2147483646 w 5597"/>
              <a:gd name="T9" fmla="*/ 2147483646 h 268"/>
              <a:gd name="T10" fmla="*/ 2147483646 w 5597"/>
              <a:gd name="T11" fmla="*/ 2147483646 h 268"/>
              <a:gd name="T12" fmla="*/ 2147483646 w 5597"/>
              <a:gd name="T13" fmla="*/ 2147483646 h 268"/>
              <a:gd name="T14" fmla="*/ 2147483646 w 5597"/>
              <a:gd name="T15" fmla="*/ 2147483646 h 268"/>
              <a:gd name="T16" fmla="*/ 2147483646 w 5597"/>
              <a:gd name="T17" fmla="*/ 2147483646 h 268"/>
              <a:gd name="T18" fmla="*/ 0 w 5597"/>
              <a:gd name="T19" fmla="*/ 2147483646 h 268"/>
              <a:gd name="T20" fmla="*/ 0 w 5597"/>
              <a:gd name="T21" fmla="*/ 0 h 268"/>
              <a:gd name="T22" fmla="*/ 2147483646 w 5597"/>
              <a:gd name="T23" fmla="*/ 0 h 268"/>
              <a:gd name="T24" fmla="*/ 2147483646 w 5597"/>
              <a:gd name="T25" fmla="*/ 2147483646 h 2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97" h="268">
                <a:moveTo>
                  <a:pt x="5597" y="184"/>
                </a:moveTo>
                <a:lnTo>
                  <a:pt x="5592" y="218"/>
                </a:lnTo>
                <a:lnTo>
                  <a:pt x="5575" y="240"/>
                </a:lnTo>
                <a:lnTo>
                  <a:pt x="5547" y="262"/>
                </a:lnTo>
                <a:lnTo>
                  <a:pt x="5513" y="268"/>
                </a:lnTo>
                <a:lnTo>
                  <a:pt x="84" y="268"/>
                </a:lnTo>
                <a:lnTo>
                  <a:pt x="50" y="262"/>
                </a:lnTo>
                <a:lnTo>
                  <a:pt x="28" y="240"/>
                </a:lnTo>
                <a:lnTo>
                  <a:pt x="6" y="218"/>
                </a:lnTo>
                <a:lnTo>
                  <a:pt x="0" y="184"/>
                </a:lnTo>
                <a:lnTo>
                  <a:pt x="0" y="0"/>
                </a:lnTo>
                <a:lnTo>
                  <a:pt x="5597" y="0"/>
                </a:lnTo>
                <a:lnTo>
                  <a:pt x="5597" y="184"/>
                </a:lnTo>
                <a:close/>
              </a:path>
            </a:pathLst>
          </a:custGeom>
          <a:solidFill>
            <a:srgbClr val="6A6A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 sz="2025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5405444" y="8428567"/>
            <a:ext cx="3252788" cy="69851"/>
          </a:xfrm>
          <a:prstGeom prst="rect">
            <a:avLst/>
          </a:prstGeom>
          <a:solidFill>
            <a:srgbClr val="DC1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z="2025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8658232" y="8428567"/>
            <a:ext cx="2252663" cy="69851"/>
          </a:xfrm>
          <a:prstGeom prst="rect">
            <a:avLst/>
          </a:prstGeom>
          <a:solidFill>
            <a:srgbClr val="99CC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z="2025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10910895" y="8428567"/>
            <a:ext cx="1731169" cy="69851"/>
          </a:xfrm>
          <a:prstGeom prst="rect">
            <a:avLst/>
          </a:prstGeom>
          <a:solidFill>
            <a:srgbClr val="FF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z="2025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12642059" y="8428567"/>
            <a:ext cx="866775" cy="69851"/>
          </a:xfrm>
          <a:prstGeom prst="rect">
            <a:avLst/>
          </a:prstGeom>
          <a:solidFill>
            <a:srgbClr val="CF1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z="2025"/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80983" y="8428567"/>
            <a:ext cx="5224463" cy="69851"/>
          </a:xfrm>
          <a:prstGeom prst="rect">
            <a:avLst/>
          </a:prstGeom>
          <a:solidFill>
            <a:srgbClr val="019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z="2025"/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1784813" y="268826"/>
            <a:ext cx="1003801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FF Metro Porto" panose="000004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pt-PT" sz="4950" b="0">
                <a:solidFill>
                  <a:schemeClr val="bg1"/>
                </a:solidFill>
              </a:rPr>
              <a:t>©</a:t>
            </a:r>
            <a:endParaRPr lang="pt-PT" altLang="pt-PT" sz="495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2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l" defTabSz="1028674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102867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06" indent="-257168" algn="l" defTabSz="10286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42" indent="-257168" algn="l" defTabSz="10286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180" indent="-257168" algn="l" defTabSz="10286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18" indent="-257168" algn="l" defTabSz="10286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854" indent="-257168" algn="l" defTabSz="10286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192" indent="-257168" algn="l" defTabSz="10286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528" indent="-257168" algn="l" defTabSz="10286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866" indent="-257168" algn="l" defTabSz="10286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674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12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686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022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0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698" algn="l" defTabSz="1028674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857250" y="6706186"/>
            <a:ext cx="824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Fatores</a:t>
            </a:r>
            <a:r>
              <a:rPr lang="es-ES_tradn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 críticos de </a:t>
            </a:r>
            <a:r>
              <a:rPr lang="es-ES_tradnl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opção</a:t>
            </a:r>
            <a:r>
              <a:rPr lang="es-ES_tradn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 </a:t>
            </a:r>
          </a:p>
          <a:p>
            <a:r>
              <a:rPr lang="es-ES_tradn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de modo de transporte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0838C2-0BD5-4B63-B0DE-2ACE50ED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933" y="6541940"/>
            <a:ext cx="3158554" cy="1696883"/>
          </a:xfrm>
          <a:prstGeom prst="rect">
            <a:avLst/>
          </a:prstGeom>
        </p:spPr>
      </p:pic>
      <p:sp>
        <p:nvSpPr>
          <p:cNvPr id="13" name="CuadroTexto 6">
            <a:extLst>
              <a:ext uri="{FF2B5EF4-FFF2-40B4-BE49-F238E27FC236}">
                <a16:creationId xmlns:a16="http://schemas.microsoft.com/office/drawing/2014/main" id="{7B3B556F-4241-4511-BDDA-BC0D4D67E554}"/>
              </a:ext>
            </a:extLst>
          </p:cNvPr>
          <p:cNvSpPr txBox="1"/>
          <p:nvPr/>
        </p:nvSpPr>
        <p:spPr>
          <a:xfrm>
            <a:off x="929184" y="308046"/>
            <a:ext cx="6814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5400" b="1" dirty="0">
                <a:solidFill>
                  <a:schemeClr val="bg1"/>
                </a:solidFill>
                <a:latin typeface="FF Metro Porto" panose="00000400000000000000" pitchFamily="2" charset="0"/>
                <a:cs typeface="Aller Light"/>
              </a:rPr>
              <a:t> Metro do Porto</a:t>
            </a:r>
          </a:p>
        </p:txBody>
      </p:sp>
      <p:pic>
        <p:nvPicPr>
          <p:cNvPr id="1026" name="Picture 2" descr="Mind the Gap | Mercado&amp;Consumo">
            <a:extLst>
              <a:ext uri="{FF2B5EF4-FFF2-40B4-BE49-F238E27FC236}">
                <a16:creationId xmlns:a16="http://schemas.microsoft.com/office/drawing/2014/main" id="{2D547574-72EC-44AE-ADE5-76E704C1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87660"/>
            <a:ext cx="7291325" cy="48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A37A79A-9AAD-42C0-8ED2-83B746EAB273}"/>
              </a:ext>
            </a:extLst>
          </p:cNvPr>
          <p:cNvSpPr/>
          <p:nvPr/>
        </p:nvSpPr>
        <p:spPr>
          <a:xfrm>
            <a:off x="9225185" y="3139270"/>
            <a:ext cx="3451132" cy="3409273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EA98AC2-8773-4031-A8BE-5F20DAC54812}"/>
              </a:ext>
            </a:extLst>
          </p:cNvPr>
          <p:cNvSpPr/>
          <p:nvPr/>
        </p:nvSpPr>
        <p:spPr>
          <a:xfrm>
            <a:off x="8268021" y="2059180"/>
            <a:ext cx="52051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 </a:t>
            </a:r>
            <a:r>
              <a:rPr lang="pt-PT" sz="3200" dirty="0"/>
              <a:t>26º Semana </a:t>
            </a:r>
            <a:r>
              <a:rPr lang="pt-PT" sz="3200" dirty="0" err="1"/>
              <a:t>Metroferroviaria</a:t>
            </a:r>
            <a:r>
              <a:rPr lang="pt-PT" sz="3200" dirty="0"/>
              <a:t> </a:t>
            </a:r>
          </a:p>
          <a:p>
            <a:pPr algn="ctr"/>
            <a:r>
              <a:rPr lang="pt-PT" sz="2400" dirty="0"/>
              <a:t>organização</a:t>
            </a:r>
            <a:r>
              <a:rPr lang="pt-PT" sz="3200" dirty="0"/>
              <a:t>  AEAMESP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A41F4FE-16C1-4289-AF33-C2A337660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 o que pensam os nossos clientes?</a:t>
            </a:r>
          </a:p>
        </p:txBody>
      </p:sp>
    </p:spTree>
    <p:extLst>
      <p:ext uri="{BB962C8B-B14F-4D97-AF65-F5344CB8AC3E}">
        <p14:creationId xmlns:p14="http://schemas.microsoft.com/office/powerpoint/2010/main" val="4367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51122" y="254356"/>
            <a:ext cx="10934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2.  </a:t>
            </a:r>
            <a:r>
              <a:rPr lang="es-ES_tradnl" sz="3200" dirty="0" err="1">
                <a:solidFill>
                  <a:srgbClr val="404040"/>
                </a:solidFill>
                <a:latin typeface="Aller Light"/>
                <a:cs typeface="Aller Light"/>
              </a:rPr>
              <a:t>Hierarquia</a:t>
            </a:r>
            <a:r>
              <a:rPr lang="es-ES_tradnl" sz="3200" dirty="0">
                <a:solidFill>
                  <a:srgbClr val="404040"/>
                </a:solidFill>
                <a:latin typeface="Aller Light"/>
                <a:cs typeface="Aller Light"/>
              </a:rPr>
              <a:t> das </a:t>
            </a:r>
            <a:r>
              <a:rPr lang="es-ES_tradnl" sz="3200" dirty="0" err="1">
                <a:solidFill>
                  <a:srgbClr val="404040"/>
                </a:solidFill>
                <a:latin typeface="Aller Light"/>
                <a:cs typeface="Aller Light"/>
              </a:rPr>
              <a:t>variáveis</a:t>
            </a:r>
            <a:r>
              <a:rPr lang="es-ES_tradnl" sz="3200" dirty="0">
                <a:solidFill>
                  <a:srgbClr val="404040"/>
                </a:solidFill>
                <a:latin typeface="Aller Light"/>
                <a:cs typeface="Aller Light"/>
              </a:rPr>
              <a:t> de </a:t>
            </a:r>
            <a:r>
              <a:rPr lang="es-ES_tradnl" sz="3200" dirty="0" err="1">
                <a:solidFill>
                  <a:srgbClr val="404040"/>
                </a:solidFill>
                <a:latin typeface="Aller Light"/>
                <a:cs typeface="Aller Light"/>
              </a:rPr>
              <a:t>satisfação</a:t>
            </a:r>
            <a:r>
              <a:rPr lang="es-ES_tradnl" sz="3200" dirty="0">
                <a:solidFill>
                  <a:srgbClr val="404040"/>
                </a:solidFill>
                <a:latin typeface="Aller Light"/>
                <a:cs typeface="Aller Light"/>
              </a:rPr>
              <a:t> global do </a:t>
            </a:r>
            <a:r>
              <a:rPr lang="es-ES_tradnl" sz="3200" dirty="0" err="1">
                <a:solidFill>
                  <a:srgbClr val="404040"/>
                </a:solidFill>
                <a:latin typeface="Aller Light"/>
                <a:cs typeface="Aller Light"/>
              </a:rPr>
              <a:t>serviço</a:t>
            </a:r>
            <a:r>
              <a:rPr lang="es-ES_tradnl" sz="3200" dirty="0">
                <a:solidFill>
                  <a:srgbClr val="404040"/>
                </a:solidFill>
                <a:latin typeface="Aller Light"/>
                <a:cs typeface="Aller Light"/>
              </a:rPr>
              <a:t> metro 		</a:t>
            </a:r>
            <a:r>
              <a:rPr lang="es-ES_tradnl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pré-covid</a:t>
            </a:r>
            <a:endParaRPr lang="es-ES_tradnl" sz="3200" dirty="0">
              <a:solidFill>
                <a:srgbClr val="404040"/>
              </a:solidFill>
              <a:latin typeface="Aller Light"/>
              <a:cs typeface="Aller Ligh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E430FF5-9C47-47A3-873D-E7312BC0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97" y="1960323"/>
            <a:ext cx="10934814" cy="522335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90FAD8-1B81-4A31-BE47-96B81F1A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11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D224E2-DA35-4CB1-BB8A-F9CF93B9563E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1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60400" y="487200"/>
            <a:ext cx="890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3.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anual de satisfação de clientes</a:t>
            </a:r>
          </a:p>
        </p:txBody>
      </p:sp>
      <p:cxnSp>
        <p:nvCxnSpPr>
          <p:cNvPr id="31" name="Conexão reta 30"/>
          <p:cNvCxnSpPr>
            <a:cxnSpLocks/>
            <a:stCxn id="30" idx="0"/>
            <a:endCxn id="30" idx="2"/>
          </p:cNvCxnSpPr>
          <p:nvPr/>
        </p:nvCxnSpPr>
        <p:spPr bwMode="auto">
          <a:xfrm>
            <a:off x="8654563" y="1896704"/>
            <a:ext cx="0" cy="6349830"/>
          </a:xfrm>
          <a:prstGeom prst="line">
            <a:avLst/>
          </a:prstGeom>
          <a:solidFill>
            <a:srgbClr val="8CBD3A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FA1ECD0-EB5D-4DD6-A4F3-09F85B386C2E}"/>
              </a:ext>
            </a:extLst>
          </p:cNvPr>
          <p:cNvGrpSpPr/>
          <p:nvPr/>
        </p:nvGrpSpPr>
        <p:grpSpPr>
          <a:xfrm>
            <a:off x="660400" y="1896704"/>
            <a:ext cx="12022667" cy="6349830"/>
            <a:chOff x="1890347" y="3691053"/>
            <a:chExt cx="9788571" cy="4880066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1C6F1B42-31D5-4565-B077-182B8E81EF15}"/>
                </a:ext>
              </a:extLst>
            </p:cNvPr>
            <p:cNvGrpSpPr/>
            <p:nvPr/>
          </p:nvGrpSpPr>
          <p:grpSpPr>
            <a:xfrm>
              <a:off x="1890347" y="3691053"/>
              <a:ext cx="9788571" cy="4880066"/>
              <a:chOff x="1890347" y="3691053"/>
              <a:chExt cx="9788571" cy="4880066"/>
            </a:xfrm>
          </p:grpSpPr>
          <p:sp>
            <p:nvSpPr>
              <p:cNvPr id="30" name="Retângulo arredondado 29"/>
              <p:cNvSpPr/>
              <p:nvPr/>
            </p:nvSpPr>
            <p:spPr bwMode="auto">
              <a:xfrm>
                <a:off x="5119092" y="3691053"/>
                <a:ext cx="6559826" cy="4880066"/>
              </a:xfrm>
              <a:prstGeom prst="roundRect">
                <a:avLst>
                  <a:gd name="adj" fmla="val 7189"/>
                </a:avLst>
              </a:prstGeom>
              <a:solidFill>
                <a:srgbClr val="FBDCD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 sz="2000" u="sng" baseline="-25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" name="Arredondar Retângulo de Canto do Mesmo Lado 31"/>
              <p:cNvSpPr/>
              <p:nvPr/>
            </p:nvSpPr>
            <p:spPr bwMode="auto">
              <a:xfrm rot="16200000">
                <a:off x="2730310" y="2851091"/>
                <a:ext cx="4880062" cy="6559988"/>
              </a:xfrm>
              <a:prstGeom prst="round2SameRect">
                <a:avLst>
                  <a:gd name="adj1" fmla="val 8048"/>
                  <a:gd name="adj2" fmla="val 0"/>
                </a:avLst>
              </a:prstGeom>
              <a:solidFill>
                <a:srgbClr val="77C4D1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2000" b="0" i="0" u="sng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26C0C66F-591A-4C0A-AE57-4E65EF39B40F}"/>
                </a:ext>
              </a:extLst>
            </p:cNvPr>
            <p:cNvGrpSpPr/>
            <p:nvPr/>
          </p:nvGrpSpPr>
          <p:grpSpPr>
            <a:xfrm>
              <a:off x="2910655" y="4172063"/>
              <a:ext cx="8500621" cy="4220148"/>
              <a:chOff x="2910655" y="4172063"/>
              <a:chExt cx="8500621" cy="4220148"/>
            </a:xfrm>
          </p:grpSpPr>
          <p:sp>
            <p:nvSpPr>
              <p:cNvPr id="33" name="Retângulo arredondado 32"/>
              <p:cNvSpPr/>
              <p:nvPr/>
            </p:nvSpPr>
            <p:spPr bwMode="auto">
              <a:xfrm>
                <a:off x="2953749" y="5034737"/>
                <a:ext cx="3401516" cy="880266"/>
              </a:xfrm>
              <a:prstGeom prst="roundRect">
                <a:avLst/>
              </a:prstGeom>
              <a:solidFill>
                <a:srgbClr val="77C4D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200" kern="0" dirty="0">
                    <a:solidFill>
                      <a:prstClr val="black"/>
                    </a:solidFill>
                    <a:latin typeface="+mj-lt"/>
                  </a:rPr>
                  <a:t>Paradigma “Qualidade – Satisfação – Lealdade”</a:t>
                </a: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689302" y="4282869"/>
                <a:ext cx="4713594" cy="461665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Bebas Neue" panose="020B0606020202050201" pitchFamily="34" charset="0"/>
                  </a:rPr>
                  <a:t>REVISÃO DA LITERATURA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8388016" y="4282869"/>
                <a:ext cx="2181065" cy="461665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 anchor="ctr" anchorCtr="0">
                <a:noAutofit/>
              </a:bodyPr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2400" dirty="0">
                    <a:solidFill>
                      <a:srgbClr val="5D5E5E"/>
                    </a:solidFill>
                    <a:latin typeface="Bebas Neue" panose="020B0606020202050201" pitchFamily="34" charset="0"/>
                  </a:rPr>
                  <a:t>ESTUDO PRÉVIO</a:t>
                </a:r>
              </a:p>
            </p:txBody>
          </p:sp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10935642" y="4172063"/>
                <a:ext cx="436987" cy="572471"/>
              </a:xfrm>
              <a:custGeom>
                <a:avLst/>
                <a:gdLst/>
                <a:ahLst/>
                <a:cxnLst>
                  <a:cxn ang="0">
                    <a:pos x="42" y="728"/>
                  </a:cxn>
                  <a:cxn ang="0">
                    <a:pos x="0" y="648"/>
                  </a:cxn>
                  <a:cxn ang="0">
                    <a:pos x="4" y="480"/>
                  </a:cxn>
                  <a:cxn ang="0">
                    <a:pos x="20" y="440"/>
                  </a:cxn>
                  <a:cxn ang="0">
                    <a:pos x="50" y="408"/>
                  </a:cxn>
                  <a:cxn ang="0">
                    <a:pos x="92" y="394"/>
                  </a:cxn>
                  <a:cxn ang="0">
                    <a:pos x="160" y="394"/>
                  </a:cxn>
                  <a:cxn ang="0">
                    <a:pos x="186" y="424"/>
                  </a:cxn>
                  <a:cxn ang="0">
                    <a:pos x="176" y="446"/>
                  </a:cxn>
                  <a:cxn ang="0">
                    <a:pos x="154" y="456"/>
                  </a:cxn>
                  <a:cxn ang="0">
                    <a:pos x="86" y="458"/>
                  </a:cxn>
                  <a:cxn ang="0">
                    <a:pos x="74" y="470"/>
                  </a:cxn>
                  <a:cxn ang="0">
                    <a:pos x="62" y="508"/>
                  </a:cxn>
                  <a:cxn ang="0">
                    <a:pos x="64" y="662"/>
                  </a:cxn>
                  <a:cxn ang="0">
                    <a:pos x="88" y="682"/>
                  </a:cxn>
                  <a:cxn ang="0">
                    <a:pos x="502" y="682"/>
                  </a:cxn>
                  <a:cxn ang="0">
                    <a:pos x="526" y="662"/>
                  </a:cxn>
                  <a:cxn ang="0">
                    <a:pos x="528" y="490"/>
                  </a:cxn>
                  <a:cxn ang="0">
                    <a:pos x="514" y="462"/>
                  </a:cxn>
                  <a:cxn ang="0">
                    <a:pos x="434" y="456"/>
                  </a:cxn>
                  <a:cxn ang="0">
                    <a:pos x="370" y="436"/>
                  </a:cxn>
                  <a:cxn ang="0">
                    <a:pos x="342" y="388"/>
                  </a:cxn>
                  <a:cxn ang="0">
                    <a:pos x="356" y="280"/>
                  </a:cxn>
                  <a:cxn ang="0">
                    <a:pos x="362" y="274"/>
                  </a:cxn>
                  <a:cxn ang="0">
                    <a:pos x="382" y="256"/>
                  </a:cxn>
                  <a:cxn ang="0">
                    <a:pos x="410" y="192"/>
                  </a:cxn>
                  <a:cxn ang="0">
                    <a:pos x="408" y="156"/>
                  </a:cxn>
                  <a:cxn ang="0">
                    <a:pos x="338" y="70"/>
                  </a:cxn>
                  <a:cxn ang="0">
                    <a:pos x="294" y="62"/>
                  </a:cxn>
                  <a:cxn ang="0">
                    <a:pos x="210" y="96"/>
                  </a:cxn>
                  <a:cxn ang="0">
                    <a:pos x="176" y="178"/>
                  </a:cxn>
                  <a:cxn ang="0">
                    <a:pos x="182" y="218"/>
                  </a:cxn>
                  <a:cxn ang="0">
                    <a:pos x="220" y="270"/>
                  </a:cxn>
                  <a:cxn ang="0">
                    <a:pos x="232" y="290"/>
                  </a:cxn>
                  <a:cxn ang="0">
                    <a:pos x="224" y="314"/>
                  </a:cxn>
                  <a:cxn ang="0">
                    <a:pos x="186" y="322"/>
                  </a:cxn>
                  <a:cxn ang="0">
                    <a:pos x="154" y="290"/>
                  </a:cxn>
                  <a:cxn ang="0">
                    <a:pos x="116" y="200"/>
                  </a:cxn>
                  <a:cxn ang="0">
                    <a:pos x="118" y="142"/>
                  </a:cxn>
                  <a:cxn ang="0">
                    <a:pos x="156" y="64"/>
                  </a:cxn>
                  <a:cxn ang="0">
                    <a:pos x="224" y="14"/>
                  </a:cxn>
                  <a:cxn ang="0">
                    <a:pos x="294" y="0"/>
                  </a:cxn>
                  <a:cxn ang="0">
                    <a:pos x="364" y="14"/>
                  </a:cxn>
                  <a:cxn ang="0">
                    <a:pos x="432" y="64"/>
                  </a:cxn>
                  <a:cxn ang="0">
                    <a:pos x="468" y="142"/>
                  </a:cxn>
                  <a:cxn ang="0">
                    <a:pos x="472" y="198"/>
                  </a:cxn>
                  <a:cxn ang="0">
                    <a:pos x="446" y="276"/>
                  </a:cxn>
                  <a:cxn ang="0">
                    <a:pos x="402" y="324"/>
                  </a:cxn>
                  <a:cxn ang="0">
                    <a:pos x="404" y="380"/>
                  </a:cxn>
                  <a:cxn ang="0">
                    <a:pos x="426" y="394"/>
                  </a:cxn>
                  <a:cxn ang="0">
                    <a:pos x="514" y="396"/>
                  </a:cxn>
                  <a:cxn ang="0">
                    <a:pos x="582" y="454"/>
                  </a:cxn>
                  <a:cxn ang="0">
                    <a:pos x="590" y="648"/>
                  </a:cxn>
                  <a:cxn ang="0">
                    <a:pos x="548" y="728"/>
                  </a:cxn>
                  <a:cxn ang="0">
                    <a:pos x="94" y="744"/>
                  </a:cxn>
                </a:cxnLst>
                <a:rect l="0" t="0" r="r" b="b"/>
                <a:pathLst>
                  <a:path w="590" h="744">
                    <a:moveTo>
                      <a:pt x="94" y="744"/>
                    </a:moveTo>
                    <a:lnTo>
                      <a:pt x="94" y="744"/>
                    </a:lnTo>
                    <a:lnTo>
                      <a:pt x="76" y="742"/>
                    </a:lnTo>
                    <a:lnTo>
                      <a:pt x="58" y="736"/>
                    </a:lnTo>
                    <a:lnTo>
                      <a:pt x="42" y="728"/>
                    </a:lnTo>
                    <a:lnTo>
                      <a:pt x="28" y="716"/>
                    </a:lnTo>
                    <a:lnTo>
                      <a:pt x="16" y="702"/>
                    </a:lnTo>
                    <a:lnTo>
                      <a:pt x="6" y="686"/>
                    </a:lnTo>
                    <a:lnTo>
                      <a:pt x="2" y="668"/>
                    </a:lnTo>
                    <a:lnTo>
                      <a:pt x="0" y="648"/>
                    </a:lnTo>
                    <a:lnTo>
                      <a:pt x="0" y="648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0" y="494"/>
                    </a:lnTo>
                    <a:lnTo>
                      <a:pt x="4" y="480"/>
                    </a:lnTo>
                    <a:lnTo>
                      <a:pt x="8" y="466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20" y="440"/>
                    </a:lnTo>
                    <a:lnTo>
                      <a:pt x="28" y="428"/>
                    </a:lnTo>
                    <a:lnTo>
                      <a:pt x="38" y="418"/>
                    </a:lnTo>
                    <a:lnTo>
                      <a:pt x="50" y="408"/>
                    </a:lnTo>
                    <a:lnTo>
                      <a:pt x="50" y="408"/>
                    </a:lnTo>
                    <a:lnTo>
                      <a:pt x="50" y="408"/>
                    </a:lnTo>
                    <a:lnTo>
                      <a:pt x="60" y="402"/>
                    </a:lnTo>
                    <a:lnTo>
                      <a:pt x="70" y="398"/>
                    </a:lnTo>
                    <a:lnTo>
                      <a:pt x="80" y="394"/>
                    </a:lnTo>
                    <a:lnTo>
                      <a:pt x="92" y="394"/>
                    </a:lnTo>
                    <a:lnTo>
                      <a:pt x="92" y="394"/>
                    </a:lnTo>
                    <a:lnTo>
                      <a:pt x="92" y="394"/>
                    </a:lnTo>
                    <a:lnTo>
                      <a:pt x="154" y="394"/>
                    </a:lnTo>
                    <a:lnTo>
                      <a:pt x="154" y="394"/>
                    </a:lnTo>
                    <a:lnTo>
                      <a:pt x="154" y="394"/>
                    </a:lnTo>
                    <a:lnTo>
                      <a:pt x="160" y="394"/>
                    </a:lnTo>
                    <a:lnTo>
                      <a:pt x="166" y="396"/>
                    </a:lnTo>
                    <a:lnTo>
                      <a:pt x="176" y="402"/>
                    </a:lnTo>
                    <a:lnTo>
                      <a:pt x="182" y="412"/>
                    </a:lnTo>
                    <a:lnTo>
                      <a:pt x="184" y="418"/>
                    </a:lnTo>
                    <a:lnTo>
                      <a:pt x="186" y="424"/>
                    </a:lnTo>
                    <a:lnTo>
                      <a:pt x="186" y="424"/>
                    </a:lnTo>
                    <a:lnTo>
                      <a:pt x="186" y="424"/>
                    </a:lnTo>
                    <a:lnTo>
                      <a:pt x="184" y="432"/>
                    </a:lnTo>
                    <a:lnTo>
                      <a:pt x="182" y="436"/>
                    </a:lnTo>
                    <a:lnTo>
                      <a:pt x="176" y="446"/>
                    </a:lnTo>
                    <a:lnTo>
                      <a:pt x="166" y="454"/>
                    </a:lnTo>
                    <a:lnTo>
                      <a:pt x="160" y="456"/>
                    </a:lnTo>
                    <a:lnTo>
                      <a:pt x="154" y="456"/>
                    </a:lnTo>
                    <a:lnTo>
                      <a:pt x="154" y="456"/>
                    </a:lnTo>
                    <a:lnTo>
                      <a:pt x="154" y="456"/>
                    </a:lnTo>
                    <a:lnTo>
                      <a:pt x="92" y="456"/>
                    </a:lnTo>
                    <a:lnTo>
                      <a:pt x="92" y="456"/>
                    </a:lnTo>
                    <a:lnTo>
                      <a:pt x="92" y="456"/>
                    </a:lnTo>
                    <a:lnTo>
                      <a:pt x="90" y="456"/>
                    </a:lnTo>
                    <a:lnTo>
                      <a:pt x="86" y="458"/>
                    </a:lnTo>
                    <a:lnTo>
                      <a:pt x="86" y="458"/>
                    </a:lnTo>
                    <a:lnTo>
                      <a:pt x="86" y="458"/>
                    </a:lnTo>
                    <a:lnTo>
                      <a:pt x="80" y="464"/>
                    </a:lnTo>
                    <a:lnTo>
                      <a:pt x="74" y="470"/>
                    </a:lnTo>
                    <a:lnTo>
                      <a:pt x="74" y="470"/>
                    </a:lnTo>
                    <a:lnTo>
                      <a:pt x="74" y="470"/>
                    </a:lnTo>
                    <a:lnTo>
                      <a:pt x="68" y="480"/>
                    </a:lnTo>
                    <a:lnTo>
                      <a:pt x="64" y="490"/>
                    </a:lnTo>
                    <a:lnTo>
                      <a:pt x="62" y="500"/>
                    </a:lnTo>
                    <a:lnTo>
                      <a:pt x="62" y="508"/>
                    </a:lnTo>
                    <a:lnTo>
                      <a:pt x="62" y="508"/>
                    </a:lnTo>
                    <a:lnTo>
                      <a:pt x="62" y="648"/>
                    </a:lnTo>
                    <a:lnTo>
                      <a:pt x="62" y="648"/>
                    </a:lnTo>
                    <a:lnTo>
                      <a:pt x="62" y="656"/>
                    </a:lnTo>
                    <a:lnTo>
                      <a:pt x="64" y="662"/>
                    </a:lnTo>
                    <a:lnTo>
                      <a:pt x="68" y="668"/>
                    </a:lnTo>
                    <a:lnTo>
                      <a:pt x="72" y="672"/>
                    </a:lnTo>
                    <a:lnTo>
                      <a:pt x="76" y="676"/>
                    </a:lnTo>
                    <a:lnTo>
                      <a:pt x="82" y="680"/>
                    </a:lnTo>
                    <a:lnTo>
                      <a:pt x="88" y="682"/>
                    </a:lnTo>
                    <a:lnTo>
                      <a:pt x="94" y="682"/>
                    </a:lnTo>
                    <a:lnTo>
                      <a:pt x="94" y="682"/>
                    </a:lnTo>
                    <a:lnTo>
                      <a:pt x="494" y="682"/>
                    </a:lnTo>
                    <a:lnTo>
                      <a:pt x="494" y="682"/>
                    </a:lnTo>
                    <a:lnTo>
                      <a:pt x="502" y="682"/>
                    </a:lnTo>
                    <a:lnTo>
                      <a:pt x="508" y="680"/>
                    </a:lnTo>
                    <a:lnTo>
                      <a:pt x="514" y="676"/>
                    </a:lnTo>
                    <a:lnTo>
                      <a:pt x="518" y="672"/>
                    </a:lnTo>
                    <a:lnTo>
                      <a:pt x="522" y="668"/>
                    </a:lnTo>
                    <a:lnTo>
                      <a:pt x="526" y="662"/>
                    </a:lnTo>
                    <a:lnTo>
                      <a:pt x="528" y="656"/>
                    </a:lnTo>
                    <a:lnTo>
                      <a:pt x="528" y="648"/>
                    </a:lnTo>
                    <a:lnTo>
                      <a:pt x="528" y="648"/>
                    </a:lnTo>
                    <a:lnTo>
                      <a:pt x="528" y="490"/>
                    </a:lnTo>
                    <a:lnTo>
                      <a:pt x="528" y="490"/>
                    </a:lnTo>
                    <a:lnTo>
                      <a:pt x="528" y="484"/>
                    </a:lnTo>
                    <a:lnTo>
                      <a:pt x="526" y="478"/>
                    </a:lnTo>
                    <a:lnTo>
                      <a:pt x="522" y="472"/>
                    </a:lnTo>
                    <a:lnTo>
                      <a:pt x="518" y="466"/>
                    </a:lnTo>
                    <a:lnTo>
                      <a:pt x="514" y="462"/>
                    </a:lnTo>
                    <a:lnTo>
                      <a:pt x="508" y="460"/>
                    </a:lnTo>
                    <a:lnTo>
                      <a:pt x="502" y="458"/>
                    </a:lnTo>
                    <a:lnTo>
                      <a:pt x="494" y="456"/>
                    </a:lnTo>
                    <a:lnTo>
                      <a:pt x="494" y="456"/>
                    </a:lnTo>
                    <a:lnTo>
                      <a:pt x="434" y="456"/>
                    </a:lnTo>
                    <a:lnTo>
                      <a:pt x="434" y="456"/>
                    </a:lnTo>
                    <a:lnTo>
                      <a:pt x="418" y="456"/>
                    </a:lnTo>
                    <a:lnTo>
                      <a:pt x="400" y="452"/>
                    </a:lnTo>
                    <a:lnTo>
                      <a:pt x="384" y="446"/>
                    </a:lnTo>
                    <a:lnTo>
                      <a:pt x="370" y="436"/>
                    </a:lnTo>
                    <a:lnTo>
                      <a:pt x="370" y="436"/>
                    </a:lnTo>
                    <a:lnTo>
                      <a:pt x="370" y="436"/>
                    </a:lnTo>
                    <a:lnTo>
                      <a:pt x="356" y="422"/>
                    </a:lnTo>
                    <a:lnTo>
                      <a:pt x="348" y="406"/>
                    </a:lnTo>
                    <a:lnTo>
                      <a:pt x="342" y="38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40" y="288"/>
                    </a:lnTo>
                    <a:lnTo>
                      <a:pt x="356" y="280"/>
                    </a:lnTo>
                    <a:lnTo>
                      <a:pt x="356" y="280"/>
                    </a:lnTo>
                    <a:lnTo>
                      <a:pt x="356" y="280"/>
                    </a:lnTo>
                    <a:lnTo>
                      <a:pt x="356" y="278"/>
                    </a:lnTo>
                    <a:lnTo>
                      <a:pt x="356" y="278"/>
                    </a:lnTo>
                    <a:lnTo>
                      <a:pt x="356" y="278"/>
                    </a:lnTo>
                    <a:lnTo>
                      <a:pt x="362" y="274"/>
                    </a:lnTo>
                    <a:lnTo>
                      <a:pt x="362" y="274"/>
                    </a:lnTo>
                    <a:lnTo>
                      <a:pt x="362" y="274"/>
                    </a:lnTo>
                    <a:lnTo>
                      <a:pt x="372" y="268"/>
                    </a:lnTo>
                    <a:lnTo>
                      <a:pt x="382" y="256"/>
                    </a:lnTo>
                    <a:lnTo>
                      <a:pt x="382" y="256"/>
                    </a:lnTo>
                    <a:lnTo>
                      <a:pt x="382" y="256"/>
                    </a:lnTo>
                    <a:lnTo>
                      <a:pt x="392" y="242"/>
                    </a:lnTo>
                    <a:lnTo>
                      <a:pt x="402" y="226"/>
                    </a:lnTo>
                    <a:lnTo>
                      <a:pt x="408" y="204"/>
                    </a:lnTo>
                    <a:lnTo>
                      <a:pt x="410" y="192"/>
                    </a:lnTo>
                    <a:lnTo>
                      <a:pt x="410" y="178"/>
                    </a:lnTo>
                    <a:lnTo>
                      <a:pt x="410" y="178"/>
                    </a:lnTo>
                    <a:lnTo>
                      <a:pt x="410" y="178"/>
                    </a:lnTo>
                    <a:lnTo>
                      <a:pt x="410" y="166"/>
                    </a:lnTo>
                    <a:lnTo>
                      <a:pt x="408" y="156"/>
                    </a:lnTo>
                    <a:lnTo>
                      <a:pt x="402" y="134"/>
                    </a:lnTo>
                    <a:lnTo>
                      <a:pt x="390" y="114"/>
                    </a:lnTo>
                    <a:lnTo>
                      <a:pt x="376" y="96"/>
                    </a:lnTo>
                    <a:lnTo>
                      <a:pt x="358" y="82"/>
                    </a:lnTo>
                    <a:lnTo>
                      <a:pt x="338" y="70"/>
                    </a:lnTo>
                    <a:lnTo>
                      <a:pt x="316" y="64"/>
                    </a:lnTo>
                    <a:lnTo>
                      <a:pt x="306" y="62"/>
                    </a:lnTo>
                    <a:lnTo>
                      <a:pt x="294" y="62"/>
                    </a:lnTo>
                    <a:lnTo>
                      <a:pt x="294" y="62"/>
                    </a:lnTo>
                    <a:lnTo>
                      <a:pt x="294" y="62"/>
                    </a:lnTo>
                    <a:lnTo>
                      <a:pt x="282" y="62"/>
                    </a:lnTo>
                    <a:lnTo>
                      <a:pt x="270" y="64"/>
                    </a:lnTo>
                    <a:lnTo>
                      <a:pt x="248" y="70"/>
                    </a:lnTo>
                    <a:lnTo>
                      <a:pt x="228" y="82"/>
                    </a:lnTo>
                    <a:lnTo>
                      <a:pt x="210" y="96"/>
                    </a:lnTo>
                    <a:lnTo>
                      <a:pt x="196" y="114"/>
                    </a:lnTo>
                    <a:lnTo>
                      <a:pt x="186" y="134"/>
                    </a:lnTo>
                    <a:lnTo>
                      <a:pt x="178" y="156"/>
                    </a:lnTo>
                    <a:lnTo>
                      <a:pt x="176" y="166"/>
                    </a:lnTo>
                    <a:lnTo>
                      <a:pt x="176" y="178"/>
                    </a:lnTo>
                    <a:lnTo>
                      <a:pt x="176" y="178"/>
                    </a:lnTo>
                    <a:lnTo>
                      <a:pt x="176" y="178"/>
                    </a:lnTo>
                    <a:lnTo>
                      <a:pt x="176" y="192"/>
                    </a:lnTo>
                    <a:lnTo>
                      <a:pt x="180" y="206"/>
                    </a:lnTo>
                    <a:lnTo>
                      <a:pt x="182" y="218"/>
                    </a:lnTo>
                    <a:lnTo>
                      <a:pt x="188" y="230"/>
                    </a:lnTo>
                    <a:lnTo>
                      <a:pt x="194" y="242"/>
                    </a:lnTo>
                    <a:lnTo>
                      <a:pt x="202" y="252"/>
                    </a:lnTo>
                    <a:lnTo>
                      <a:pt x="210" y="262"/>
                    </a:lnTo>
                    <a:lnTo>
                      <a:pt x="220" y="270"/>
                    </a:lnTo>
                    <a:lnTo>
                      <a:pt x="220" y="270"/>
                    </a:lnTo>
                    <a:lnTo>
                      <a:pt x="220" y="270"/>
                    </a:lnTo>
                    <a:lnTo>
                      <a:pt x="224" y="274"/>
                    </a:lnTo>
                    <a:lnTo>
                      <a:pt x="228" y="280"/>
                    </a:lnTo>
                    <a:lnTo>
                      <a:pt x="232" y="290"/>
                    </a:lnTo>
                    <a:lnTo>
                      <a:pt x="230" y="302"/>
                    </a:lnTo>
                    <a:lnTo>
                      <a:pt x="228" y="308"/>
                    </a:lnTo>
                    <a:lnTo>
                      <a:pt x="224" y="314"/>
                    </a:lnTo>
                    <a:lnTo>
                      <a:pt x="224" y="314"/>
                    </a:lnTo>
                    <a:lnTo>
                      <a:pt x="224" y="314"/>
                    </a:lnTo>
                    <a:lnTo>
                      <a:pt x="220" y="318"/>
                    </a:lnTo>
                    <a:lnTo>
                      <a:pt x="216" y="322"/>
                    </a:lnTo>
                    <a:lnTo>
                      <a:pt x="204" y="326"/>
                    </a:lnTo>
                    <a:lnTo>
                      <a:pt x="192" y="324"/>
                    </a:lnTo>
                    <a:lnTo>
                      <a:pt x="186" y="322"/>
                    </a:lnTo>
                    <a:lnTo>
                      <a:pt x="180" y="318"/>
                    </a:lnTo>
                    <a:lnTo>
                      <a:pt x="180" y="318"/>
                    </a:lnTo>
                    <a:lnTo>
                      <a:pt x="180" y="318"/>
                    </a:lnTo>
                    <a:lnTo>
                      <a:pt x="166" y="306"/>
                    </a:lnTo>
                    <a:lnTo>
                      <a:pt x="154" y="290"/>
                    </a:lnTo>
                    <a:lnTo>
                      <a:pt x="142" y="274"/>
                    </a:lnTo>
                    <a:lnTo>
                      <a:pt x="132" y="258"/>
                    </a:lnTo>
                    <a:lnTo>
                      <a:pt x="124" y="240"/>
                    </a:lnTo>
                    <a:lnTo>
                      <a:pt x="118" y="220"/>
                    </a:lnTo>
                    <a:lnTo>
                      <a:pt x="116" y="200"/>
                    </a:lnTo>
                    <a:lnTo>
                      <a:pt x="114" y="178"/>
                    </a:lnTo>
                    <a:lnTo>
                      <a:pt x="114" y="178"/>
                    </a:lnTo>
                    <a:lnTo>
                      <a:pt x="114" y="178"/>
                    </a:lnTo>
                    <a:lnTo>
                      <a:pt x="116" y="160"/>
                    </a:lnTo>
                    <a:lnTo>
                      <a:pt x="118" y="142"/>
                    </a:lnTo>
                    <a:lnTo>
                      <a:pt x="122" y="126"/>
                    </a:lnTo>
                    <a:lnTo>
                      <a:pt x="128" y="110"/>
                    </a:lnTo>
                    <a:lnTo>
                      <a:pt x="136" y="94"/>
                    </a:lnTo>
                    <a:lnTo>
                      <a:pt x="144" y="78"/>
                    </a:lnTo>
                    <a:lnTo>
                      <a:pt x="156" y="64"/>
                    </a:lnTo>
                    <a:lnTo>
                      <a:pt x="166" y="52"/>
                    </a:lnTo>
                    <a:lnTo>
                      <a:pt x="180" y="40"/>
                    </a:lnTo>
                    <a:lnTo>
                      <a:pt x="194" y="30"/>
                    </a:lnTo>
                    <a:lnTo>
                      <a:pt x="208" y="22"/>
                    </a:lnTo>
                    <a:lnTo>
                      <a:pt x="224" y="14"/>
                    </a:lnTo>
                    <a:lnTo>
                      <a:pt x="240" y="8"/>
                    </a:lnTo>
                    <a:lnTo>
                      <a:pt x="258" y="4"/>
                    </a:lnTo>
                    <a:lnTo>
                      <a:pt x="27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312" y="0"/>
                    </a:lnTo>
                    <a:lnTo>
                      <a:pt x="330" y="4"/>
                    </a:lnTo>
                    <a:lnTo>
                      <a:pt x="346" y="8"/>
                    </a:lnTo>
                    <a:lnTo>
                      <a:pt x="364" y="14"/>
                    </a:lnTo>
                    <a:lnTo>
                      <a:pt x="378" y="22"/>
                    </a:lnTo>
                    <a:lnTo>
                      <a:pt x="394" y="30"/>
                    </a:lnTo>
                    <a:lnTo>
                      <a:pt x="408" y="40"/>
                    </a:lnTo>
                    <a:lnTo>
                      <a:pt x="420" y="52"/>
                    </a:lnTo>
                    <a:lnTo>
                      <a:pt x="432" y="64"/>
                    </a:lnTo>
                    <a:lnTo>
                      <a:pt x="442" y="78"/>
                    </a:lnTo>
                    <a:lnTo>
                      <a:pt x="450" y="94"/>
                    </a:lnTo>
                    <a:lnTo>
                      <a:pt x="458" y="110"/>
                    </a:lnTo>
                    <a:lnTo>
                      <a:pt x="464" y="126"/>
                    </a:lnTo>
                    <a:lnTo>
                      <a:pt x="468" y="142"/>
                    </a:lnTo>
                    <a:lnTo>
                      <a:pt x="472" y="160"/>
                    </a:lnTo>
                    <a:lnTo>
                      <a:pt x="472" y="178"/>
                    </a:lnTo>
                    <a:lnTo>
                      <a:pt x="472" y="178"/>
                    </a:lnTo>
                    <a:lnTo>
                      <a:pt x="472" y="178"/>
                    </a:lnTo>
                    <a:lnTo>
                      <a:pt x="472" y="198"/>
                    </a:lnTo>
                    <a:lnTo>
                      <a:pt x="468" y="216"/>
                    </a:lnTo>
                    <a:lnTo>
                      <a:pt x="464" y="234"/>
                    </a:lnTo>
                    <a:lnTo>
                      <a:pt x="460" y="248"/>
                    </a:lnTo>
                    <a:lnTo>
                      <a:pt x="452" y="262"/>
                    </a:lnTo>
                    <a:lnTo>
                      <a:pt x="446" y="276"/>
                    </a:lnTo>
                    <a:lnTo>
                      <a:pt x="430" y="296"/>
                    </a:lnTo>
                    <a:lnTo>
                      <a:pt x="430" y="296"/>
                    </a:lnTo>
                    <a:lnTo>
                      <a:pt x="430" y="296"/>
                    </a:lnTo>
                    <a:lnTo>
                      <a:pt x="414" y="312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68"/>
                    </a:lnTo>
                    <a:lnTo>
                      <a:pt x="402" y="368"/>
                    </a:lnTo>
                    <a:lnTo>
                      <a:pt x="402" y="376"/>
                    </a:lnTo>
                    <a:lnTo>
                      <a:pt x="404" y="380"/>
                    </a:lnTo>
                    <a:lnTo>
                      <a:pt x="408" y="388"/>
                    </a:lnTo>
                    <a:lnTo>
                      <a:pt x="408" y="388"/>
                    </a:lnTo>
                    <a:lnTo>
                      <a:pt x="408" y="388"/>
                    </a:lnTo>
                    <a:lnTo>
                      <a:pt x="418" y="392"/>
                    </a:lnTo>
                    <a:lnTo>
                      <a:pt x="426" y="394"/>
                    </a:lnTo>
                    <a:lnTo>
                      <a:pt x="434" y="394"/>
                    </a:lnTo>
                    <a:lnTo>
                      <a:pt x="434" y="394"/>
                    </a:lnTo>
                    <a:lnTo>
                      <a:pt x="494" y="394"/>
                    </a:lnTo>
                    <a:lnTo>
                      <a:pt x="494" y="394"/>
                    </a:lnTo>
                    <a:lnTo>
                      <a:pt x="514" y="396"/>
                    </a:lnTo>
                    <a:lnTo>
                      <a:pt x="532" y="402"/>
                    </a:lnTo>
                    <a:lnTo>
                      <a:pt x="548" y="412"/>
                    </a:lnTo>
                    <a:lnTo>
                      <a:pt x="562" y="422"/>
                    </a:lnTo>
                    <a:lnTo>
                      <a:pt x="574" y="436"/>
                    </a:lnTo>
                    <a:lnTo>
                      <a:pt x="582" y="454"/>
                    </a:lnTo>
                    <a:lnTo>
                      <a:pt x="588" y="472"/>
                    </a:lnTo>
                    <a:lnTo>
                      <a:pt x="590" y="490"/>
                    </a:lnTo>
                    <a:lnTo>
                      <a:pt x="590" y="490"/>
                    </a:lnTo>
                    <a:lnTo>
                      <a:pt x="590" y="648"/>
                    </a:lnTo>
                    <a:lnTo>
                      <a:pt x="590" y="648"/>
                    </a:lnTo>
                    <a:lnTo>
                      <a:pt x="588" y="668"/>
                    </a:lnTo>
                    <a:lnTo>
                      <a:pt x="582" y="686"/>
                    </a:lnTo>
                    <a:lnTo>
                      <a:pt x="574" y="702"/>
                    </a:lnTo>
                    <a:lnTo>
                      <a:pt x="562" y="716"/>
                    </a:lnTo>
                    <a:lnTo>
                      <a:pt x="548" y="728"/>
                    </a:lnTo>
                    <a:lnTo>
                      <a:pt x="532" y="736"/>
                    </a:lnTo>
                    <a:lnTo>
                      <a:pt x="514" y="742"/>
                    </a:lnTo>
                    <a:lnTo>
                      <a:pt x="494" y="744"/>
                    </a:lnTo>
                    <a:lnTo>
                      <a:pt x="494" y="744"/>
                    </a:lnTo>
                    <a:lnTo>
                      <a:pt x="94" y="744"/>
                    </a:lnTo>
                    <a:lnTo>
                      <a:pt x="94" y="74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2000" b="0" i="0" u="sng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pic>
            <p:nvPicPr>
              <p:cNvPr id="37" name="Imagem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6954" y="4172063"/>
                <a:ext cx="461038" cy="572471"/>
              </a:xfrm>
              <a:prstGeom prst="rect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</p:pic>
          <p:sp>
            <p:nvSpPr>
              <p:cNvPr id="38" name="Retângulo arredondado 37"/>
              <p:cNvSpPr/>
              <p:nvPr/>
            </p:nvSpPr>
            <p:spPr bwMode="auto">
              <a:xfrm>
                <a:off x="3441086" y="6183242"/>
                <a:ext cx="4027714" cy="909029"/>
              </a:xfrm>
              <a:prstGeom prst="roundRect">
                <a:avLst/>
              </a:prstGeom>
              <a:solidFill>
                <a:srgbClr val="ADDCE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200" kern="0" dirty="0">
                    <a:solidFill>
                      <a:prstClr val="black"/>
                    </a:solidFill>
                    <a:latin typeface="+mj-lt"/>
                  </a:rPr>
                  <a:t>Normas: Standards de qualidade nacionais e europeus </a:t>
                </a:r>
              </a:p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100" kern="0" dirty="0">
                    <a:solidFill>
                      <a:prstClr val="black"/>
                    </a:solidFill>
                    <a:latin typeface="+mj-lt"/>
                  </a:rPr>
                  <a:t>NP EN 13816:2003: Transportes públicos de passageiros</a:t>
                </a:r>
              </a:p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100" kern="0" dirty="0">
                    <a:solidFill>
                      <a:prstClr val="black"/>
                    </a:solidFill>
                    <a:latin typeface="+mj-lt"/>
                  </a:rPr>
                  <a:t>NP 4475:2008: Transporte público de passageiros - Rede de metro</a:t>
                </a:r>
                <a:endParaRPr lang="pt-PT" sz="1050" kern="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9" name="Retângulo arredondado 38"/>
              <p:cNvSpPr/>
              <p:nvPr/>
            </p:nvSpPr>
            <p:spPr bwMode="auto">
              <a:xfrm>
                <a:off x="4059456" y="7360510"/>
                <a:ext cx="3973286" cy="990384"/>
              </a:xfrm>
              <a:prstGeom prst="roundRect">
                <a:avLst/>
              </a:prstGeom>
              <a:solidFill>
                <a:srgbClr val="77C4D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200" kern="0" dirty="0">
                    <a:solidFill>
                      <a:prstClr val="black"/>
                    </a:solidFill>
                    <a:latin typeface="+mj-lt"/>
                  </a:rPr>
                  <a:t>Outros estudos e </a:t>
                </a:r>
                <a:r>
                  <a:rPr lang="pt-PT" sz="1200" i="1" kern="0" dirty="0" err="1">
                    <a:solidFill>
                      <a:prstClr val="black"/>
                    </a:solidFill>
                    <a:latin typeface="+mj-lt"/>
                  </a:rPr>
                  <a:t>guidelines</a:t>
                </a:r>
                <a:r>
                  <a:rPr lang="pt-PT" sz="1200" i="1" kern="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pt-PT" sz="1200" kern="0" dirty="0">
                    <a:solidFill>
                      <a:prstClr val="black"/>
                    </a:solidFill>
                    <a:latin typeface="+mj-lt"/>
                  </a:rPr>
                  <a:t>relevantes (e.g., BEST: </a:t>
                </a:r>
                <a:r>
                  <a:rPr lang="en-US" sz="1200" kern="0" dirty="0">
                    <a:solidFill>
                      <a:prstClr val="black"/>
                    </a:solidFill>
                    <a:latin typeface="+mj-lt"/>
                  </a:rPr>
                  <a:t>Benchmarking European Service of Public Transport, Transportation Research Board (USA))</a:t>
                </a:r>
                <a:endParaRPr lang="pt-PT" sz="1200" kern="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0" name="Retângulo arredondado 39"/>
              <p:cNvSpPr/>
              <p:nvPr/>
            </p:nvSpPr>
            <p:spPr bwMode="auto">
              <a:xfrm>
                <a:off x="8717977" y="5034737"/>
                <a:ext cx="2693299" cy="880266"/>
              </a:xfrm>
              <a:prstGeom prst="roundRect">
                <a:avLst/>
              </a:prstGeom>
              <a:solidFill>
                <a:srgbClr val="F0735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dirty="0">
                    <a:solidFill>
                      <a:prstClr val="black"/>
                    </a:solidFill>
                    <a:latin typeface="+mj-lt"/>
                  </a:rPr>
                  <a:t>Questões abertas sobre as dimensões de serviço mais importantes</a:t>
                </a:r>
              </a:p>
            </p:txBody>
          </p:sp>
          <p:sp>
            <p:nvSpPr>
              <p:cNvPr id="41" name="Retângulo arredondado 40"/>
              <p:cNvSpPr/>
              <p:nvPr/>
            </p:nvSpPr>
            <p:spPr bwMode="auto">
              <a:xfrm>
                <a:off x="8717977" y="6171238"/>
                <a:ext cx="2693299" cy="909029"/>
              </a:xfrm>
              <a:prstGeom prst="roundRect">
                <a:avLst/>
              </a:prstGeom>
              <a:solidFill>
                <a:srgbClr val="F496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dirty="0">
                    <a:latin typeface="+mj-lt"/>
                  </a:rPr>
                  <a:t>Ranking das dimensões da qualidade de serviço percebida</a:t>
                </a:r>
              </a:p>
            </p:txBody>
          </p:sp>
          <p:sp>
            <p:nvSpPr>
              <p:cNvPr id="42" name="Retângulo arredondado 41"/>
              <p:cNvSpPr/>
              <p:nvPr/>
            </p:nvSpPr>
            <p:spPr bwMode="auto">
              <a:xfrm>
                <a:off x="8717977" y="7378869"/>
                <a:ext cx="2693299" cy="880266"/>
              </a:xfrm>
              <a:prstGeom prst="roundRect">
                <a:avLst/>
              </a:prstGeom>
              <a:solidFill>
                <a:srgbClr val="F0735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/>
                  <a:t>Seleção</a:t>
                </a:r>
                <a:r>
                  <a:rPr lang="en-US" dirty="0"/>
                  <a:t> dos </a:t>
                </a:r>
                <a:r>
                  <a:rPr lang="en-US" dirty="0" err="1"/>
                  <a:t>itens</a:t>
                </a:r>
                <a:r>
                  <a:rPr lang="en-US" dirty="0"/>
                  <a:t> </a:t>
                </a:r>
                <a:r>
                  <a:rPr lang="en-US" dirty="0" err="1"/>
                  <a:t>mais</a:t>
                </a:r>
                <a:r>
                  <a:rPr lang="en-US" dirty="0"/>
                  <a:t> </a:t>
                </a:r>
                <a:r>
                  <a:rPr lang="en-US" dirty="0" err="1"/>
                  <a:t>importantes</a:t>
                </a:r>
                <a:r>
                  <a:rPr lang="en-US" dirty="0"/>
                  <a:t> para </a:t>
                </a:r>
                <a:r>
                  <a:rPr lang="en-US" dirty="0" err="1"/>
                  <a:t>medir</a:t>
                </a:r>
                <a:r>
                  <a:rPr lang="en-US" dirty="0"/>
                  <a:t> </a:t>
                </a:r>
                <a:r>
                  <a:rPr lang="en-US" dirty="0" err="1"/>
                  <a:t>cada</a:t>
                </a:r>
                <a:r>
                  <a:rPr lang="en-US" dirty="0"/>
                  <a:t> </a:t>
                </a:r>
                <a:r>
                  <a:rPr lang="en-US" dirty="0" err="1"/>
                  <a:t>uma</a:t>
                </a:r>
                <a:r>
                  <a:rPr lang="en-US" dirty="0"/>
                  <a:t> das </a:t>
                </a:r>
                <a:r>
                  <a:rPr lang="en-US" dirty="0" err="1"/>
                  <a:t>dimensões</a:t>
                </a:r>
                <a:endParaRPr lang="pt-PT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2" name="Retângulo arredondado 32">
                <a:extLst>
                  <a:ext uri="{FF2B5EF4-FFF2-40B4-BE49-F238E27FC236}">
                    <a16:creationId xmlns:a16="http://schemas.microsoft.com/office/drawing/2014/main" id="{B883A75E-8604-4FE2-9CC2-B0FD931FA7FC}"/>
                  </a:ext>
                </a:extLst>
              </p:cNvPr>
              <p:cNvSpPr/>
              <p:nvPr/>
            </p:nvSpPr>
            <p:spPr bwMode="auto">
              <a:xfrm>
                <a:off x="2910655" y="5076054"/>
                <a:ext cx="3401516" cy="880266"/>
              </a:xfrm>
              <a:prstGeom prst="roundRect">
                <a:avLst/>
              </a:prstGeom>
              <a:solidFill>
                <a:srgbClr val="77C4D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kern="0" dirty="0">
                    <a:solidFill>
                      <a:prstClr val="black"/>
                    </a:solidFill>
                    <a:latin typeface="+mj-lt"/>
                  </a:rPr>
                  <a:t>Paradigma “Qualidade – Satisfação – Lealdade”</a:t>
                </a:r>
              </a:p>
            </p:txBody>
          </p:sp>
          <p:sp>
            <p:nvSpPr>
              <p:cNvPr id="23" name="Retângulo arredondado 37">
                <a:extLst>
                  <a:ext uri="{FF2B5EF4-FFF2-40B4-BE49-F238E27FC236}">
                    <a16:creationId xmlns:a16="http://schemas.microsoft.com/office/drawing/2014/main" id="{2F56AABB-F8BE-442A-AD17-FECB5CF259F8}"/>
                  </a:ext>
                </a:extLst>
              </p:cNvPr>
              <p:cNvSpPr/>
              <p:nvPr/>
            </p:nvSpPr>
            <p:spPr bwMode="auto">
              <a:xfrm>
                <a:off x="3397992" y="6224559"/>
                <a:ext cx="4027714" cy="909029"/>
              </a:xfrm>
              <a:prstGeom prst="roundRect">
                <a:avLst/>
              </a:prstGeom>
              <a:solidFill>
                <a:srgbClr val="ADDCE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600" kern="0" dirty="0">
                    <a:solidFill>
                      <a:prstClr val="black"/>
                    </a:solidFill>
                    <a:latin typeface="+mj-lt"/>
                  </a:rPr>
                  <a:t>Normas: Standards de qualidade nacionais e europeus </a:t>
                </a:r>
              </a:p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600" kern="0" dirty="0">
                    <a:solidFill>
                      <a:prstClr val="black"/>
                    </a:solidFill>
                    <a:latin typeface="+mj-lt"/>
                  </a:rPr>
                  <a:t>NP EN 13816:2003: Transportes públicos de passageiros</a:t>
                </a:r>
              </a:p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600" kern="0" dirty="0">
                    <a:solidFill>
                      <a:prstClr val="black"/>
                    </a:solidFill>
                    <a:latin typeface="+mj-lt"/>
                  </a:rPr>
                  <a:t>NP 4475:2008: Transporte público de passageiros - Rede de metro</a:t>
                </a:r>
              </a:p>
            </p:txBody>
          </p:sp>
          <p:sp>
            <p:nvSpPr>
              <p:cNvPr id="24" name="Retângulo arredondado 38">
                <a:extLst>
                  <a:ext uri="{FF2B5EF4-FFF2-40B4-BE49-F238E27FC236}">
                    <a16:creationId xmlns:a16="http://schemas.microsoft.com/office/drawing/2014/main" id="{7EC44176-B375-4266-90A9-6F12F2B8B83B}"/>
                  </a:ext>
                </a:extLst>
              </p:cNvPr>
              <p:cNvSpPr/>
              <p:nvPr/>
            </p:nvSpPr>
            <p:spPr bwMode="auto">
              <a:xfrm>
                <a:off x="4016362" y="7401827"/>
                <a:ext cx="3973286" cy="990384"/>
              </a:xfrm>
              <a:prstGeom prst="roundRect">
                <a:avLst/>
              </a:prstGeom>
              <a:solidFill>
                <a:srgbClr val="77C4D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kern="0" dirty="0">
                    <a:solidFill>
                      <a:prstClr val="black"/>
                    </a:solidFill>
                    <a:latin typeface="+mj-lt"/>
                  </a:rPr>
                  <a:t>Outros estudos e </a:t>
                </a:r>
                <a:r>
                  <a:rPr lang="pt-PT" i="1" kern="0" dirty="0" err="1">
                    <a:solidFill>
                      <a:prstClr val="black"/>
                    </a:solidFill>
                    <a:latin typeface="+mj-lt"/>
                  </a:rPr>
                  <a:t>guidelines</a:t>
                </a:r>
                <a:r>
                  <a:rPr lang="pt-PT" i="1" kern="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pt-PT" kern="0" dirty="0">
                    <a:solidFill>
                      <a:prstClr val="black"/>
                    </a:solidFill>
                    <a:latin typeface="+mj-lt"/>
                  </a:rPr>
                  <a:t>relevantes (e.g., BEST: </a:t>
                </a:r>
                <a:r>
                  <a:rPr lang="en-US" kern="0" dirty="0">
                    <a:solidFill>
                      <a:prstClr val="black"/>
                    </a:solidFill>
                    <a:latin typeface="+mj-lt"/>
                  </a:rPr>
                  <a:t>Benchmarking European Service of Public Transport, Transportation Research Board (USA))</a:t>
                </a:r>
                <a:endParaRPr lang="pt-PT" kern="0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13" y="2103652"/>
            <a:ext cx="1607476" cy="41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CEC2EEE6-868A-47B8-AE52-64F318E7A16C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29693" y="510545"/>
            <a:ext cx="1007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3.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anual de satisfação de clientes: objetivos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D68F35E-DC03-4AAA-AD77-0147A425F8E6}"/>
              </a:ext>
            </a:extLst>
          </p:cNvPr>
          <p:cNvGrpSpPr/>
          <p:nvPr/>
        </p:nvGrpSpPr>
        <p:grpSpPr>
          <a:xfrm>
            <a:off x="471040" y="1930400"/>
            <a:ext cx="12855493" cy="6500133"/>
            <a:chOff x="474863" y="3661807"/>
            <a:chExt cx="12146285" cy="5797398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4885" y="3661807"/>
              <a:ext cx="7209065" cy="1948964"/>
            </a:xfrm>
            <a:prstGeom prst="rect">
              <a:avLst/>
            </a:prstGeom>
          </p:spPr>
        </p:pic>
        <p:sp>
          <p:nvSpPr>
            <p:cNvPr id="21" name="Retângulo 20"/>
            <p:cNvSpPr/>
            <p:nvPr/>
          </p:nvSpPr>
          <p:spPr>
            <a:xfrm>
              <a:off x="540327" y="3815513"/>
              <a:ext cx="4639637" cy="1235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latin typeface="Aller Light" panose="02000503000000020004" pitchFamily="2" charset="0"/>
                </a:rPr>
                <a:t>(1) </a:t>
              </a:r>
              <a:r>
                <a:rPr lang="en-US" sz="2800" dirty="0" err="1">
                  <a:latin typeface="Aller Light" panose="02000503000000020004" pitchFamily="2" charset="0"/>
                </a:rPr>
                <a:t>identificar</a:t>
              </a:r>
              <a:r>
                <a:rPr lang="en-US" sz="2800" dirty="0">
                  <a:latin typeface="Aller Light" panose="02000503000000020004" pitchFamily="2" charset="0"/>
                </a:rPr>
                <a:t> as </a:t>
              </a:r>
              <a:r>
                <a:rPr lang="en-US" sz="2800" b="1" dirty="0" err="1">
                  <a:latin typeface="Aller Light" panose="02000503000000020004" pitchFamily="2" charset="0"/>
                </a:rPr>
                <a:t>dimensões</a:t>
              </a:r>
              <a:r>
                <a:rPr lang="en-US" sz="2800" b="1" dirty="0">
                  <a:latin typeface="Aller Light" panose="02000503000000020004" pitchFamily="2" charset="0"/>
                </a:rPr>
                <a:t> da </a:t>
              </a:r>
              <a:r>
                <a:rPr lang="en-US" sz="2800" b="1" dirty="0" err="1">
                  <a:latin typeface="Aller Light" panose="02000503000000020004" pitchFamily="2" charset="0"/>
                </a:rPr>
                <a:t>qualidade</a:t>
              </a:r>
              <a:r>
                <a:rPr lang="en-US" sz="2800" b="1" dirty="0">
                  <a:latin typeface="Aller Light" panose="02000503000000020004" pitchFamily="2" charset="0"/>
                </a:rPr>
                <a:t> de </a:t>
              </a:r>
              <a:r>
                <a:rPr lang="en-US" sz="2800" b="1" dirty="0" err="1">
                  <a:latin typeface="Aller Light" panose="02000503000000020004" pitchFamily="2" charset="0"/>
                </a:rPr>
                <a:t>serviço</a:t>
              </a:r>
              <a:r>
                <a:rPr lang="en-US" sz="2800" b="1" dirty="0">
                  <a:latin typeface="Aller Light" panose="02000503000000020004" pitchFamily="2" charset="0"/>
                </a:rPr>
                <a:t> </a:t>
              </a:r>
              <a:r>
                <a:rPr lang="en-US" sz="2800" b="1" dirty="0" err="1">
                  <a:latin typeface="Aller Light" panose="02000503000000020004" pitchFamily="2" charset="0"/>
                </a:rPr>
                <a:t>percebida</a:t>
              </a:r>
              <a:r>
                <a:rPr lang="en-US" sz="2800" dirty="0">
                  <a:latin typeface="Aller Light" panose="02000503000000020004" pitchFamily="2" charset="0"/>
                </a:rPr>
                <a:t>, </a:t>
              </a:r>
              <a:r>
                <a:rPr lang="en-US" sz="2800" dirty="0" err="1">
                  <a:latin typeface="Aller Light" panose="02000503000000020004" pitchFamily="2" charset="0"/>
                </a:rPr>
                <a:t>criando</a:t>
              </a:r>
              <a:r>
                <a:rPr lang="en-US" sz="2800" dirty="0">
                  <a:latin typeface="Aller Light" panose="02000503000000020004" pitchFamily="2" charset="0"/>
                </a:rPr>
                <a:t> um </a:t>
              </a:r>
              <a:r>
                <a:rPr lang="en-US" sz="2800" dirty="0" err="1">
                  <a:latin typeface="Aller Light" panose="02000503000000020004" pitchFamily="2" charset="0"/>
                </a:rPr>
                <a:t>modelo</a:t>
              </a:r>
              <a:r>
                <a:rPr lang="en-US" sz="2800" dirty="0">
                  <a:latin typeface="Aller Light" panose="02000503000000020004" pitchFamily="2" charset="0"/>
                </a:rPr>
                <a:t> de </a:t>
              </a:r>
              <a:r>
                <a:rPr lang="en-US" sz="2800" dirty="0" err="1">
                  <a:latin typeface="Aller Light" panose="02000503000000020004" pitchFamily="2" charset="0"/>
                </a:rPr>
                <a:t>medida</a:t>
              </a:r>
              <a:endParaRPr lang="pt-PT" sz="2800" dirty="0">
                <a:latin typeface="Aller Light" panose="02000503000000020004" pitchFamily="2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5179963" y="6028896"/>
              <a:ext cx="7373987" cy="850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Aller Light" panose="02000503000000020004" pitchFamily="2" charset="0"/>
                </a:rPr>
                <a:t>(2) </a:t>
              </a:r>
              <a:r>
                <a:rPr lang="en-US" sz="2800" dirty="0" err="1">
                  <a:latin typeface="Aller Light" panose="02000503000000020004" pitchFamily="2" charset="0"/>
                </a:rPr>
                <a:t>identificar</a:t>
              </a:r>
              <a:r>
                <a:rPr lang="en-US" sz="2800" dirty="0">
                  <a:latin typeface="Aller Light" panose="02000503000000020004" pitchFamily="2" charset="0"/>
                </a:rPr>
                <a:t> </a:t>
              </a:r>
              <a:r>
                <a:rPr lang="en-US" sz="2800" dirty="0" err="1">
                  <a:latin typeface="Aller Light" panose="02000503000000020004" pitchFamily="2" charset="0"/>
                </a:rPr>
                <a:t>os</a:t>
              </a:r>
              <a:r>
                <a:rPr lang="en-US" sz="2800" dirty="0">
                  <a:latin typeface="Aller Light" panose="02000503000000020004" pitchFamily="2" charset="0"/>
                </a:rPr>
                <a:t> </a:t>
              </a:r>
              <a:r>
                <a:rPr lang="en-US" sz="2800" b="1" dirty="0" err="1">
                  <a:latin typeface="Aller Light" panose="02000503000000020004" pitchFamily="2" charset="0"/>
                </a:rPr>
                <a:t>preditores</a:t>
              </a:r>
              <a:r>
                <a:rPr lang="en-US" sz="2800" b="1" dirty="0">
                  <a:latin typeface="Aller Light" panose="02000503000000020004" pitchFamily="2" charset="0"/>
                </a:rPr>
                <a:t> da </a:t>
              </a:r>
              <a:r>
                <a:rPr lang="en-US" sz="2800" b="1" dirty="0" err="1">
                  <a:latin typeface="Aller Light" panose="02000503000000020004" pitchFamily="2" charset="0"/>
                </a:rPr>
                <a:t>satisfação</a:t>
              </a:r>
              <a:r>
                <a:rPr lang="en-US" sz="2800" b="1" dirty="0">
                  <a:latin typeface="Aller Light" panose="02000503000000020004" pitchFamily="2" charset="0"/>
                </a:rPr>
                <a:t> global e da </a:t>
              </a:r>
              <a:r>
                <a:rPr lang="en-US" sz="2800" b="1" dirty="0" err="1">
                  <a:latin typeface="Aller Light" panose="02000503000000020004" pitchFamily="2" charset="0"/>
                </a:rPr>
                <a:t>lealdade</a:t>
              </a:r>
              <a:endParaRPr lang="pt-PT" sz="2800" b="1" dirty="0">
                <a:latin typeface="Aller Light" panose="02000503000000020004" pitchFamily="2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474863" y="7592587"/>
              <a:ext cx="4814606" cy="1866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>
                  <a:latin typeface="Aller Light" panose="02000503000000020004" pitchFamily="2" charset="0"/>
                </a:rPr>
                <a:t>(3) </a:t>
              </a:r>
              <a:r>
                <a:rPr lang="en-US" sz="2600" dirty="0" err="1">
                  <a:latin typeface="Aller Light" panose="02000503000000020004" pitchFamily="2" charset="0"/>
                </a:rPr>
                <a:t>explicar</a:t>
              </a:r>
              <a:r>
                <a:rPr lang="en-US" sz="2600" dirty="0">
                  <a:latin typeface="Aller Light" panose="02000503000000020004" pitchFamily="2" charset="0"/>
                </a:rPr>
                <a:t> </a:t>
              </a:r>
              <a:r>
                <a:rPr lang="en-US" sz="2600" b="1" dirty="0">
                  <a:latin typeface="Aller Light" panose="02000503000000020004" pitchFamily="2" charset="0"/>
                </a:rPr>
                <a:t>a </a:t>
              </a:r>
              <a:r>
                <a:rPr lang="en-US" sz="2600" b="1" dirty="0" err="1">
                  <a:latin typeface="Aller Light" panose="02000503000000020004" pitchFamily="2" charset="0"/>
                </a:rPr>
                <a:t>relação</a:t>
              </a:r>
              <a:r>
                <a:rPr lang="en-US" sz="2600" b="1" dirty="0">
                  <a:latin typeface="Aller Light" panose="02000503000000020004" pitchFamily="2" charset="0"/>
                </a:rPr>
                <a:t> entre a </a:t>
              </a:r>
              <a:r>
                <a:rPr lang="en-US" sz="2600" b="1" dirty="0" err="1">
                  <a:latin typeface="Aller Light" panose="02000503000000020004" pitchFamily="2" charset="0"/>
                </a:rPr>
                <a:t>qualidade</a:t>
              </a:r>
              <a:r>
                <a:rPr lang="en-US" sz="2600" b="1" dirty="0">
                  <a:latin typeface="Aller Light" panose="02000503000000020004" pitchFamily="2" charset="0"/>
                </a:rPr>
                <a:t> de </a:t>
              </a:r>
              <a:r>
                <a:rPr lang="en-US" sz="2600" b="1" dirty="0" err="1">
                  <a:latin typeface="Aller Light" panose="02000503000000020004" pitchFamily="2" charset="0"/>
                </a:rPr>
                <a:t>serviço</a:t>
              </a:r>
              <a:r>
                <a:rPr lang="en-US" sz="2600" b="1" dirty="0">
                  <a:latin typeface="Aller Light" panose="02000503000000020004" pitchFamily="2" charset="0"/>
                </a:rPr>
                <a:t> </a:t>
              </a:r>
              <a:r>
                <a:rPr lang="en-US" sz="2600" b="1" dirty="0" err="1">
                  <a:latin typeface="Aller Light" panose="02000503000000020004" pitchFamily="2" charset="0"/>
                </a:rPr>
                <a:t>percebida</a:t>
              </a:r>
              <a:r>
                <a:rPr lang="en-US" sz="2600" b="1" dirty="0">
                  <a:latin typeface="Aller Light" panose="02000503000000020004" pitchFamily="2" charset="0"/>
                </a:rPr>
                <a:t>, a </a:t>
              </a:r>
              <a:r>
                <a:rPr lang="en-US" sz="2600" b="1" dirty="0" err="1">
                  <a:latin typeface="Aller Light" panose="02000503000000020004" pitchFamily="2" charset="0"/>
                </a:rPr>
                <a:t>satisfação</a:t>
              </a:r>
              <a:r>
                <a:rPr lang="en-US" sz="2600" b="1" dirty="0">
                  <a:latin typeface="Aller Light" panose="02000503000000020004" pitchFamily="2" charset="0"/>
                </a:rPr>
                <a:t> global e a </a:t>
              </a:r>
              <a:r>
                <a:rPr lang="en-US" sz="2600" b="1" dirty="0" err="1">
                  <a:latin typeface="Aller Light" panose="02000503000000020004" pitchFamily="2" charset="0"/>
                </a:rPr>
                <a:t>lealdade</a:t>
              </a:r>
              <a:r>
                <a:rPr lang="en-US" sz="2600" dirty="0">
                  <a:latin typeface="Aller Light" panose="02000503000000020004" pitchFamily="2" charset="0"/>
                </a:rPr>
                <a:t>, </a:t>
              </a:r>
              <a:r>
                <a:rPr lang="en-US" sz="2600" dirty="0" err="1">
                  <a:latin typeface="Aller Light" panose="02000503000000020004" pitchFamily="2" charset="0"/>
                </a:rPr>
                <a:t>bem</a:t>
              </a:r>
              <a:r>
                <a:rPr lang="en-US" sz="2600" dirty="0">
                  <a:latin typeface="Aller Light" panose="02000503000000020004" pitchFamily="2" charset="0"/>
                </a:rPr>
                <a:t> </a:t>
              </a:r>
              <a:r>
                <a:rPr lang="en-US" sz="2600" dirty="0" err="1">
                  <a:latin typeface="Aller Light" panose="02000503000000020004" pitchFamily="2" charset="0"/>
                </a:rPr>
                <a:t>como</a:t>
              </a:r>
              <a:r>
                <a:rPr lang="en-US" sz="2600" dirty="0">
                  <a:latin typeface="Aller Light" panose="02000503000000020004" pitchFamily="2" charset="0"/>
                </a:rPr>
                <a:t> entre a </a:t>
              </a:r>
              <a:r>
                <a:rPr lang="en-US" sz="2600" b="1" dirty="0" err="1">
                  <a:latin typeface="Aller Light" panose="02000503000000020004" pitchFamily="2" charset="0"/>
                </a:rPr>
                <a:t>imagem</a:t>
              </a:r>
              <a:r>
                <a:rPr lang="en-US" sz="2600" b="1" dirty="0">
                  <a:latin typeface="Aller Light" panose="02000503000000020004" pitchFamily="2" charset="0"/>
                </a:rPr>
                <a:t> social, a </a:t>
              </a:r>
              <a:r>
                <a:rPr lang="en-US" sz="2600" b="1" dirty="0" err="1">
                  <a:latin typeface="Aller Light" panose="02000503000000020004" pitchFamily="2" charset="0"/>
                </a:rPr>
                <a:t>satisfação</a:t>
              </a:r>
              <a:r>
                <a:rPr lang="en-US" sz="2600" b="1" dirty="0">
                  <a:latin typeface="Aller Light" panose="02000503000000020004" pitchFamily="2" charset="0"/>
                </a:rPr>
                <a:t> e a </a:t>
              </a:r>
              <a:r>
                <a:rPr lang="en-US" sz="2600" b="1" dirty="0" err="1">
                  <a:latin typeface="Aller Light" panose="02000503000000020004" pitchFamily="2" charset="0"/>
                </a:rPr>
                <a:t>lealdade</a:t>
              </a:r>
              <a:endParaRPr lang="pt-PT" sz="2600" b="1" dirty="0">
                <a:latin typeface="Aller Light" panose="02000503000000020004" pitchFamily="2" charset="0"/>
              </a:endParaRPr>
            </a:p>
          </p:txBody>
        </p:sp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4"/>
            <a:srcRect l="10730" r="35934"/>
            <a:stretch/>
          </p:blipFill>
          <p:spPr>
            <a:xfrm rot="16200000">
              <a:off x="3746378" y="5759201"/>
              <a:ext cx="1219557" cy="1326067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4049682" y="6368216"/>
              <a:ext cx="612950" cy="622997"/>
            </a:xfrm>
            <a:prstGeom prst="ellipse">
              <a:avLst/>
            </a:prstGeom>
            <a:solidFill>
              <a:srgbClr val="E8E8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Aller Light" panose="02000503000000020004" pitchFamily="2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155781" y="5880212"/>
              <a:ext cx="396615" cy="396000"/>
            </a:xfrm>
            <a:prstGeom prst="ellipse">
              <a:avLst/>
            </a:prstGeom>
            <a:solidFill>
              <a:srgbClr val="C2A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Aller Light" panose="02000503000000020004" pitchFamily="2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4626497" y="5972216"/>
              <a:ext cx="396615" cy="396000"/>
            </a:xfrm>
            <a:prstGeom prst="ellipse">
              <a:avLst/>
            </a:prstGeom>
            <a:solidFill>
              <a:srgbClr val="EDD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Aller Light" panose="02000503000000020004" pitchFamily="2" charset="0"/>
              </a:endParaRPr>
            </a:p>
          </p:txBody>
        </p:sp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2083" y="7592587"/>
              <a:ext cx="7209065" cy="1227918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9C69D88-FFBF-49AC-B998-8CAFD809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13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3145DC-A91B-4EA1-8FD1-B1212FB758D2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8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27737" y="522329"/>
            <a:ext cx="1105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3.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anual de satisfação de clientes: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questionário</a:t>
            </a:r>
            <a:endParaRPr lang="es-ES_tradnl" sz="36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9F8D4DB-12D8-4B4F-8B5C-88B800445E67}"/>
              </a:ext>
            </a:extLst>
          </p:cNvPr>
          <p:cNvGrpSpPr/>
          <p:nvPr/>
        </p:nvGrpSpPr>
        <p:grpSpPr>
          <a:xfrm>
            <a:off x="2177863" y="2585442"/>
            <a:ext cx="9941586" cy="4472915"/>
            <a:chOff x="2574248" y="3977918"/>
            <a:chExt cx="9941586" cy="4472915"/>
          </a:xfrm>
        </p:grpSpPr>
        <p:grpSp>
          <p:nvGrpSpPr>
            <p:cNvPr id="65" name="Grupo 64"/>
            <p:cNvGrpSpPr/>
            <p:nvPr/>
          </p:nvGrpSpPr>
          <p:grpSpPr>
            <a:xfrm>
              <a:off x="2897197" y="4686999"/>
              <a:ext cx="8291266" cy="0"/>
              <a:chOff x="932507" y="2897109"/>
              <a:chExt cx="8291266" cy="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66" name="Conexão reta 65"/>
              <p:cNvCxnSpPr/>
              <p:nvPr/>
            </p:nvCxnSpPr>
            <p:spPr>
              <a:xfrm>
                <a:off x="932507" y="2897109"/>
                <a:ext cx="1729212" cy="0"/>
              </a:xfrm>
              <a:prstGeom prst="line">
                <a:avLst/>
              </a:prstGeom>
              <a:noFill/>
              <a:ln w="508000" cap="rnd" cmpd="sng" algn="ctr">
                <a:solidFill>
                  <a:srgbClr val="2E83C3"/>
                </a:solidFill>
                <a:prstDash val="solid"/>
                <a:round/>
              </a:ln>
              <a:effectLst/>
            </p:spPr>
          </p:cxnSp>
          <p:cxnSp>
            <p:nvCxnSpPr>
              <p:cNvPr id="67" name="Conexão reta 66"/>
              <p:cNvCxnSpPr/>
              <p:nvPr/>
            </p:nvCxnSpPr>
            <p:spPr>
              <a:xfrm>
                <a:off x="2390753" y="2897109"/>
                <a:ext cx="3195235" cy="0"/>
              </a:xfrm>
              <a:prstGeom prst="line">
                <a:avLst/>
              </a:prstGeom>
              <a:noFill/>
              <a:ln w="508000" cap="rnd" cmpd="sng" algn="ctr">
                <a:solidFill>
                  <a:srgbClr val="5FCBEF"/>
                </a:solidFill>
                <a:prstDash val="solid"/>
                <a:round/>
              </a:ln>
              <a:effectLst/>
            </p:spPr>
          </p:cxnSp>
          <p:cxnSp>
            <p:nvCxnSpPr>
              <p:cNvPr id="68" name="Conexão reta 67"/>
              <p:cNvCxnSpPr/>
              <p:nvPr/>
            </p:nvCxnSpPr>
            <p:spPr>
              <a:xfrm>
                <a:off x="5585988" y="2897109"/>
                <a:ext cx="1790878" cy="0"/>
              </a:xfrm>
              <a:prstGeom prst="line">
                <a:avLst/>
              </a:prstGeom>
              <a:noFill/>
              <a:ln w="508000" cap="rnd" cmpd="sng" algn="ctr">
                <a:solidFill>
                  <a:srgbClr val="EBEBEB"/>
                </a:solidFill>
                <a:prstDash val="solid"/>
                <a:round/>
              </a:ln>
              <a:effectLst/>
            </p:spPr>
          </p:cxnSp>
          <p:cxnSp>
            <p:nvCxnSpPr>
              <p:cNvPr id="69" name="Conexão reta 68"/>
              <p:cNvCxnSpPr/>
              <p:nvPr/>
            </p:nvCxnSpPr>
            <p:spPr>
              <a:xfrm>
                <a:off x="7190850" y="2897109"/>
                <a:ext cx="1180189" cy="0"/>
              </a:xfrm>
              <a:prstGeom prst="line">
                <a:avLst/>
              </a:prstGeom>
              <a:noFill/>
              <a:ln w="508000" cap="rnd" cmpd="sng" algn="ctr">
                <a:solidFill>
                  <a:srgbClr val="42B051"/>
                </a:solidFill>
                <a:prstDash val="solid"/>
                <a:round/>
              </a:ln>
              <a:effectLst/>
            </p:spPr>
          </p:cxnSp>
          <p:cxnSp>
            <p:nvCxnSpPr>
              <p:cNvPr id="70" name="Conexão reta 69"/>
              <p:cNvCxnSpPr/>
              <p:nvPr/>
            </p:nvCxnSpPr>
            <p:spPr>
              <a:xfrm>
                <a:off x="8229600" y="2897109"/>
                <a:ext cx="994173" cy="0"/>
              </a:xfrm>
              <a:prstGeom prst="line">
                <a:avLst/>
              </a:prstGeom>
              <a:noFill/>
              <a:ln w="508000" cap="rnd" cmpd="sng" algn="ctr">
                <a:solidFill>
                  <a:srgbClr val="42D0A2"/>
                </a:solidFill>
                <a:prstDash val="solid"/>
                <a:round/>
              </a:ln>
              <a:effectLst/>
            </p:spPr>
          </p:cxnSp>
        </p:grpSp>
        <p:sp>
          <p:nvSpPr>
            <p:cNvPr id="71" name="Retângulo 70"/>
            <p:cNvSpPr/>
            <p:nvPr/>
          </p:nvSpPr>
          <p:spPr>
            <a:xfrm>
              <a:off x="2574248" y="3977918"/>
              <a:ext cx="43849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Aller Display" panose="02000503000000020003" pitchFamily="2" charset="0"/>
                  <a:cs typeface="Times New Roman" panose="02020603050405020304" pitchFamily="18" charset="0"/>
                </a:rPr>
                <a:t>SATISFAÇÃO DE CLIENTES GLOBAL</a:t>
              </a:r>
              <a:endParaRPr lang="en-US" sz="2400" i="1" dirty="0">
                <a:solidFill>
                  <a:prstClr val="black"/>
                </a:solidFill>
                <a:latin typeface="Aller Display" panose="02000503000000020003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4464076" y="5150557"/>
              <a:ext cx="46798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Aller Display" panose="02000503000000020003" pitchFamily="2" charset="0"/>
                  <a:cs typeface="Times New Roman" panose="02020603050405020304" pitchFamily="18" charset="0"/>
                </a:rPr>
                <a:t>QUALIDADE DE SERVIÇO PERCEBIDA</a:t>
              </a:r>
            </a:p>
          </p:txBody>
        </p:sp>
        <p:sp>
          <p:nvSpPr>
            <p:cNvPr id="73" name="Retângulo 72"/>
            <p:cNvSpPr/>
            <p:nvPr/>
          </p:nvSpPr>
          <p:spPr>
            <a:xfrm>
              <a:off x="7260566" y="4000985"/>
              <a:ext cx="22695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Aller Display" panose="02000503000000020003" pitchFamily="2" charset="0"/>
                  <a:cs typeface="Times New Roman" panose="02020603050405020304" pitchFamily="18" charset="0"/>
                </a:rPr>
                <a:t>IMAGEM SOCIAL</a:t>
              </a:r>
            </a:p>
          </p:txBody>
        </p:sp>
        <p:sp>
          <p:nvSpPr>
            <p:cNvPr id="74" name="Retângulo 73"/>
            <p:cNvSpPr/>
            <p:nvPr/>
          </p:nvSpPr>
          <p:spPr>
            <a:xfrm>
              <a:off x="9186032" y="5150557"/>
              <a:ext cx="14720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Aller Display" panose="02000503000000020003" pitchFamily="2" charset="0"/>
                  <a:cs typeface="Times New Roman" panose="02020603050405020304" pitchFamily="18" charset="0"/>
                </a:rPr>
                <a:t>LEALDADE</a:t>
              </a:r>
            </a:p>
          </p:txBody>
        </p:sp>
        <p:sp>
          <p:nvSpPr>
            <p:cNvPr id="75" name="Retângulo 74"/>
            <p:cNvSpPr/>
            <p:nvPr/>
          </p:nvSpPr>
          <p:spPr>
            <a:xfrm>
              <a:off x="9935256" y="4000985"/>
              <a:ext cx="25805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Aller Display" panose="02000503000000020003" pitchFamily="2" charset="0"/>
                  <a:cs typeface="Times New Roman" panose="02020603050405020304" pitchFamily="18" charset="0"/>
                </a:rPr>
                <a:t>OUTRAS VARIÁVEIS</a:t>
              </a:r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4355443" y="6351667"/>
              <a:ext cx="3291799" cy="461665"/>
            </a:xfrm>
            <a:prstGeom prst="rect">
              <a:avLst/>
            </a:prstGeom>
            <a:solidFill>
              <a:srgbClr val="2D4492">
                <a:alpha val="20000"/>
              </a:srgbClr>
            </a:solidFill>
          </p:spPr>
          <p:txBody>
            <a:bodyPr wrap="none">
              <a:spAutoFit/>
            </a:bodyPr>
            <a:lstStyle/>
            <a:p>
              <a:pPr defTabSz="457200">
                <a:spcBef>
                  <a:spcPts val="600"/>
                </a:spcBef>
              </a:pPr>
              <a:r>
                <a:rPr lang="en-US" sz="2400" b="1" i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40 </a:t>
              </a:r>
              <a:r>
                <a:rPr lang="en-US" sz="2400" b="1" i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itens</a:t>
              </a:r>
              <a:r>
                <a:rPr lang="en-US" sz="2400" b="1" i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2400" b="1" i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7 </a:t>
              </a:r>
              <a:r>
                <a:rPr lang="en-US" sz="2400" b="1" i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dimensões</a:t>
              </a:r>
              <a:endParaRPr lang="en-US" sz="2400" b="1" i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2882287" y="6021304"/>
              <a:ext cx="1023550" cy="461665"/>
            </a:xfrm>
            <a:prstGeom prst="rect">
              <a:avLst/>
            </a:prstGeom>
            <a:solidFill>
              <a:srgbClr val="6982D1">
                <a:alpha val="20000"/>
              </a:srgbClr>
            </a:solidFill>
          </p:spPr>
          <p:txBody>
            <a:bodyPr wrap="none">
              <a:spAutoFit/>
            </a:bodyPr>
            <a:lstStyle/>
            <a:p>
              <a:pPr defTabSz="457200">
                <a:spcBef>
                  <a:spcPts val="600"/>
                </a:spcBef>
              </a:pPr>
              <a:r>
                <a:rPr lang="en-US" sz="2400" b="1" i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3 </a:t>
              </a:r>
              <a:r>
                <a:rPr lang="en-US" sz="2400" b="1" i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itens</a:t>
              </a:r>
              <a:endParaRPr lang="en-US" sz="2400" b="1" i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Conexão reta 77"/>
            <p:cNvCxnSpPr/>
            <p:nvPr/>
          </p:nvCxnSpPr>
          <p:spPr>
            <a:xfrm flipH="1">
              <a:off x="2833819" y="4633635"/>
              <a:ext cx="18107" cy="1656000"/>
            </a:xfrm>
            <a:prstGeom prst="line">
              <a:avLst/>
            </a:prstGeom>
            <a:noFill/>
            <a:ln w="28575" cap="flat" cmpd="sng" algn="ctr">
              <a:solidFill>
                <a:srgbClr val="2E83C3"/>
              </a:solidFill>
              <a:prstDash val="sysDot"/>
            </a:ln>
            <a:effectLst/>
          </p:spPr>
        </p:cxnSp>
        <p:cxnSp>
          <p:nvCxnSpPr>
            <p:cNvPr id="79" name="Conexão reta 78"/>
            <p:cNvCxnSpPr/>
            <p:nvPr/>
          </p:nvCxnSpPr>
          <p:spPr>
            <a:xfrm flipH="1">
              <a:off x="4323754" y="4668347"/>
              <a:ext cx="11438" cy="1944000"/>
            </a:xfrm>
            <a:prstGeom prst="line">
              <a:avLst/>
            </a:prstGeom>
            <a:noFill/>
            <a:ln w="28575" cap="flat" cmpd="sng" algn="ctr">
              <a:solidFill>
                <a:srgbClr val="5FCBEF"/>
              </a:solidFill>
              <a:prstDash val="sysDot"/>
            </a:ln>
            <a:effectLst/>
          </p:spPr>
        </p:cxnSp>
        <p:sp>
          <p:nvSpPr>
            <p:cNvPr id="81" name="Retângulo 80"/>
            <p:cNvSpPr/>
            <p:nvPr/>
          </p:nvSpPr>
          <p:spPr>
            <a:xfrm>
              <a:off x="7599146" y="6074668"/>
              <a:ext cx="1023550" cy="461665"/>
            </a:xfrm>
            <a:prstGeom prst="rect">
              <a:avLst/>
            </a:prstGeom>
            <a:solidFill>
              <a:srgbClr val="6982D1">
                <a:alpha val="20000"/>
              </a:srgbClr>
            </a:solidFill>
          </p:spPr>
          <p:txBody>
            <a:bodyPr wrap="none">
              <a:spAutoFit/>
            </a:bodyPr>
            <a:lstStyle/>
            <a:p>
              <a:pPr defTabSz="457200">
                <a:spcBef>
                  <a:spcPts val="600"/>
                </a:spcBef>
              </a:pPr>
              <a:r>
                <a:rPr lang="en-US" sz="2400" b="1" i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3 </a:t>
              </a:r>
              <a:r>
                <a:rPr lang="en-US" sz="2400" b="1" i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itens</a:t>
              </a:r>
              <a:endParaRPr lang="en-US" sz="2400" b="1" i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Conexão reta 81"/>
            <p:cNvCxnSpPr/>
            <p:nvPr/>
          </p:nvCxnSpPr>
          <p:spPr>
            <a:xfrm flipH="1">
              <a:off x="7550678" y="4686999"/>
              <a:ext cx="18107" cy="1656000"/>
            </a:xfrm>
            <a:prstGeom prst="line">
              <a:avLst/>
            </a:prstGeom>
            <a:noFill/>
            <a:ln w="28575" cap="flat" cmpd="sng" algn="ctr">
              <a:solidFill>
                <a:srgbClr val="CFCFCF"/>
              </a:solidFill>
              <a:prstDash val="sysDot"/>
            </a:ln>
            <a:effectLst/>
          </p:spPr>
        </p:cxnSp>
        <p:sp>
          <p:nvSpPr>
            <p:cNvPr id="83" name="Retângulo 82"/>
            <p:cNvSpPr/>
            <p:nvPr/>
          </p:nvSpPr>
          <p:spPr>
            <a:xfrm>
              <a:off x="9216393" y="6070335"/>
              <a:ext cx="1023550" cy="461665"/>
            </a:xfrm>
            <a:prstGeom prst="rect">
              <a:avLst/>
            </a:prstGeom>
            <a:solidFill>
              <a:srgbClr val="6982D1">
                <a:alpha val="20000"/>
              </a:srgbClr>
            </a:solidFill>
          </p:spPr>
          <p:txBody>
            <a:bodyPr wrap="none">
              <a:spAutoFit/>
            </a:bodyPr>
            <a:lstStyle/>
            <a:p>
              <a:pPr defTabSz="457200">
                <a:spcBef>
                  <a:spcPts val="600"/>
                </a:spcBef>
              </a:pPr>
              <a:r>
                <a:rPr lang="en-US" sz="2400" b="1" i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3 </a:t>
              </a:r>
              <a:r>
                <a:rPr lang="en-US" sz="2400" b="1" i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itens</a:t>
              </a:r>
              <a:endParaRPr lang="en-US" sz="2400" b="1" i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Conexão reta 83"/>
            <p:cNvCxnSpPr/>
            <p:nvPr/>
          </p:nvCxnSpPr>
          <p:spPr>
            <a:xfrm flipH="1">
              <a:off x="9167925" y="4682666"/>
              <a:ext cx="18107" cy="1656000"/>
            </a:xfrm>
            <a:prstGeom prst="line">
              <a:avLst/>
            </a:prstGeom>
            <a:noFill/>
            <a:ln w="28575" cap="flat" cmpd="sng" algn="ctr">
              <a:solidFill>
                <a:srgbClr val="42B051"/>
              </a:solidFill>
              <a:prstDash val="sysDot"/>
            </a:ln>
            <a:effectLst/>
          </p:spPr>
        </p:cxnSp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443" y="6766996"/>
              <a:ext cx="5701707" cy="1683837"/>
            </a:xfrm>
            <a:prstGeom prst="rect">
              <a:avLst/>
            </a:prstGeom>
          </p:spPr>
        </p:pic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B4D0217-55C9-45C7-BF33-070D7393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14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52D20B4-4831-482E-8C34-F2C652FE3286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2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05087" y="487562"/>
            <a:ext cx="1092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3.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anual de satisfação de clientes: resultados</a:t>
            </a:r>
          </a:p>
        </p:txBody>
      </p:sp>
      <p:pic>
        <p:nvPicPr>
          <p:cNvPr id="4" name="Imagem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82" y="1683398"/>
            <a:ext cx="5402343" cy="63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arredondado 2"/>
          <p:cNvSpPr/>
          <p:nvPr/>
        </p:nvSpPr>
        <p:spPr bwMode="auto">
          <a:xfrm>
            <a:off x="5423903" y="2346790"/>
            <a:ext cx="3736975" cy="2732087"/>
          </a:xfrm>
          <a:prstGeom prst="roundRect">
            <a:avLst>
              <a:gd name="adj" fmla="val 3616"/>
            </a:avLst>
          </a:prstGeom>
          <a:solidFill>
            <a:srgbClr val="EFBBC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PT" sz="1600" u="sng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 Light" panose="02000503000000020004" pitchFamily="2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93633"/>
              </p:ext>
            </p:extLst>
          </p:nvPr>
        </p:nvGraphicFramePr>
        <p:xfrm>
          <a:off x="5568366" y="2410290"/>
          <a:ext cx="3455987" cy="26975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+mj-lt"/>
                        </a:rPr>
                        <a:t>F1 – Comodidade</a:t>
                      </a:r>
                    </a:p>
                  </a:txBody>
                  <a:tcPr marL="91429" marR="91429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3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15. Disponibilidade dos agentes de apoio para ajudarem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quando os utilizadores têm dúvidas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23. Disponibilidade dos agentes de apoio para auxiliarem necessidades específicas (crianças, idosos, mobilidade reduzida)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35. Presença de seguranças na rede de metro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20. Sentimento de segurança nas estações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8. Segurança de circulação de pessoas (existência de suportes/apoios)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6. Segurança pessoal na viagem de metro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7. Comunicação com os clientes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34. Conforto ao viajar de Metro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37. Limpeza dos veículos</a:t>
                      </a:r>
                      <a:endParaRPr lang="pt-PT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9" marR="91429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N1 (</a:t>
                      </a:r>
                      <a:r>
                        <a:rPr lang="pt-PT" sz="8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1000): </a:t>
                      </a:r>
                      <a:r>
                        <a:rPr lang="pt-PT" sz="8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lang="pt-PT" sz="8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0,848; N2</a:t>
                      </a:r>
                      <a:r>
                        <a:rPr lang="pt-PT" sz="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(460): </a:t>
                      </a:r>
                      <a:r>
                        <a:rPr lang="pt-PT" sz="8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lang="pt-PT" sz="8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0,857; </a:t>
                      </a:r>
                      <a:r>
                        <a:rPr lang="pt-PT" sz="80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pt-PT" sz="800" kern="1200" baseline="-25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</a:t>
                      </a:r>
                      <a:r>
                        <a:rPr lang="pt-PT" sz="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(1639): </a:t>
                      </a:r>
                      <a:r>
                        <a:rPr lang="pt-P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lang="pt-P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0,847</a:t>
                      </a:r>
                      <a:endParaRPr lang="pt-PT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9" marR="91429" marT="45715" marB="45715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tângulo arredondado 33"/>
          <p:cNvSpPr/>
          <p:nvPr/>
        </p:nvSpPr>
        <p:spPr bwMode="auto">
          <a:xfrm>
            <a:off x="9538703" y="2093587"/>
            <a:ext cx="3741738" cy="1684337"/>
          </a:xfrm>
          <a:prstGeom prst="roundRect">
            <a:avLst>
              <a:gd name="adj" fmla="val 4642"/>
            </a:avLst>
          </a:prstGeom>
          <a:solidFill>
            <a:srgbClr val="F7DB8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PT" u="sng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 Light" panose="02000503000000020004" pitchFamily="2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0529"/>
              </p:ext>
            </p:extLst>
          </p:nvPr>
        </p:nvGraphicFramePr>
        <p:xfrm>
          <a:off x="9606966" y="2202854"/>
          <a:ext cx="3422650" cy="16081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59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+mj-lt"/>
                        </a:rPr>
                        <a:t>F2 – Frequência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e pontualidade</a:t>
                      </a:r>
                      <a:endParaRPr lang="pt-PT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75" marR="91475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5. Cumprimento da frequência prevista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4. Cumprimento das viagens planeadas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10. Tempo de espera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28. Pontualidade do serviço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12. Frequência de veículos</a:t>
                      </a:r>
                    </a:p>
                  </a:txBody>
                  <a:tcPr marL="91475" marR="91475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N1 (1000):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0,803; N2 (460):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0,840; </a:t>
                      </a:r>
                      <a:r>
                        <a:rPr kumimoji="0" lang="pt-P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pt-PT" sz="9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(1639):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0,819</a:t>
                      </a:r>
                      <a:endParaRPr kumimoji="0" lang="pt-P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5" marR="91475" marT="45727" marB="45727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tângulo arredondado 39"/>
          <p:cNvSpPr/>
          <p:nvPr/>
        </p:nvSpPr>
        <p:spPr bwMode="auto">
          <a:xfrm>
            <a:off x="5477240" y="5549876"/>
            <a:ext cx="3733800" cy="1466850"/>
          </a:xfrm>
          <a:prstGeom prst="roundRect">
            <a:avLst>
              <a:gd name="adj" fmla="val 4642"/>
            </a:avLst>
          </a:prstGeom>
          <a:solidFill>
            <a:srgbClr val="A4D5E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PT" u="sng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 Light" panose="02000503000000020004" pitchFamily="2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30155"/>
              </p:ext>
            </p:extLst>
          </p:nvPr>
        </p:nvGraphicFramePr>
        <p:xfrm>
          <a:off x="5577891" y="5626034"/>
          <a:ext cx="3446462" cy="13906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25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+mj-lt"/>
                        </a:rPr>
                        <a:t>F3 – Valor percebido</a:t>
                      </a:r>
                    </a:p>
                  </a:txBody>
                  <a:tcPr marL="91447" marR="91447" marT="45694" marB="456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31. Preços dos títulos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22. Preço do Metro, comparando com as restantes alternativas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40. Tarifário definido por zonas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32. Localização das estações</a:t>
                      </a:r>
                    </a:p>
                  </a:txBody>
                  <a:tcPr marL="91447" marR="91447" marT="45694" marB="4569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N1 (1000):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0,786; N2 (460):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0,793; </a:t>
                      </a:r>
                      <a:r>
                        <a:rPr kumimoji="0" lang="pt-P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pt-PT" sz="9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(1639):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0,780</a:t>
                      </a:r>
                      <a:endParaRPr kumimoji="0" lang="pt-P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4" marB="45694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tângulo arredondado 41"/>
          <p:cNvSpPr/>
          <p:nvPr/>
        </p:nvSpPr>
        <p:spPr bwMode="auto">
          <a:xfrm>
            <a:off x="9464091" y="4753971"/>
            <a:ext cx="3733800" cy="1344613"/>
          </a:xfrm>
          <a:prstGeom prst="roundRect">
            <a:avLst>
              <a:gd name="adj" fmla="val 4642"/>
            </a:avLst>
          </a:prstGeom>
          <a:solidFill>
            <a:srgbClr val="D9BBD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PT" u="sng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 Light" panose="02000503000000020004" pitchFamily="2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28746"/>
              </p:ext>
            </p:extLst>
          </p:nvPr>
        </p:nvGraphicFramePr>
        <p:xfrm>
          <a:off x="9614903" y="4792067"/>
          <a:ext cx="3414713" cy="1268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74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+mj-lt"/>
                        </a:rPr>
                        <a:t>F4 – Bilhética</a:t>
                      </a:r>
                    </a:p>
                  </a:txBody>
                  <a:tcPr marL="91460" marR="91460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27. Facilidade na compra de títulos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11. Modos de pagamento disponíveis na compra de títulos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latin typeface="+mj-lt"/>
                        </a:rPr>
                        <a:t>16. Facilidade em validar o título de viagem</a:t>
                      </a:r>
                    </a:p>
                  </a:txBody>
                  <a:tcPr marL="91460" marR="91460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N1 (1000):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0,707; N2 (460):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0,741; </a:t>
                      </a:r>
                      <a:r>
                        <a:rPr kumimoji="0" lang="pt-P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pt-PT" sz="9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(1639):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 = </a:t>
                      </a:r>
                      <a:r>
                        <a:rPr kumimoji="0" lang="pt-P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0,714</a:t>
                      </a:r>
                      <a:endParaRPr kumimoji="0" lang="pt-P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0" marR="91460" marT="45702" marB="45702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 bwMode="auto">
          <a:xfrm>
            <a:off x="12586703" y="4619856"/>
            <a:ext cx="757238" cy="758825"/>
          </a:xfrm>
          <a:prstGeom prst="ellipse">
            <a:avLst/>
          </a:prstGeom>
          <a:solidFill>
            <a:srgbClr val="D9BBD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PT" u="sng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 Light" panose="02000503000000020004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494128" y="5442313"/>
            <a:ext cx="758825" cy="757237"/>
          </a:xfrm>
          <a:prstGeom prst="ellipse">
            <a:avLst/>
          </a:prstGeom>
          <a:solidFill>
            <a:srgbClr val="A4D5E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PT" u="sng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 Light" panose="02000503000000020004" pitchFamily="2" charset="0"/>
            </a:endParaRPr>
          </a:p>
        </p:txBody>
      </p:sp>
      <p:pic>
        <p:nvPicPr>
          <p:cNvPr id="17" name="Image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16" y="5413309"/>
            <a:ext cx="836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666" y="4668242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 bwMode="auto">
          <a:xfrm>
            <a:off x="12567178" y="1967377"/>
            <a:ext cx="758825" cy="758825"/>
          </a:xfrm>
          <a:prstGeom prst="ellipse">
            <a:avLst/>
          </a:prstGeom>
          <a:solidFill>
            <a:srgbClr val="F7DB8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PT" u="sng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 Light" panose="02000503000000020004" pitchFamily="2" charset="0"/>
            </a:endParaRPr>
          </a:p>
        </p:txBody>
      </p:sp>
      <p:pic>
        <p:nvPicPr>
          <p:cNvPr id="20" name="Imagem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716" y="2098079"/>
            <a:ext cx="5953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 bwMode="auto">
          <a:xfrm>
            <a:off x="8494128" y="2254714"/>
            <a:ext cx="758825" cy="758825"/>
          </a:xfrm>
          <a:prstGeom prst="ellipse">
            <a:avLst/>
          </a:prstGeom>
          <a:solidFill>
            <a:srgbClr val="EFBBC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PT" u="sng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 Light" panose="02000503000000020004" pitchFamily="2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1441" y="2346790"/>
            <a:ext cx="588962" cy="574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266AB5-B1C7-457F-BF29-1AFD9707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15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1D2F9F5-C98E-4377-AD47-B9D36F656058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9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37566" y="535874"/>
            <a:ext cx="1104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3.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anual de satisfação de clientes: resultados</a:t>
            </a:r>
          </a:p>
        </p:txBody>
      </p:sp>
      <p:pic>
        <p:nvPicPr>
          <p:cNvPr id="4" name="Imagem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059" y="1740553"/>
            <a:ext cx="5842086" cy="597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286752" y="7456656"/>
            <a:ext cx="768372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defRPr sz="1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pt-PT" altLang="pt-PT" sz="1200" b="0" dirty="0" err="1">
                <a:solidFill>
                  <a:srgbClr val="000000"/>
                </a:solidFill>
                <a:latin typeface="Aller Light" panose="02000503000000020004" pitchFamily="2" charset="0"/>
              </a:rPr>
              <a:t>Exp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</a:rPr>
              <a:t>(B) – Coeficientes da Regressão Logística | </a:t>
            </a:r>
            <a:r>
              <a:rPr lang="el-GR" altLang="pt-PT" sz="1200" b="0" dirty="0">
                <a:solidFill>
                  <a:srgbClr val="000000"/>
                </a:solidFill>
                <a:latin typeface="Aller Light" panose="02000503000000020004" pitchFamily="2" charset="0"/>
              </a:rPr>
              <a:t>β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</a:rPr>
              <a:t> - coeficientes de regressão estandardizados (não ponderados)</a:t>
            </a: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Efeito significativo (* p &lt; 0,05); </a:t>
            </a:r>
            <a:r>
              <a:rPr lang="el-GR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(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** </a:t>
            </a:r>
            <a:r>
              <a:rPr lang="el-GR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p &lt; 0,0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1</a:t>
            </a:r>
            <a:r>
              <a:rPr lang="el-GR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)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; </a:t>
            </a:r>
            <a:r>
              <a:rPr lang="el-GR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(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*** </a:t>
            </a:r>
            <a:r>
              <a:rPr lang="el-GR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p &lt; 0,0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01</a:t>
            </a:r>
            <a:r>
              <a:rPr lang="el-GR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)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 | +(0-Sim; 1-Não) | </a:t>
            </a:r>
            <a:r>
              <a:rPr lang="pt-PT" altLang="pt-PT" sz="1200" b="0" dirty="0" err="1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n.s.</a:t>
            </a:r>
            <a:r>
              <a:rPr lang="pt-PT" altLang="pt-PT" sz="1200" b="0" dirty="0">
                <a:solidFill>
                  <a:srgbClr val="000000"/>
                </a:solidFill>
                <a:latin typeface="Aller Light" panose="02000503000000020004" pitchFamily="2" charset="0"/>
                <a:cs typeface="Arial" panose="020B0604020202020204" pitchFamily="34" charset="0"/>
              </a:rPr>
              <a:t> não significativo</a:t>
            </a:r>
            <a:endParaRPr lang="el-GR" altLang="pt-PT" sz="1200" b="0" dirty="0">
              <a:solidFill>
                <a:srgbClr val="000000"/>
              </a:solidFill>
              <a:latin typeface="Aller Light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8F09FB4-AEC9-45DB-AD68-79C3A200F8E7}"/>
              </a:ext>
            </a:extLst>
          </p:cNvPr>
          <p:cNvGrpSpPr/>
          <p:nvPr/>
        </p:nvGrpSpPr>
        <p:grpSpPr>
          <a:xfrm>
            <a:off x="5195226" y="2479009"/>
            <a:ext cx="7851629" cy="4727826"/>
            <a:chOff x="5398503" y="3822214"/>
            <a:chExt cx="7851629" cy="4727826"/>
          </a:xfrm>
        </p:grpSpPr>
        <p:sp>
          <p:nvSpPr>
            <p:cNvPr id="24" name="Pentágono 23"/>
            <p:cNvSpPr/>
            <p:nvPr/>
          </p:nvSpPr>
          <p:spPr bwMode="auto">
            <a:xfrm>
              <a:off x="5936868" y="7646752"/>
              <a:ext cx="3763111" cy="771525"/>
            </a:xfrm>
            <a:prstGeom prst="homePlate">
              <a:avLst>
                <a:gd name="adj" fmla="val 34075"/>
              </a:avLst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PT" sz="2400" kern="0" dirty="0">
                <a:solidFill>
                  <a:prstClr val="black"/>
                </a:solidFill>
                <a:latin typeface="Aller Light" panose="02000503000000020004" pitchFamily="2" charset="0"/>
              </a:endParaRPr>
            </a:p>
          </p:txBody>
        </p:sp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11122188" y="6500326"/>
              <a:ext cx="1800225" cy="546099"/>
            </a:xfrm>
            <a:prstGeom prst="flowChartAlternateProcess">
              <a:avLst/>
            </a:prstGeom>
            <a:solidFill>
              <a:sysClr val="window" lastClr="FFFFFF">
                <a:lumMod val="65000"/>
              </a:sysClr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kern="0" dirty="0">
                  <a:solidFill>
                    <a:prstClr val="black"/>
                  </a:solidFill>
                  <a:latin typeface="Aller Light" panose="02000503000000020004" pitchFamily="2" charset="0"/>
                </a:rPr>
                <a:t>Reclamações</a:t>
              </a:r>
              <a:r>
                <a:rPr lang="pt-PT" sz="2000" b="1" kern="0" baseline="30000" dirty="0">
                  <a:solidFill>
                    <a:prstClr val="black"/>
                  </a:solidFill>
                  <a:latin typeface="Aller Light" panose="02000503000000020004" pitchFamily="2" charset="0"/>
                </a:rPr>
                <a:t>+</a:t>
              </a:r>
            </a:p>
          </p:txBody>
        </p:sp>
        <p:sp>
          <p:nvSpPr>
            <p:cNvPr id="28" name="Rectângulo arredondado 56"/>
            <p:cNvSpPr/>
            <p:nvPr/>
          </p:nvSpPr>
          <p:spPr bwMode="auto">
            <a:xfrm>
              <a:off x="5398503" y="3822214"/>
              <a:ext cx="7851629" cy="2251310"/>
            </a:xfrm>
            <a:prstGeom prst="roundRect">
              <a:avLst>
                <a:gd name="adj" fmla="val 5877"/>
              </a:avLst>
            </a:prstGeom>
            <a:solidFill>
              <a:srgbClr val="D9D9D9">
                <a:alpha val="18824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/>
            <a:lstStyle/>
            <a:p>
              <a:pPr algn="r" eaLnBrk="1" hangingPunct="1">
                <a:defRPr/>
              </a:pPr>
              <a:endParaRPr lang="pt-PT" sz="24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 panose="02000503000000020004" pitchFamily="2" charset="0"/>
              </a:endParaRP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11122188" y="4296823"/>
              <a:ext cx="1800225" cy="546099"/>
            </a:xfrm>
            <a:prstGeom prst="flowChartAlternateProcess">
              <a:avLst/>
            </a:prstGeom>
            <a:solidFill>
              <a:srgbClr val="96BAE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kern="0" dirty="0">
                  <a:solidFill>
                    <a:prstClr val="black"/>
                  </a:solidFill>
                  <a:latin typeface="Aller Light" panose="02000503000000020004" pitchFamily="2" charset="0"/>
                </a:rPr>
                <a:t>Lealdade</a:t>
              </a:r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8349867" y="5337208"/>
              <a:ext cx="1928081" cy="690140"/>
            </a:xfrm>
            <a:prstGeom prst="flowChartAlternateProcess">
              <a:avLst/>
            </a:prstGeom>
            <a:solidFill>
              <a:srgbClr val="044D8B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kern="0" dirty="0">
                  <a:solidFill>
                    <a:prstClr val="white"/>
                  </a:solidFill>
                  <a:latin typeface="Aller Light" panose="02000503000000020004" pitchFamily="2" charset="0"/>
                </a:rPr>
                <a:t>Satisfação Global</a:t>
              </a:r>
            </a:p>
          </p:txBody>
        </p:sp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5490028" y="3992653"/>
              <a:ext cx="1800225" cy="546099"/>
            </a:xfrm>
            <a:prstGeom prst="flowChartAlternateProcess">
              <a:avLst/>
            </a:prstGeom>
            <a:solidFill>
              <a:srgbClr val="A1B913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kern="0" dirty="0">
                  <a:solidFill>
                    <a:prstClr val="black"/>
                  </a:solidFill>
                  <a:latin typeface="Aller Light" panose="02000503000000020004" pitchFamily="2" charset="0"/>
                </a:rPr>
                <a:t>Imagem Social</a:t>
              </a:r>
            </a:p>
          </p:txBody>
        </p:sp>
        <p:sp>
          <p:nvSpPr>
            <p:cNvPr id="32" name="AutoShape 4"/>
            <p:cNvSpPr>
              <a:spLocks noChangeArrowheads="1"/>
            </p:cNvSpPr>
            <p:nvPr/>
          </p:nvSpPr>
          <p:spPr bwMode="auto">
            <a:xfrm>
              <a:off x="5490029" y="6187824"/>
              <a:ext cx="1800225" cy="1112988"/>
            </a:xfrm>
            <a:prstGeom prst="flowChartAlternateProcess">
              <a:avLst/>
            </a:prstGeom>
            <a:solidFill>
              <a:srgbClr val="CB3B3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kern="0" dirty="0">
                  <a:solidFill>
                    <a:prstClr val="black"/>
                  </a:solidFill>
                  <a:latin typeface="Aller Light" panose="02000503000000020004" pitchFamily="2" charset="0"/>
                </a:rPr>
                <a:t>Qualidade de Serviço Percebida</a:t>
              </a:r>
            </a:p>
          </p:txBody>
        </p:sp>
        <p:cxnSp>
          <p:nvCxnSpPr>
            <p:cNvPr id="33" name="Conexão reta unidirecional 14"/>
            <p:cNvCxnSpPr>
              <a:cxnSpLocks noChangeShapeType="1"/>
            </p:cNvCxnSpPr>
            <p:nvPr/>
          </p:nvCxnSpPr>
          <p:spPr bwMode="auto">
            <a:xfrm>
              <a:off x="7291005" y="4538427"/>
              <a:ext cx="1058863" cy="876300"/>
            </a:xfrm>
            <a:prstGeom prst="straightConnector1">
              <a:avLst/>
            </a:prstGeom>
            <a:noFill/>
            <a:ln w="19050" algn="ctr">
              <a:solidFill>
                <a:srgbClr val="044D8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Conexão reta unidirecional 80"/>
            <p:cNvCxnSpPr>
              <a:cxnSpLocks noChangeShapeType="1"/>
            </p:cNvCxnSpPr>
            <p:nvPr/>
          </p:nvCxnSpPr>
          <p:spPr bwMode="auto">
            <a:xfrm flipV="1">
              <a:off x="7291005" y="5960827"/>
              <a:ext cx="1058863" cy="539750"/>
            </a:xfrm>
            <a:prstGeom prst="straightConnector1">
              <a:avLst/>
            </a:prstGeom>
            <a:noFill/>
            <a:ln w="19050" algn="ctr">
              <a:solidFill>
                <a:srgbClr val="044D8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AutoShape 37"/>
            <p:cNvSpPr>
              <a:spLocks noChangeArrowheads="1"/>
            </p:cNvSpPr>
            <p:nvPr/>
          </p:nvSpPr>
          <p:spPr bwMode="auto">
            <a:xfrm>
              <a:off x="7712328" y="4573028"/>
              <a:ext cx="900000" cy="2889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sz="1050" b="1" dirty="0">
                  <a:solidFill>
                    <a:srgbClr val="044D8B"/>
                  </a:solidFill>
                  <a:latin typeface="Aller Light" panose="02000503000000020004" pitchFamily="2" charset="0"/>
                  <a:cs typeface="Arial" charset="0"/>
                </a:rPr>
                <a:t>β</a:t>
              </a:r>
              <a:r>
                <a:rPr lang="pt-PT" sz="1050" b="1" dirty="0">
                  <a:solidFill>
                    <a:srgbClr val="044D8B"/>
                  </a:solidFill>
                  <a:latin typeface="Aller Light" panose="02000503000000020004" pitchFamily="2" charset="0"/>
                  <a:cs typeface="Arial" charset="0"/>
                </a:rPr>
                <a:t> = 0,317***</a:t>
              </a: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7684519" y="6309752"/>
              <a:ext cx="900000" cy="2889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sz="1050" b="1" dirty="0">
                  <a:solidFill>
                    <a:srgbClr val="044D8B"/>
                  </a:solidFill>
                  <a:latin typeface="Aller Light" panose="02000503000000020004" pitchFamily="2" charset="0"/>
                  <a:cs typeface="Arial" charset="0"/>
                </a:rPr>
                <a:t>β</a:t>
              </a:r>
              <a:r>
                <a:rPr lang="pt-PT" sz="1050" b="1" dirty="0">
                  <a:solidFill>
                    <a:srgbClr val="044D8B"/>
                  </a:solidFill>
                  <a:latin typeface="Aller Light" panose="02000503000000020004" pitchFamily="2" charset="0"/>
                  <a:cs typeface="Arial" charset="0"/>
                </a:rPr>
                <a:t> = 0,599***</a:t>
              </a:r>
            </a:p>
          </p:txBody>
        </p:sp>
        <p:cxnSp>
          <p:nvCxnSpPr>
            <p:cNvPr id="37" name="Conexão reta unidirecional 84"/>
            <p:cNvCxnSpPr>
              <a:cxnSpLocks noChangeShapeType="1"/>
            </p:cNvCxnSpPr>
            <p:nvPr/>
          </p:nvCxnSpPr>
          <p:spPr bwMode="auto">
            <a:xfrm>
              <a:off x="7316405" y="4265377"/>
              <a:ext cx="3805238" cy="333375"/>
            </a:xfrm>
            <a:prstGeom prst="straightConnector1">
              <a:avLst/>
            </a:prstGeom>
            <a:noFill/>
            <a:ln w="19050" algn="ctr">
              <a:solidFill>
                <a:srgbClr val="81B5E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9377948" y="4121239"/>
              <a:ext cx="900000" cy="2889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sz="1050" b="1" dirty="0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β</a:t>
              </a:r>
              <a:r>
                <a:rPr lang="pt-PT" sz="1050" b="1" dirty="0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 = 0,622***</a:t>
              </a:r>
            </a:p>
          </p:txBody>
        </p:sp>
        <p:cxnSp>
          <p:nvCxnSpPr>
            <p:cNvPr id="39" name="Conexão reta unidirecional 92"/>
            <p:cNvCxnSpPr>
              <a:cxnSpLocks noChangeShapeType="1"/>
            </p:cNvCxnSpPr>
            <p:nvPr/>
          </p:nvCxnSpPr>
          <p:spPr bwMode="auto">
            <a:xfrm flipV="1">
              <a:off x="10202480" y="4884502"/>
              <a:ext cx="949325" cy="762000"/>
            </a:xfrm>
            <a:prstGeom prst="straightConnector1">
              <a:avLst/>
            </a:prstGeom>
            <a:noFill/>
            <a:ln w="19050" algn="ctr">
              <a:solidFill>
                <a:srgbClr val="81B5E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10645483" y="5239188"/>
              <a:ext cx="900000" cy="2889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sz="1050" b="1" dirty="0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β</a:t>
              </a:r>
              <a:r>
                <a:rPr lang="pt-PT" sz="1050" b="1" dirty="0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 = </a:t>
              </a:r>
              <a:r>
                <a:rPr lang="pt-PT" sz="1050" b="1" dirty="0">
                  <a:solidFill>
                    <a:srgbClr val="3A8BD0"/>
                  </a:solidFill>
                  <a:latin typeface="Aller Light" panose="02000503000000020004" pitchFamily="2" charset="0"/>
                  <a:cs typeface="Arial" charset="0"/>
                </a:rPr>
                <a:t>0,196</a:t>
              </a:r>
              <a:r>
                <a:rPr lang="pt-PT" sz="1050" b="1" dirty="0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***</a:t>
              </a:r>
            </a:p>
          </p:txBody>
        </p:sp>
        <p:cxnSp>
          <p:nvCxnSpPr>
            <p:cNvPr id="41" name="Conexão reta unidirecional 97"/>
            <p:cNvCxnSpPr>
              <a:cxnSpLocks noChangeShapeType="1"/>
            </p:cNvCxnSpPr>
            <p:nvPr/>
          </p:nvCxnSpPr>
          <p:spPr bwMode="auto">
            <a:xfrm>
              <a:off x="10150093" y="5948127"/>
              <a:ext cx="938212" cy="844550"/>
            </a:xfrm>
            <a:prstGeom prst="straightConnector1">
              <a:avLst/>
            </a:prstGeom>
            <a:noFill/>
            <a:ln w="19050" algn="ctr">
              <a:solidFill>
                <a:srgbClr val="7F7F7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AutoShape 37"/>
            <p:cNvSpPr>
              <a:spLocks noChangeArrowheads="1"/>
            </p:cNvSpPr>
            <p:nvPr/>
          </p:nvSpPr>
          <p:spPr bwMode="auto">
            <a:xfrm>
              <a:off x="9754036" y="6385041"/>
              <a:ext cx="900000" cy="2889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PT" sz="105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ller Light" panose="02000503000000020004" pitchFamily="2" charset="0"/>
                  <a:cs typeface="Arial" charset="0"/>
                </a:rPr>
                <a:t>Exp</a:t>
              </a:r>
              <a:r>
                <a:rPr lang="pt-PT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ller Light" panose="02000503000000020004" pitchFamily="2" charset="0"/>
                  <a:cs typeface="Arial" charset="0"/>
                </a:rPr>
                <a:t>(B) = 2,395***</a:t>
              </a:r>
            </a:p>
          </p:txBody>
        </p:sp>
        <p:cxnSp>
          <p:nvCxnSpPr>
            <p:cNvPr id="43" name="Conexão reta unidirecional 104"/>
            <p:cNvCxnSpPr>
              <a:cxnSpLocks noChangeShapeType="1"/>
            </p:cNvCxnSpPr>
            <p:nvPr/>
          </p:nvCxnSpPr>
          <p:spPr bwMode="auto">
            <a:xfrm flipV="1">
              <a:off x="12021755" y="4843227"/>
              <a:ext cx="0" cy="1657350"/>
            </a:xfrm>
            <a:prstGeom prst="straightConnector1">
              <a:avLst/>
            </a:prstGeom>
            <a:noFill/>
            <a:ln w="19050" algn="ctr">
              <a:solidFill>
                <a:srgbClr val="81B5E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AutoShape 37"/>
            <p:cNvSpPr>
              <a:spLocks noChangeArrowheads="1"/>
            </p:cNvSpPr>
            <p:nvPr/>
          </p:nvSpPr>
          <p:spPr bwMode="auto">
            <a:xfrm>
              <a:off x="12094396" y="5543063"/>
              <a:ext cx="900000" cy="2889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sz="1050" b="1" dirty="0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β</a:t>
              </a:r>
              <a:r>
                <a:rPr lang="pt-PT" sz="1050" b="1" dirty="0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 = 0,006 (</a:t>
              </a:r>
              <a:r>
                <a:rPr lang="pt-PT" sz="1050" b="1" dirty="0" err="1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n.s.</a:t>
              </a:r>
              <a:r>
                <a:rPr lang="pt-PT" sz="1050" b="1" dirty="0">
                  <a:solidFill>
                    <a:srgbClr val="81B5E1">
                      <a:lumMod val="75000"/>
                    </a:srgbClr>
                  </a:solidFill>
                  <a:latin typeface="Aller Light" panose="02000503000000020004" pitchFamily="2" charset="0"/>
                  <a:cs typeface="Arial" charset="0"/>
                </a:rPr>
                <a:t>)</a:t>
              </a:r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6680" y="7532452"/>
              <a:ext cx="1017588" cy="10175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CaixaDeTexto 45"/>
            <p:cNvSpPr txBox="1"/>
            <p:nvPr/>
          </p:nvSpPr>
          <p:spPr>
            <a:xfrm>
              <a:off x="6738554" y="7593124"/>
              <a:ext cx="2523135" cy="8803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PT" b="1" kern="0" dirty="0">
                  <a:solidFill>
                    <a:prstClr val="black"/>
                  </a:solidFill>
                  <a:latin typeface="Aller Light" panose="02000503000000020004" pitchFamily="2" charset="0"/>
                </a:rPr>
                <a:t>Índice de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pt-PT" b="1" kern="0" dirty="0">
                  <a:solidFill>
                    <a:prstClr val="black"/>
                  </a:solidFill>
                  <a:latin typeface="Aller Light" panose="02000503000000020004" pitchFamily="2" charset="0"/>
                </a:rPr>
                <a:t>Satisfação Ponderado</a:t>
              </a:r>
              <a:endParaRPr lang="pt-PT" kern="0" dirty="0">
                <a:solidFill>
                  <a:prstClr val="black"/>
                </a:solidFill>
                <a:latin typeface="Aller Light" panose="02000503000000020004" pitchFamily="2" charset="0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933984" y="7690708"/>
              <a:ext cx="980475" cy="50629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PT" sz="2000" b="1" kern="0" dirty="0">
                  <a:solidFill>
                    <a:prstClr val="black"/>
                  </a:solidFill>
                  <a:latin typeface="Aller Light" panose="02000503000000020004" pitchFamily="2" charset="0"/>
                </a:rPr>
                <a:t>82,7</a:t>
              </a:r>
              <a:endParaRPr lang="pt-PT" sz="2000" kern="0" dirty="0">
                <a:solidFill>
                  <a:prstClr val="black"/>
                </a:solidFill>
                <a:latin typeface="Aller Light" panose="02000503000000020004" pitchFamily="2" charset="0"/>
              </a:endParaRPr>
            </a:p>
          </p:txBody>
        </p:sp>
        <p:sp>
          <p:nvSpPr>
            <p:cNvPr id="48" name="AutoShape 37"/>
            <p:cNvSpPr>
              <a:spLocks noChangeArrowheads="1"/>
            </p:cNvSpPr>
            <p:nvPr/>
          </p:nvSpPr>
          <p:spPr bwMode="auto">
            <a:xfrm>
              <a:off x="8799979" y="5094725"/>
              <a:ext cx="900000" cy="2889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PT" sz="1050" b="1" dirty="0">
                  <a:solidFill>
                    <a:srgbClr val="044D8B"/>
                  </a:solidFill>
                  <a:latin typeface="Aller Light" panose="02000503000000020004" pitchFamily="2" charset="0"/>
                  <a:cs typeface="Arial" charset="0"/>
                </a:rPr>
                <a:t>R</a:t>
              </a:r>
              <a:r>
                <a:rPr lang="pt-PT" sz="1050" b="1" baseline="-25000" dirty="0">
                  <a:solidFill>
                    <a:srgbClr val="044D8B"/>
                  </a:solidFill>
                  <a:latin typeface="Aller Light" panose="02000503000000020004" pitchFamily="2" charset="0"/>
                  <a:cs typeface="Arial" charset="0"/>
                </a:rPr>
                <a:t>aj</a:t>
              </a:r>
              <a:r>
                <a:rPr lang="pt-PT" sz="1050" b="1" baseline="30000" dirty="0">
                  <a:solidFill>
                    <a:srgbClr val="044D8B"/>
                  </a:solidFill>
                  <a:latin typeface="Aller Light" panose="02000503000000020004" pitchFamily="2" charset="0"/>
                  <a:cs typeface="Arial" charset="0"/>
                </a:rPr>
                <a:t>2</a:t>
              </a:r>
              <a:r>
                <a:rPr lang="pt-PT" sz="1050" b="1" dirty="0">
                  <a:solidFill>
                    <a:srgbClr val="044D8B"/>
                  </a:solidFill>
                  <a:latin typeface="Aller Light" panose="02000503000000020004" pitchFamily="2" charset="0"/>
                  <a:cs typeface="Arial" charset="0"/>
                </a:rPr>
                <a:t> = 0,451</a:t>
              </a:r>
            </a:p>
          </p:txBody>
        </p:sp>
        <p:sp>
          <p:nvSpPr>
            <p:cNvPr id="49" name="AutoShape 37"/>
            <p:cNvSpPr>
              <a:spLocks noChangeArrowheads="1"/>
            </p:cNvSpPr>
            <p:nvPr/>
          </p:nvSpPr>
          <p:spPr bwMode="auto">
            <a:xfrm>
              <a:off x="11572300" y="3976233"/>
              <a:ext cx="900000" cy="2889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PT" sz="1050" b="1" dirty="0">
                  <a:solidFill>
                    <a:srgbClr val="3A8BD0"/>
                  </a:solidFill>
                  <a:latin typeface="Aller Light" panose="02000503000000020004" pitchFamily="2" charset="0"/>
                  <a:cs typeface="Arial" charset="0"/>
                </a:rPr>
                <a:t>R</a:t>
              </a:r>
              <a:r>
                <a:rPr lang="pt-PT" sz="1050" b="1" baseline="-25000" dirty="0">
                  <a:solidFill>
                    <a:srgbClr val="3A8BD0"/>
                  </a:solidFill>
                  <a:latin typeface="Aller Light" panose="02000503000000020004" pitchFamily="2" charset="0"/>
                  <a:cs typeface="Arial" charset="0"/>
                </a:rPr>
                <a:t>aj</a:t>
              </a:r>
              <a:r>
                <a:rPr lang="pt-PT" sz="1050" b="1" baseline="30000" dirty="0">
                  <a:solidFill>
                    <a:srgbClr val="3A8BD0"/>
                  </a:solidFill>
                  <a:latin typeface="Aller Light" panose="02000503000000020004" pitchFamily="2" charset="0"/>
                  <a:cs typeface="Arial" charset="0"/>
                </a:rPr>
                <a:t>2</a:t>
              </a:r>
              <a:r>
                <a:rPr lang="pt-PT" sz="1050" b="1" dirty="0">
                  <a:solidFill>
                    <a:srgbClr val="3A8BD0"/>
                  </a:solidFill>
                  <a:latin typeface="Aller Light" panose="02000503000000020004" pitchFamily="2" charset="0"/>
                  <a:cs typeface="Arial" charset="0"/>
                </a:rPr>
                <a:t> = 0,427</a:t>
              </a:r>
            </a:p>
          </p:txBody>
        </p:sp>
        <p:sp>
          <p:nvSpPr>
            <p:cNvPr id="50" name="AutoShape 37"/>
            <p:cNvSpPr>
              <a:spLocks noChangeArrowheads="1"/>
            </p:cNvSpPr>
            <p:nvPr/>
          </p:nvSpPr>
          <p:spPr bwMode="auto">
            <a:xfrm>
              <a:off x="11194196" y="6994308"/>
              <a:ext cx="1728217" cy="53787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PT" sz="1050" b="1" dirty="0" err="1">
                  <a:solidFill>
                    <a:prstClr val="white">
                      <a:lumMod val="50000"/>
                    </a:prstClr>
                  </a:solidFill>
                  <a:latin typeface="Aller Light" panose="02000503000000020004" pitchFamily="2" charset="0"/>
                  <a:cs typeface="Arial" charset="0"/>
                </a:rPr>
                <a:t>Nagelkerke</a:t>
              </a:r>
              <a:r>
                <a:rPr lang="pt-PT" sz="1050" b="1" dirty="0">
                  <a:solidFill>
                    <a:prstClr val="white">
                      <a:lumMod val="50000"/>
                    </a:prstClr>
                  </a:solidFill>
                  <a:latin typeface="Aller Light" panose="02000503000000020004" pitchFamily="2" charset="0"/>
                  <a:cs typeface="Arial" charset="0"/>
                </a:rPr>
                <a:t> </a:t>
              </a:r>
              <a:r>
                <a:rPr lang="pt-PT" sz="1050" b="1" dirty="0" err="1">
                  <a:solidFill>
                    <a:prstClr val="white">
                      <a:lumMod val="50000"/>
                    </a:prstClr>
                  </a:solidFill>
                  <a:latin typeface="Aller Light" panose="02000503000000020004" pitchFamily="2" charset="0"/>
                  <a:cs typeface="Arial" charset="0"/>
                </a:rPr>
                <a:t>Pseudo</a:t>
              </a:r>
              <a:r>
                <a:rPr lang="pt-PT" sz="1050" b="1" dirty="0">
                  <a:solidFill>
                    <a:prstClr val="white">
                      <a:lumMod val="50000"/>
                    </a:prstClr>
                  </a:solidFill>
                  <a:latin typeface="Aller Light" panose="02000503000000020004" pitchFamily="2" charset="0"/>
                  <a:cs typeface="Arial" charset="0"/>
                </a:rPr>
                <a:t> R</a:t>
              </a:r>
              <a:r>
                <a:rPr lang="pt-PT" sz="1050" b="1" baseline="30000" dirty="0">
                  <a:solidFill>
                    <a:prstClr val="white">
                      <a:lumMod val="50000"/>
                    </a:prstClr>
                  </a:solidFill>
                  <a:latin typeface="Aller Light" panose="02000503000000020004" pitchFamily="2" charset="0"/>
                  <a:cs typeface="Arial" charset="0"/>
                </a:rPr>
                <a:t>2</a:t>
              </a:r>
              <a:r>
                <a:rPr lang="pt-PT" sz="1050" b="1" dirty="0">
                  <a:solidFill>
                    <a:prstClr val="white">
                      <a:lumMod val="50000"/>
                    </a:prstClr>
                  </a:solidFill>
                  <a:latin typeface="Aller Light" panose="02000503000000020004" pitchFamily="2" charset="0"/>
                  <a:cs typeface="Arial" charset="0"/>
                </a:rPr>
                <a:t> = 0,044</a:t>
              </a:r>
            </a:p>
          </p:txBody>
        </p:sp>
      </p:grp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770B04A0-5E3A-441D-B667-812CAF5F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16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1A3213BE-0CFC-4003-8979-73B748B16432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6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77832" y="530939"/>
            <a:ext cx="81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4. </a:t>
            </a:r>
            <a:r>
              <a:rPr lang="es-ES_tradnl" sz="3600" dirty="0" err="1">
                <a:solidFill>
                  <a:srgbClr val="404040"/>
                </a:solidFill>
                <a:latin typeface="Aller Light"/>
                <a:cs typeface="Aller Light"/>
              </a:rPr>
              <a:t>Fatores</a:t>
            </a:r>
            <a:r>
              <a:rPr lang="es-ES_tradnl" sz="3600" dirty="0">
                <a:solidFill>
                  <a:srgbClr val="404040"/>
                </a:solidFill>
                <a:latin typeface="Aller Light"/>
                <a:cs typeface="Aller Light"/>
              </a:rPr>
              <a:t> determinantes em </a:t>
            </a:r>
            <a:r>
              <a:rPr lang="es-ES_tradnl" sz="3600" dirty="0" err="1">
                <a:solidFill>
                  <a:srgbClr val="404040"/>
                </a:solidFill>
                <a:latin typeface="Aller Light"/>
                <a:cs typeface="Aller Light"/>
              </a:rPr>
              <a:t>covid</a:t>
            </a:r>
            <a:endParaRPr lang="es-ES_tradnl" sz="3600" dirty="0">
              <a:solidFill>
                <a:srgbClr val="404040"/>
              </a:solidFill>
              <a:latin typeface="Aller Light"/>
              <a:cs typeface="Aller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7832" y="1862666"/>
            <a:ext cx="8768219" cy="6217087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Conjunturais</a:t>
            </a: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	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	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evolução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da pandemia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	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nível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de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actividade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económica e social</a:t>
            </a:r>
          </a:p>
          <a:p>
            <a:pPr algn="just">
              <a:spcAft>
                <a:spcPts val="1200"/>
              </a:spcAft>
            </a:pPr>
            <a:endParaRPr lang="es-ES_tradnl" sz="24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endParaRPr lang="es-ES_tradnl" sz="24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endParaRPr lang="es-ES_tradnl" sz="24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Da Industria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	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novo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design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do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serviço</a:t>
            </a:r>
            <a:endParaRPr lang="es-ES_tradnl" sz="24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		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regras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de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lotação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e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acesso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	</a:t>
            </a: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percepção</a:t>
            </a: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 do risco de clientes e de clientes </a:t>
            </a: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potenciais</a:t>
            </a:r>
            <a:endParaRPr lang="es-ES_tradnl" sz="2400" b="1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	modelo de </a:t>
            </a: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decisão</a:t>
            </a: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 dos clientes de TC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	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solução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mobilidade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mais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400" dirty="0">
                <a:latin typeface="Aller Light"/>
                <a:cs typeface="Aller Light"/>
              </a:rPr>
              <a:t>conveniente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2DB344F-DED7-4093-AA45-641070631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9067" y="1659466"/>
            <a:ext cx="7296165" cy="4572289"/>
          </a:xfrm>
          <a:ln>
            <a:noFill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E142F-D8D2-49CC-9823-569E0D19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17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F85268-B1CC-4421-A13C-D86DC3500AA0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4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69439" y="475752"/>
            <a:ext cx="671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5. O que </a:t>
            </a:r>
            <a:r>
              <a:rPr lang="es-ES_tradnl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devemos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</a:t>
            </a:r>
            <a:r>
              <a:rPr lang="es-ES_tradnl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estudar</a:t>
            </a:r>
            <a:endParaRPr lang="es-ES_tradnl" sz="40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6537" y="2011345"/>
            <a:ext cx="10494190" cy="5909310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Conjunturais</a:t>
            </a:r>
            <a:endParaRPr lang="es-ES_tradnl" sz="24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Emprego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, consumo de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energia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,	consumo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geral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, consumo de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lazer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/cultura,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atividade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turística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Alteração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de modos de vida,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teletrabalho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, perfil de consumo (universidades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com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50% de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ensino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presencial)</a:t>
            </a:r>
          </a:p>
          <a:p>
            <a:pPr algn="just">
              <a:spcAft>
                <a:spcPts val="1200"/>
              </a:spcAft>
            </a:pPr>
            <a:endParaRPr lang="es-ES_tradnl" sz="18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Da </a:t>
            </a: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Indústria</a:t>
            </a:r>
            <a:endParaRPr lang="es-ES_tradnl" sz="2400" b="1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Perceção</a:t>
            </a: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 e </a:t>
            </a: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motivação</a:t>
            </a: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 dos clientes </a:t>
            </a:r>
            <a:r>
              <a:rPr lang="es-ES_tradnl" sz="2400" b="1" dirty="0" err="1">
                <a:solidFill>
                  <a:srgbClr val="404040"/>
                </a:solidFill>
                <a:latin typeface="Aller Light"/>
                <a:cs typeface="Aller Light"/>
              </a:rPr>
              <a:t>atuais</a:t>
            </a:r>
            <a:r>
              <a:rPr lang="es-ES_tradnl" sz="2400" b="1" dirty="0">
                <a:solidFill>
                  <a:srgbClr val="404040"/>
                </a:solidFill>
                <a:latin typeface="Aller Light"/>
                <a:cs typeface="Aller Light"/>
              </a:rPr>
              <a:t> e históricos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Procura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comboios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,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autocarros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, taxis,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uber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…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Reorganização</a:t>
            </a: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 do territorio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Procura em modos suaves</a:t>
            </a:r>
          </a:p>
          <a:p>
            <a:pPr algn="just">
              <a:spcAft>
                <a:spcPts val="1200"/>
              </a:spcAft>
            </a:pPr>
            <a:r>
              <a:rPr lang="es-ES_tradnl" sz="2400" dirty="0">
                <a:solidFill>
                  <a:srgbClr val="404040"/>
                </a:solidFill>
                <a:latin typeface="Aller Light"/>
                <a:cs typeface="Aller Light"/>
              </a:rPr>
              <a:t>Procura e Oferta no </a:t>
            </a:r>
            <a:r>
              <a:rPr lang="es-ES_tradnl" sz="2400" dirty="0" err="1">
                <a:solidFill>
                  <a:srgbClr val="404040"/>
                </a:solidFill>
                <a:latin typeface="Aller Light"/>
                <a:cs typeface="Aller Light"/>
              </a:rPr>
              <a:t>Aeroporto</a:t>
            </a:r>
            <a:endParaRPr lang="es-ES_tradnl" sz="2400" dirty="0">
              <a:solidFill>
                <a:srgbClr val="404040"/>
              </a:solidFill>
              <a:latin typeface="Aller Light"/>
              <a:cs typeface="Aller Ligh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1C1F95-DFC7-492F-A9DA-BD957989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18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67B1D8-A8D0-4A76-8B7B-C9A3E6791BF7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6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95701" y="511369"/>
            <a:ext cx="768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5. </a:t>
            </a:r>
            <a:r>
              <a:rPr lang="es-ES_tradnl" sz="3600" dirty="0">
                <a:solidFill>
                  <a:srgbClr val="404040"/>
                </a:solidFill>
                <a:latin typeface="Aller Light"/>
                <a:cs typeface="Aller Light"/>
              </a:rPr>
              <a:t>O ESTUDO - OBJECTIVOS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1866" y="2179037"/>
            <a:ext cx="12073467" cy="5927777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marL="763588" lvl="2" indent="-188913" algn="just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pt-PT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Frequência de utilização anterior ao estado de emergência e frequência atual;</a:t>
            </a:r>
          </a:p>
          <a:p>
            <a:pPr marL="763588" lvl="2" indent="-188913" algn="just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pt-PT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Motivos para não utilização;</a:t>
            </a:r>
          </a:p>
          <a:p>
            <a:pPr marL="763588" lvl="2" indent="-188913" algn="just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pt-PT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Perceção de risco;</a:t>
            </a:r>
          </a:p>
          <a:p>
            <a:pPr marL="763588" lvl="2" indent="-188913" algn="just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pt-PT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Receios e dificuldades dos utilizadores;</a:t>
            </a:r>
          </a:p>
          <a:p>
            <a:pPr marL="763588" lvl="2" indent="-188913" algn="just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pt-PT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Intenção de continuar a utilizar transportes públicos;</a:t>
            </a:r>
          </a:p>
          <a:p>
            <a:pPr marL="763588" lvl="2" indent="-188913" algn="just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pt-PT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Notoriedade das medidas adotadas no metro. </a:t>
            </a:r>
          </a:p>
          <a:p>
            <a:pPr marL="574675" lvl="2" algn="just">
              <a:lnSpc>
                <a:spcPct val="120000"/>
              </a:lnSpc>
              <a:spcBef>
                <a:spcPct val="20000"/>
              </a:spcBef>
            </a:pPr>
            <a:endParaRPr lang="es-ES_tradnl" sz="1700" b="1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endParaRPr lang="es-ES_tradnl" sz="1700" dirty="0">
              <a:solidFill>
                <a:srgbClr val="404040"/>
              </a:solidFill>
              <a:latin typeface="Aller Light"/>
              <a:cs typeface="Aller Ligh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C991B6-852A-4722-BA65-76F3FF87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19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D3901D-C906-4AA0-BE62-EC859516825B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59005" y="1726370"/>
            <a:ext cx="772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latin typeface="Aller Light"/>
                <a:cs typeface="Aller Light"/>
              </a:rPr>
              <a:t>Índice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59005" y="2602660"/>
            <a:ext cx="112167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pt-PT" sz="2800" dirty="0"/>
              <a:t>O período pandémico inicial</a:t>
            </a:r>
          </a:p>
          <a:p>
            <a:pPr lvl="0"/>
            <a:r>
              <a:rPr lang="pt-PT" sz="2800" dirty="0"/>
              <a:t>	1.</a:t>
            </a:r>
            <a:r>
              <a:rPr lang="es-ES_tradnl" sz="2800" dirty="0"/>
              <a:t>1 </a:t>
            </a:r>
            <a:r>
              <a:rPr lang="es-ES_tradnl" sz="2800" dirty="0" err="1"/>
              <a:t>Evolução</a:t>
            </a:r>
            <a:r>
              <a:rPr lang="es-ES_tradnl" sz="2800" dirty="0"/>
              <a:t> da procura e oferta, medidas de </a:t>
            </a:r>
            <a:r>
              <a:rPr lang="es-ES_tradnl" sz="2800" dirty="0" err="1"/>
              <a:t>proteção</a:t>
            </a:r>
            <a:endParaRPr lang="pt-PT" sz="2800" dirty="0"/>
          </a:p>
          <a:p>
            <a:pPr lvl="1"/>
            <a:r>
              <a:rPr lang="es-ES_tradnl" sz="2800" dirty="0"/>
              <a:t>1.2 impacto nos negocios/</a:t>
            </a:r>
            <a:r>
              <a:rPr lang="es-ES_tradnl" sz="2800" dirty="0" err="1"/>
              <a:t>serviços</a:t>
            </a:r>
            <a:r>
              <a:rPr lang="es-ES_tradnl" sz="2800" dirty="0"/>
              <a:t> complementares</a:t>
            </a:r>
            <a:endParaRPr lang="pt-PT" sz="2800" dirty="0"/>
          </a:p>
          <a:p>
            <a:pPr lvl="1"/>
            <a:r>
              <a:rPr lang="pt-PT" sz="2800" dirty="0"/>
              <a:t>1.3 </a:t>
            </a:r>
            <a:r>
              <a:rPr lang="es-ES_tradnl" sz="2800" dirty="0" err="1"/>
              <a:t>Informação</a:t>
            </a:r>
            <a:r>
              <a:rPr lang="es-ES_tradnl" sz="2800" dirty="0"/>
              <a:t> e medidas de </a:t>
            </a:r>
            <a:r>
              <a:rPr lang="es-ES_tradnl" sz="2800" dirty="0" err="1"/>
              <a:t>proteção</a:t>
            </a:r>
            <a:endParaRPr lang="es-ES_tradnl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s-ES_tradnl" sz="2800" dirty="0" err="1"/>
              <a:t>Hierarquia</a:t>
            </a:r>
            <a:r>
              <a:rPr lang="es-ES_tradnl" sz="2800" dirty="0"/>
              <a:t> das </a:t>
            </a:r>
            <a:r>
              <a:rPr lang="es-ES_tradnl" sz="2800" dirty="0" err="1"/>
              <a:t>variáveis</a:t>
            </a:r>
            <a:r>
              <a:rPr lang="es-ES_tradnl" sz="2800" dirty="0"/>
              <a:t> de </a:t>
            </a:r>
            <a:r>
              <a:rPr lang="es-ES_tradnl" sz="2800" dirty="0" err="1"/>
              <a:t>satisfação</a:t>
            </a:r>
            <a:r>
              <a:rPr lang="es-ES_tradnl" sz="2800" dirty="0"/>
              <a:t> global do </a:t>
            </a:r>
            <a:r>
              <a:rPr lang="es-ES_tradnl" sz="2800" dirty="0" err="1"/>
              <a:t>serviço</a:t>
            </a:r>
            <a:r>
              <a:rPr lang="es-ES_tradnl" sz="2800" dirty="0"/>
              <a:t> metro</a:t>
            </a:r>
            <a:endParaRPr lang="pt-PT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s-ES_tradnl" sz="2800" dirty="0" err="1"/>
              <a:t>Estudo</a:t>
            </a:r>
            <a:r>
              <a:rPr lang="es-ES_tradnl" sz="2800" dirty="0"/>
              <a:t> anual de </a:t>
            </a:r>
            <a:r>
              <a:rPr lang="es-ES_tradnl" sz="2800" dirty="0" err="1"/>
              <a:t>satisfação</a:t>
            </a:r>
            <a:r>
              <a:rPr lang="es-ES_tradnl" sz="2800" dirty="0"/>
              <a:t> de clientes</a:t>
            </a:r>
            <a:endParaRPr lang="pt-PT" sz="2800" dirty="0"/>
          </a:p>
          <a:p>
            <a:pPr marL="514350" lvl="0" indent="-514350">
              <a:buFont typeface="+mj-lt"/>
              <a:buAutoNum type="arabicPeriod" startAt="2"/>
            </a:pPr>
            <a:r>
              <a:rPr lang="es-ES_tradnl" sz="2800" dirty="0" err="1"/>
              <a:t>Fatores</a:t>
            </a:r>
            <a:r>
              <a:rPr lang="es-ES_tradnl" sz="2800" dirty="0"/>
              <a:t> determinantes em </a:t>
            </a:r>
            <a:r>
              <a:rPr lang="es-ES_tradnl" sz="2800" dirty="0" err="1"/>
              <a:t>covid</a:t>
            </a:r>
            <a:endParaRPr lang="pt-PT" sz="2800" dirty="0"/>
          </a:p>
          <a:p>
            <a:pPr marL="514350" lvl="0" indent="-514350">
              <a:buFont typeface="+mj-lt"/>
              <a:buAutoNum type="arabicPeriod" startAt="2"/>
            </a:pPr>
            <a:r>
              <a:rPr lang="es-ES_tradnl" sz="2800" dirty="0"/>
              <a:t>O </a:t>
            </a:r>
            <a:r>
              <a:rPr lang="pt-PT" sz="2800" dirty="0"/>
              <a:t>Estudo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es-ES_tradnl" sz="2800" dirty="0"/>
              <a:t>Resultados do </a:t>
            </a:r>
            <a:r>
              <a:rPr lang="es-ES_tradnl" sz="2800" dirty="0" err="1"/>
              <a:t>estudo</a:t>
            </a:r>
            <a:r>
              <a:rPr lang="es-ES_tradnl" sz="2800" dirty="0"/>
              <a:t> – </a:t>
            </a:r>
            <a:r>
              <a:rPr lang="es-ES_tradnl" sz="2800" dirty="0" err="1"/>
              <a:t>informação</a:t>
            </a:r>
            <a:r>
              <a:rPr lang="es-ES_tradnl" sz="2800" dirty="0"/>
              <a:t> </a:t>
            </a:r>
            <a:r>
              <a:rPr lang="es-ES_tradnl" sz="2800" dirty="0" err="1"/>
              <a:t>tática</a:t>
            </a:r>
            <a:endParaRPr lang="pt-PT" sz="2800" dirty="0"/>
          </a:p>
          <a:p>
            <a:pPr marL="514350" lvl="0" indent="-514350">
              <a:buFont typeface="+mj-lt"/>
              <a:buAutoNum type="arabicPeriod" startAt="2"/>
            </a:pPr>
            <a:r>
              <a:rPr lang="pt-PT" sz="2800" dirty="0"/>
              <a:t>Paradoxo 2020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pt-PT" sz="2800" dirty="0"/>
              <a:t>Como recuperar o negocio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273A87-3D64-45FA-B6B8-DA77F087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624" y="2912722"/>
            <a:ext cx="2485759" cy="382261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B2313D-D1DA-44AD-9253-39D8EDF0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3" name="CuadroTexto 6">
            <a:extLst>
              <a:ext uri="{FF2B5EF4-FFF2-40B4-BE49-F238E27FC236}">
                <a16:creationId xmlns:a16="http://schemas.microsoft.com/office/drawing/2014/main" id="{96C4C0D9-6136-4DD0-848C-B3EB3D944588}"/>
              </a:ext>
            </a:extLst>
          </p:cNvPr>
          <p:cNvSpPr txBox="1"/>
          <p:nvPr/>
        </p:nvSpPr>
        <p:spPr>
          <a:xfrm>
            <a:off x="929184" y="511242"/>
            <a:ext cx="6814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 </a:t>
            </a:r>
            <a:r>
              <a:rPr lang="es-ES_tradnl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Mind</a:t>
            </a:r>
            <a:r>
              <a:rPr lang="es-ES_tradn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 </a:t>
            </a:r>
            <a:r>
              <a:rPr lang="es-ES_tradnl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the</a:t>
            </a:r>
            <a:r>
              <a:rPr lang="es-ES_tradn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 Light"/>
                <a:cs typeface="Aller Light"/>
              </a:rPr>
              <a:t> GAP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E0626B-ED71-415E-BFC2-14B603C87D2D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44889" y="278022"/>
            <a:ext cx="11152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5. </a:t>
            </a:r>
            <a:r>
              <a:rPr lang="es-ES_tradn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O </a:t>
            </a:r>
            <a:r>
              <a:rPr lang="es-ES_tradnl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es-ES_tradn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de </a:t>
            </a:r>
            <a:r>
              <a:rPr lang="pt-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caracterização das necessidades e fatores críticos de opção dos utilizadores em contexto de crise de saúde pública: metodologia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35838"/>
              </p:ext>
            </p:extLst>
          </p:nvPr>
        </p:nvGraphicFramePr>
        <p:xfrm>
          <a:off x="2680498" y="2127285"/>
          <a:ext cx="6881090" cy="5508665"/>
        </p:xfrm>
        <a:graphic>
          <a:graphicData uri="http://schemas.openxmlformats.org/drawingml/2006/table">
            <a:tbl>
              <a:tblPr/>
              <a:tblGrid>
                <a:gridCol w="688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6594">
                <a:tc>
                  <a:txBody>
                    <a:bodyPr/>
                    <a:lstStyle>
                      <a:lvl1pPr marL="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65311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30622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95933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261244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26555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391866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457177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5224882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Clientes de assinatura TIP - Transportes Intermodais do Porto (Metro do Porto, STCP e CP), com idade igual ou superior a 16 anos</a:t>
                      </a:r>
                    </a:p>
                  </a:txBody>
                  <a:tcPr marL="144000" marR="10800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359">
                <a:tc>
                  <a:txBody>
                    <a:bodyPr/>
                    <a:lstStyle>
                      <a:lvl1pPr marL="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65311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30622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95933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261244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26555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391866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457177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5224882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1068 participantes</a:t>
                      </a:r>
                      <a:r>
                        <a:rPr lang="pt-PT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; aleatória estratificada proporcionalmente em função do concelho de residência</a:t>
                      </a:r>
                    </a:p>
                  </a:txBody>
                  <a:tcPr marL="144000" marR="10800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359">
                <a:tc>
                  <a:txBody>
                    <a:bodyPr/>
                    <a:lstStyle>
                      <a:lvl1pPr marL="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65311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30622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95933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261244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26555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391866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457177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5224882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3%</a:t>
                      </a:r>
                    </a:p>
                  </a:txBody>
                  <a:tcPr marL="144000" marR="10800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713">
                <a:tc>
                  <a:txBody>
                    <a:bodyPr/>
                    <a:lstStyle>
                      <a:lvl1pPr marL="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65311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30622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95933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261244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26555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391866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457177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5224882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As entrevistas telefónicas foram realizadas entre os dias 15 de Junho e 11 de Julho no </a:t>
                      </a:r>
                      <a:r>
                        <a:rPr lang="pt-PT" sz="20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callcenter</a:t>
                      </a:r>
                      <a:r>
                        <a:rPr lang="pt-PT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da DOMP, apoiadas em questionário estruturado de perguntas abertas e fechadas, com recurso a sistema CATI.</a:t>
                      </a:r>
                    </a:p>
                  </a:txBody>
                  <a:tcPr marL="144000" marR="10800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122">
                <a:tc>
                  <a:txBody>
                    <a:bodyPr/>
                    <a:lstStyle>
                      <a:lvl1pPr marL="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65311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306220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95933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261244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26555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391866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4571771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5224882" algn="l" defTabSz="65311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 análise dos dados e </a:t>
                      </a:r>
                      <a:r>
                        <a:rPr lang="pt-PT" sz="20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screening</a:t>
                      </a:r>
                      <a:r>
                        <a:rPr lang="pt-PT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data será efetuada utilizando o software estatístico licenciado IBM SPSS </a:t>
                      </a:r>
                      <a:r>
                        <a:rPr lang="pt-PT" sz="20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Statistics</a:t>
                      </a:r>
                      <a:r>
                        <a:rPr lang="pt-PT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pt-PT" sz="20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Statistical</a:t>
                      </a:r>
                      <a:r>
                        <a:rPr lang="pt-PT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Package for Social </a:t>
                      </a:r>
                      <a:r>
                        <a:rPr lang="pt-PT" sz="20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Sciences</a:t>
                      </a:r>
                      <a:r>
                        <a:rPr lang="pt-PT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), o software estatístico R </a:t>
                      </a:r>
                      <a:r>
                        <a:rPr lang="pt-PT" sz="20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Studio</a:t>
                      </a:r>
                      <a:r>
                        <a:rPr lang="pt-PT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e o pacote </a:t>
                      </a:r>
                      <a:r>
                        <a:rPr lang="pt-PT" sz="20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lavaan</a:t>
                      </a:r>
                      <a:endParaRPr lang="pt-PT" sz="20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000" marR="10800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ângulo 1"/>
          <p:cNvSpPr/>
          <p:nvPr/>
        </p:nvSpPr>
        <p:spPr bwMode="auto">
          <a:xfrm>
            <a:off x="925678" y="6094917"/>
            <a:ext cx="1440754" cy="1478019"/>
          </a:xfrm>
          <a:prstGeom prst="rect">
            <a:avLst/>
          </a:prstGeom>
          <a:solidFill>
            <a:srgbClr val="82D7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ller Light" panose="02000503000000020004" pitchFamily="2" charset="0"/>
              </a:rPr>
              <a:t>ANÁLISE DE DADOS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prstClr val="white"/>
              </a:solidFill>
              <a:latin typeface="Aller Light" panose="02000503000000020004" pitchFamily="2" charset="0"/>
            </a:endParaRPr>
          </a:p>
        </p:txBody>
      </p:sp>
      <p:sp>
        <p:nvSpPr>
          <p:cNvPr id="7" name="Nota de aviso com seta para a direita 6"/>
          <p:cNvSpPr/>
          <p:nvPr/>
        </p:nvSpPr>
        <p:spPr>
          <a:xfrm rot="5400000">
            <a:off x="871039" y="5057173"/>
            <a:ext cx="1550028" cy="1440760"/>
          </a:xfrm>
          <a:prstGeom prst="rightArrowCallout">
            <a:avLst>
              <a:gd name="adj1" fmla="val 18714"/>
              <a:gd name="adj2" fmla="val 16356"/>
              <a:gd name="adj3" fmla="val 13999"/>
              <a:gd name="adj4" fmla="val 78989"/>
            </a:avLst>
          </a:prstGeom>
          <a:solidFill>
            <a:srgbClr val="5FCBEF">
              <a:lumMod val="75000"/>
            </a:srgbClr>
          </a:solidFill>
          <a:ln w="1905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 Light" panose="02000503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 Light" panose="02000503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ler Light" panose="02000503000000020004" pitchFamily="2" charset="0"/>
              </a:rPr>
              <a:t>TRABALHO DE CAMPO</a:t>
            </a:r>
          </a:p>
        </p:txBody>
      </p:sp>
      <p:sp>
        <p:nvSpPr>
          <p:cNvPr id="8" name="Nota de aviso com seta para a direita 10"/>
          <p:cNvSpPr/>
          <p:nvPr/>
        </p:nvSpPr>
        <p:spPr>
          <a:xfrm rot="5400000">
            <a:off x="997982" y="3976124"/>
            <a:ext cx="1296143" cy="1440758"/>
          </a:xfrm>
          <a:prstGeom prst="rightArrowCallout">
            <a:avLst>
              <a:gd name="adj1" fmla="val 18714"/>
              <a:gd name="adj2" fmla="val 16356"/>
              <a:gd name="adj3" fmla="val 13999"/>
              <a:gd name="adj4" fmla="val 78989"/>
            </a:avLst>
          </a:prstGeom>
          <a:solidFill>
            <a:srgbClr val="2E83C3"/>
          </a:solidFill>
          <a:ln w="1905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 Light" panose="02000503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ler Light" panose="02000503000000020004" pitchFamily="2" charset="0"/>
              </a:rPr>
              <a:t>ERRO AMOSTRAL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 Light" panose="02000503000000020004" pitchFamily="2" charset="0"/>
            </a:endParaRPr>
          </a:p>
        </p:txBody>
      </p:sp>
      <p:sp>
        <p:nvSpPr>
          <p:cNvPr id="10" name="Nota de aviso com seta para a direita 11"/>
          <p:cNvSpPr/>
          <p:nvPr/>
        </p:nvSpPr>
        <p:spPr>
          <a:xfrm rot="5400000">
            <a:off x="1169003" y="3052815"/>
            <a:ext cx="954108" cy="1440758"/>
          </a:xfrm>
          <a:prstGeom prst="rightArrowCallout">
            <a:avLst>
              <a:gd name="adj1" fmla="val 18714"/>
              <a:gd name="adj2" fmla="val 16356"/>
              <a:gd name="adj3" fmla="val 13999"/>
              <a:gd name="adj4" fmla="val 78989"/>
            </a:avLst>
          </a:prstGeom>
          <a:solidFill>
            <a:srgbClr val="1D4F79"/>
          </a:solidFill>
          <a:ln w="1905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 Light" panose="02000503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prstClr val="white"/>
                </a:solidFill>
                <a:latin typeface="Aller Light" panose="02000503000000020004" pitchFamily="2" charset="0"/>
              </a:rPr>
              <a:t>AMOSTRA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 Light" panose="02000503000000020004" pitchFamily="2" charset="0"/>
            </a:endParaRPr>
          </a:p>
        </p:txBody>
      </p:sp>
      <p:sp>
        <p:nvSpPr>
          <p:cNvPr id="11" name="Nota de aviso com seta para a direita 12"/>
          <p:cNvSpPr/>
          <p:nvPr/>
        </p:nvSpPr>
        <p:spPr>
          <a:xfrm rot="5400000">
            <a:off x="886574" y="2166392"/>
            <a:ext cx="1518964" cy="1440756"/>
          </a:xfrm>
          <a:prstGeom prst="rightArrowCallout">
            <a:avLst>
              <a:gd name="adj1" fmla="val 18714"/>
              <a:gd name="adj2" fmla="val 16356"/>
              <a:gd name="adj3" fmla="val 13999"/>
              <a:gd name="adj4" fmla="val 78989"/>
            </a:avLst>
          </a:prstGeom>
          <a:solidFill>
            <a:srgbClr val="173E5F"/>
          </a:solidFill>
          <a:ln w="1905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vert270" rtlCol="0" anchor="ctr" anchorCtr="1"/>
          <a:lstStyle/>
          <a:p>
            <a:pPr lvl="0" algn="ctr" defTabSz="914400"/>
            <a:r>
              <a:rPr lang="en-US" sz="1100" b="1" kern="0" dirty="0">
                <a:solidFill>
                  <a:prstClr val="white"/>
                </a:solidFill>
                <a:latin typeface="Aller Light" panose="02000503000000020004" pitchFamily="2" charset="0"/>
              </a:rPr>
              <a:t>UNIVERSO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 Light" panose="02000503000000020004" pitchFamily="2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212" y="1508049"/>
            <a:ext cx="2924815" cy="6127901"/>
          </a:xfrm>
          <a:prstGeom prst="rect">
            <a:avLst/>
          </a:prstGeom>
        </p:spPr>
      </p:pic>
      <p:sp>
        <p:nvSpPr>
          <p:cNvPr id="14" name="Oval 1"/>
          <p:cNvSpPr>
            <a:spLocks noChangeAspect="1" noChangeArrowheads="1"/>
          </p:cNvSpPr>
          <p:nvPr/>
        </p:nvSpPr>
        <p:spPr bwMode="auto">
          <a:xfrm>
            <a:off x="11234829" y="7792695"/>
            <a:ext cx="462368" cy="462368"/>
          </a:xfrm>
          <a:prstGeom prst="ellipse">
            <a:avLst/>
          </a:prstGeom>
          <a:solidFill>
            <a:srgbClr val="FFED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391" y="7915879"/>
            <a:ext cx="871637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-2221448" y="6365874"/>
            <a:ext cx="1993392" cy="93610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05B092-862D-4318-9271-BDB801B4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20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40C7F0F-4D5B-4D36-8922-9222BD5A6E5F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4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88183" y="484439"/>
            <a:ext cx="1041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5. o </a:t>
            </a:r>
            <a:r>
              <a:rPr lang="es-ES_tradnl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: questionário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3131329" y="7000614"/>
            <a:ext cx="9419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200"/>
              </a:spcBef>
            </a:pPr>
            <a:r>
              <a:rPr lang="pt-PT" sz="2400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Preocupações, notoriedade das </a:t>
            </a:r>
            <a:r>
              <a:rPr lang="pt-PT" sz="2400" b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medidas de segurança </a:t>
            </a:r>
            <a:r>
              <a:rPr lang="pt-PT" sz="2400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e satisfação com as medidas</a:t>
            </a:r>
            <a:endParaRPr lang="en-US" sz="2400" i="1" dirty="0">
              <a:solidFill>
                <a:prstClr val="black"/>
              </a:solidFill>
              <a:latin typeface="Aller Light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829041" y="3344853"/>
            <a:ext cx="4888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ts val="1200"/>
              </a:spcBef>
            </a:pPr>
            <a:r>
              <a:rPr lang="pt-PT" sz="2200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Determinantes da </a:t>
            </a:r>
            <a:r>
              <a:rPr lang="pt-PT" sz="2200" b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intenção</a:t>
            </a:r>
            <a:r>
              <a:rPr lang="pt-PT" sz="2200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 de continuar </a:t>
            </a:r>
          </a:p>
          <a:p>
            <a:pPr defTabSz="457200">
              <a:spcBef>
                <a:spcPts val="1200"/>
              </a:spcBef>
            </a:pPr>
            <a:r>
              <a:rPr lang="pt-PT" sz="2200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a utilizar transportes públicos</a:t>
            </a:r>
            <a:endParaRPr lang="en-US" sz="2200" i="1" dirty="0">
              <a:solidFill>
                <a:prstClr val="black"/>
              </a:solidFill>
              <a:latin typeface="Aller Light" panose="02000503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1323234-78FF-4554-A155-7EC81B78C51E}"/>
              </a:ext>
            </a:extLst>
          </p:cNvPr>
          <p:cNvGrpSpPr/>
          <p:nvPr/>
        </p:nvGrpSpPr>
        <p:grpSpPr>
          <a:xfrm>
            <a:off x="783715" y="2190679"/>
            <a:ext cx="12099594" cy="5022921"/>
            <a:chOff x="1581358" y="4038136"/>
            <a:chExt cx="12099594" cy="5022921"/>
          </a:xfrm>
        </p:grpSpPr>
        <p:cxnSp>
          <p:nvCxnSpPr>
            <p:cNvPr id="22" name="Conexão reta 21"/>
            <p:cNvCxnSpPr>
              <a:cxnSpLocks/>
            </p:cNvCxnSpPr>
            <p:nvPr/>
          </p:nvCxnSpPr>
          <p:spPr>
            <a:xfrm flipH="1">
              <a:off x="5947150" y="5365525"/>
              <a:ext cx="33845" cy="1356117"/>
            </a:xfrm>
            <a:prstGeom prst="line">
              <a:avLst/>
            </a:prstGeom>
            <a:noFill/>
            <a:ln w="28575" cap="flat" cmpd="sng" algn="ctr">
              <a:solidFill>
                <a:srgbClr val="CFCFCF"/>
              </a:solidFill>
              <a:prstDash val="sysDot"/>
            </a:ln>
            <a:effectLst/>
          </p:spPr>
        </p:cxnSp>
        <p:cxnSp>
          <p:nvCxnSpPr>
            <p:cNvPr id="5" name="Conexão reta 4"/>
            <p:cNvCxnSpPr/>
            <p:nvPr/>
          </p:nvCxnSpPr>
          <p:spPr>
            <a:xfrm>
              <a:off x="2186542" y="6566936"/>
              <a:ext cx="1742430" cy="0"/>
            </a:xfrm>
            <a:prstGeom prst="line">
              <a:avLst/>
            </a:prstGeom>
            <a:noFill/>
            <a:ln w="508000" cap="rnd" cmpd="sng" algn="ctr">
              <a:solidFill>
                <a:srgbClr val="2E83C3"/>
              </a:solidFill>
              <a:prstDash val="solid"/>
              <a:round/>
            </a:ln>
            <a:effectLst/>
          </p:spPr>
        </p:cxnSp>
        <p:cxnSp>
          <p:nvCxnSpPr>
            <p:cNvPr id="7" name="Conexão reta 6"/>
            <p:cNvCxnSpPr/>
            <p:nvPr/>
          </p:nvCxnSpPr>
          <p:spPr>
            <a:xfrm>
              <a:off x="3928972" y="6563925"/>
              <a:ext cx="2018177" cy="0"/>
            </a:xfrm>
            <a:prstGeom prst="line">
              <a:avLst/>
            </a:prstGeom>
            <a:noFill/>
            <a:ln w="508000" cap="rnd" cmpd="sng" algn="ctr">
              <a:solidFill>
                <a:srgbClr val="5FCBEF"/>
              </a:solidFill>
              <a:prstDash val="solid"/>
              <a:round/>
            </a:ln>
            <a:effectLst/>
          </p:spPr>
        </p:cxnSp>
        <p:cxnSp>
          <p:nvCxnSpPr>
            <p:cNvPr id="8" name="Conexão reta 7"/>
            <p:cNvCxnSpPr/>
            <p:nvPr/>
          </p:nvCxnSpPr>
          <p:spPr>
            <a:xfrm>
              <a:off x="6037440" y="6566630"/>
              <a:ext cx="902284" cy="0"/>
            </a:xfrm>
            <a:prstGeom prst="line">
              <a:avLst/>
            </a:prstGeom>
            <a:noFill/>
            <a:ln w="508000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10" name="Conexão reta 9"/>
            <p:cNvCxnSpPr/>
            <p:nvPr/>
          </p:nvCxnSpPr>
          <p:spPr>
            <a:xfrm flipV="1">
              <a:off x="7035328" y="6563925"/>
              <a:ext cx="2150704" cy="2705"/>
            </a:xfrm>
            <a:prstGeom prst="line">
              <a:avLst/>
            </a:prstGeom>
            <a:noFill/>
            <a:ln w="508000" cap="rnd" cmpd="sng" algn="ctr">
              <a:solidFill>
                <a:srgbClr val="42B051"/>
              </a:solidFill>
              <a:prstDash val="solid"/>
              <a:round/>
            </a:ln>
            <a:effectLst/>
          </p:spPr>
        </p:cxnSp>
        <p:cxnSp>
          <p:nvCxnSpPr>
            <p:cNvPr id="11" name="Conexão reta 10"/>
            <p:cNvCxnSpPr/>
            <p:nvPr/>
          </p:nvCxnSpPr>
          <p:spPr>
            <a:xfrm>
              <a:off x="8742947" y="6563925"/>
              <a:ext cx="1957137" cy="2705"/>
            </a:xfrm>
            <a:prstGeom prst="line">
              <a:avLst/>
            </a:prstGeom>
            <a:noFill/>
            <a:ln w="508000" cap="rnd" cmpd="sng" algn="ctr">
              <a:solidFill>
                <a:srgbClr val="42D0A2"/>
              </a:solidFill>
              <a:prstDash val="solid"/>
              <a:round/>
            </a:ln>
            <a:effectLst/>
          </p:spPr>
        </p:cxnSp>
        <p:sp>
          <p:nvSpPr>
            <p:cNvPr id="12" name="Retângulo 11"/>
            <p:cNvSpPr/>
            <p:nvPr/>
          </p:nvSpPr>
          <p:spPr>
            <a:xfrm>
              <a:off x="1581358" y="4038136"/>
              <a:ext cx="120995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en-US" sz="24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Caraterização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da </a:t>
              </a:r>
              <a:r>
                <a:rPr lang="en-US" sz="2400" b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utilização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: antes e </a:t>
              </a:r>
              <a:r>
                <a:rPr lang="en-US" sz="24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depois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do </a:t>
              </a:r>
              <a:r>
                <a:rPr lang="en-US" sz="24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estado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de </a:t>
              </a:r>
              <a:r>
                <a:rPr lang="en-US" sz="24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emergência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frequência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meio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motivo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)</a:t>
              </a:r>
              <a:endParaRPr lang="en-US" sz="2400" i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Conexão reta 18"/>
            <p:cNvCxnSpPr>
              <a:cxnSpLocks/>
            </p:cNvCxnSpPr>
            <p:nvPr/>
          </p:nvCxnSpPr>
          <p:spPr>
            <a:xfrm flipH="1">
              <a:off x="2147302" y="4499801"/>
              <a:ext cx="39240" cy="2221841"/>
            </a:xfrm>
            <a:prstGeom prst="line">
              <a:avLst/>
            </a:prstGeom>
            <a:noFill/>
            <a:ln w="28575" cap="flat" cmpd="sng" algn="ctr">
              <a:solidFill>
                <a:srgbClr val="2E83C3"/>
              </a:solidFill>
              <a:prstDash val="sysDot"/>
            </a:ln>
            <a:effectLst/>
          </p:spPr>
        </p:cxnSp>
        <p:cxnSp>
          <p:nvCxnSpPr>
            <p:cNvPr id="20" name="Conexão reta 19"/>
            <p:cNvCxnSpPr>
              <a:cxnSpLocks/>
            </p:cNvCxnSpPr>
            <p:nvPr/>
          </p:nvCxnSpPr>
          <p:spPr>
            <a:xfrm>
              <a:off x="3895125" y="6361225"/>
              <a:ext cx="0" cy="2699832"/>
            </a:xfrm>
            <a:prstGeom prst="line">
              <a:avLst/>
            </a:prstGeom>
            <a:noFill/>
            <a:ln w="28575" cap="flat" cmpd="sng" algn="ctr">
              <a:solidFill>
                <a:srgbClr val="5FCBEF"/>
              </a:solidFill>
              <a:prstDash val="sysDot"/>
            </a:ln>
            <a:effectLst/>
          </p:spPr>
        </p:cxnSp>
        <p:cxnSp>
          <p:nvCxnSpPr>
            <p:cNvPr id="24" name="Conexão reta 23"/>
            <p:cNvCxnSpPr/>
            <p:nvPr/>
          </p:nvCxnSpPr>
          <p:spPr>
            <a:xfrm flipH="1">
              <a:off x="6957832" y="6361225"/>
              <a:ext cx="1" cy="1116000"/>
            </a:xfrm>
            <a:prstGeom prst="line">
              <a:avLst/>
            </a:prstGeom>
            <a:noFill/>
            <a:ln w="28575" cap="flat" cmpd="sng" algn="ctr">
              <a:solidFill>
                <a:srgbClr val="42B051"/>
              </a:solidFill>
              <a:prstDash val="sysDot"/>
            </a:ln>
            <a:effectLst/>
          </p:spPr>
        </p:cxnSp>
        <p:sp>
          <p:nvSpPr>
            <p:cNvPr id="26" name="Retângulo 25"/>
            <p:cNvSpPr/>
            <p:nvPr/>
          </p:nvSpPr>
          <p:spPr>
            <a:xfrm>
              <a:off x="5376787" y="7432355"/>
              <a:ext cx="4508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en-US" sz="22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Motivos</a:t>
              </a:r>
              <a:r>
                <a:rPr lang="en-US" sz="22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para </a:t>
              </a:r>
              <a:r>
                <a:rPr lang="en-US" sz="2200" b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não</a:t>
              </a:r>
              <a:r>
                <a:rPr lang="en-US" sz="2200" b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utilização</a:t>
              </a:r>
              <a:r>
                <a:rPr lang="en-US" sz="2200" b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/</a:t>
              </a:r>
              <a:r>
                <a:rPr lang="en-US" sz="2200" b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redução</a:t>
              </a:r>
              <a:r>
                <a:rPr lang="en-US" sz="2200" b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</a:t>
              </a:r>
            </a:p>
            <a:p>
              <a:pPr defTabSz="457200">
                <a:spcBef>
                  <a:spcPts val="1200"/>
                </a:spcBef>
              </a:pPr>
              <a:r>
                <a:rPr lang="en-US" sz="2200" b="1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da </a:t>
              </a:r>
              <a:r>
                <a:rPr lang="en-US" sz="2200" b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frequência</a:t>
              </a:r>
              <a:endParaRPr lang="en-US" sz="2200" b="1" i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797145" y="4796555"/>
              <a:ext cx="23676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en-US" sz="2400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Perceção</a:t>
              </a:r>
              <a:r>
                <a:rPr lang="en-US" sz="2400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 de </a:t>
              </a:r>
              <a:r>
                <a:rPr lang="en-US" sz="2400" b="1" dirty="0" err="1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risco</a:t>
              </a:r>
              <a:endParaRPr lang="en-US" sz="2400" b="1" i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Conexão reta 40"/>
            <p:cNvCxnSpPr/>
            <p:nvPr/>
          </p:nvCxnSpPr>
          <p:spPr>
            <a:xfrm flipH="1">
              <a:off x="8701592" y="5880516"/>
              <a:ext cx="2607" cy="759247"/>
            </a:xfrm>
            <a:prstGeom prst="line">
              <a:avLst/>
            </a:prstGeom>
            <a:noFill/>
            <a:ln w="28575" cap="flat" cmpd="sng" algn="ctr">
              <a:solidFill>
                <a:srgbClr val="42D0A2"/>
              </a:solidFill>
              <a:prstDash val="sysDot"/>
            </a:ln>
            <a:effectLst/>
          </p:spPr>
        </p:cxnSp>
        <p:cxnSp>
          <p:nvCxnSpPr>
            <p:cNvPr id="39" name="Conexão reta 38"/>
            <p:cNvCxnSpPr/>
            <p:nvPr/>
          </p:nvCxnSpPr>
          <p:spPr>
            <a:xfrm>
              <a:off x="10700084" y="6563925"/>
              <a:ext cx="609600" cy="0"/>
            </a:xfrm>
            <a:prstGeom prst="line">
              <a:avLst/>
            </a:prstGeom>
            <a:noFill/>
            <a:ln w="50800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52" name="Conexão reta 51"/>
            <p:cNvCxnSpPr>
              <a:cxnSpLocks/>
            </p:cNvCxnSpPr>
            <p:nvPr/>
          </p:nvCxnSpPr>
          <p:spPr>
            <a:xfrm>
              <a:off x="10617790" y="6398394"/>
              <a:ext cx="0" cy="720915"/>
            </a:xfrm>
            <a:prstGeom prst="line">
              <a:avLst/>
            </a:prstGeom>
            <a:noFill/>
            <a:ln w="28575" cap="flat" cmpd="sng" algn="ctr">
              <a:solidFill>
                <a:srgbClr val="7F7F7F"/>
              </a:solidFill>
              <a:prstDash val="sysDot"/>
            </a:ln>
            <a:effectLst/>
          </p:spPr>
        </p:cxnSp>
        <p:sp>
          <p:nvSpPr>
            <p:cNvPr id="54" name="Retângulo 53"/>
            <p:cNvSpPr/>
            <p:nvPr/>
          </p:nvSpPr>
          <p:spPr>
            <a:xfrm>
              <a:off x="10485958" y="7147372"/>
              <a:ext cx="1675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</a:pPr>
              <a:r>
                <a:rPr lang="pt-PT" dirty="0">
                  <a:solidFill>
                    <a:prstClr val="black"/>
                  </a:solidFill>
                  <a:latin typeface="Aller Light" panose="02000503000000020004" pitchFamily="2" charset="0"/>
                  <a:cs typeface="Times New Roman" panose="02020603050405020304" pitchFamily="18" charset="0"/>
                </a:rPr>
                <a:t>Outras variáveis</a:t>
              </a:r>
              <a:endParaRPr lang="en-US" i="1" dirty="0">
                <a:solidFill>
                  <a:prstClr val="black"/>
                </a:solidFill>
                <a:latin typeface="Aller Light" panose="02000503000000020004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6F0D65-8350-4491-9428-5CD9F39D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21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DF0708D-46A9-4BFB-B85C-CE23AA478799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5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29553" y="413416"/>
            <a:ext cx="1114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5.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O estudo -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Resultados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9" y="1574800"/>
            <a:ext cx="13346556" cy="6258006"/>
          </a:xfrm>
          <a:prstGeom prst="rect">
            <a:avLst/>
          </a:prstGeom>
        </p:spPr>
      </p:pic>
      <p:sp>
        <p:nvSpPr>
          <p:cNvPr id="19" name="Seta para a direita 18"/>
          <p:cNvSpPr/>
          <p:nvPr/>
        </p:nvSpPr>
        <p:spPr>
          <a:xfrm>
            <a:off x="-2428917" y="5948437"/>
            <a:ext cx="1993392" cy="93610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21A796-3305-4118-9A2F-5A2E6AA0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22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4F164B-402B-4DF5-BC02-9CB46004DFA4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42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14157" y="452679"/>
            <a:ext cx="10623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5.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O estudo -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Resultados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-2615184" y="6676570"/>
            <a:ext cx="1993392" cy="93610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7" y="1354667"/>
            <a:ext cx="13358672" cy="70442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1B36930-68A4-44D4-B10D-C0C1FC06A055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68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40944" y="563209"/>
            <a:ext cx="10948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5.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O estudo -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Resultados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49749"/>
              </p:ext>
            </p:extLst>
          </p:nvPr>
        </p:nvGraphicFramePr>
        <p:xfrm>
          <a:off x="32595" y="2552526"/>
          <a:ext cx="8019205" cy="533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DF9C72EE-A861-4E12-AE4E-8100EA93B369}"/>
              </a:ext>
            </a:extLst>
          </p:cNvPr>
          <p:cNvGrpSpPr/>
          <p:nvPr/>
        </p:nvGrpSpPr>
        <p:grpSpPr>
          <a:xfrm>
            <a:off x="1143103" y="2038916"/>
            <a:ext cx="11429793" cy="3348448"/>
            <a:chOff x="1323447" y="2577238"/>
            <a:chExt cx="11429793" cy="3348448"/>
          </a:xfrm>
        </p:grpSpPr>
        <p:cxnSp>
          <p:nvCxnSpPr>
            <p:cNvPr id="10" name="Conexão reta 9"/>
            <p:cNvCxnSpPr/>
            <p:nvPr/>
          </p:nvCxnSpPr>
          <p:spPr>
            <a:xfrm rot="10800000">
              <a:off x="11853240" y="4896047"/>
              <a:ext cx="900000" cy="0"/>
            </a:xfrm>
            <a:prstGeom prst="line">
              <a:avLst/>
            </a:prstGeom>
            <a:noFill/>
            <a:ln w="508000" cap="rnd" cmpd="sng" algn="ctr">
              <a:solidFill>
                <a:schemeClr val="accent5"/>
              </a:solidFill>
              <a:prstDash val="solid"/>
              <a:round/>
            </a:ln>
            <a:effectLst/>
          </p:spPr>
        </p:cxnSp>
        <p:cxnSp>
          <p:nvCxnSpPr>
            <p:cNvPr id="11" name="Conexão reta 10"/>
            <p:cNvCxnSpPr/>
            <p:nvPr/>
          </p:nvCxnSpPr>
          <p:spPr>
            <a:xfrm rot="10800000">
              <a:off x="9088418" y="4890921"/>
              <a:ext cx="2700000" cy="0"/>
            </a:xfrm>
            <a:prstGeom prst="line">
              <a:avLst/>
            </a:prstGeom>
            <a:noFill/>
            <a:ln w="508000" cap="rnd" cmpd="sng" algn="ctr">
              <a:solidFill>
                <a:schemeClr val="accent1"/>
              </a:solidFill>
              <a:prstDash val="solid"/>
              <a:round/>
            </a:ln>
            <a:effectLst/>
          </p:spPr>
        </p:cxnSp>
        <p:sp>
          <p:nvSpPr>
            <p:cNvPr id="12" name="Retângulo 11"/>
            <p:cNvSpPr/>
            <p:nvPr/>
          </p:nvSpPr>
          <p:spPr>
            <a:xfrm>
              <a:off x="8957620" y="2616586"/>
              <a:ext cx="34291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pt-PT" sz="1600" b="1" dirty="0">
                  <a:solidFill>
                    <a:srgbClr val="000000"/>
                  </a:solidFill>
                  <a:latin typeface="Aller Light" panose="02000503000000020004" pitchFamily="2" charset="0"/>
                </a:rPr>
                <a:t>Satisfação com as medidas adotadas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323447" y="2577238"/>
              <a:ext cx="65877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r>
                <a:rPr lang="pt-PT" sz="1600" b="1" dirty="0">
                  <a:solidFill>
                    <a:srgbClr val="000000"/>
                  </a:solidFill>
                  <a:latin typeface="Aller Light" panose="02000503000000020004" pitchFamily="2" charset="0"/>
                </a:rPr>
                <a:t>Notoriedade e importância das medidas de segurança implementadas</a:t>
              </a: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9043814" y="4686609"/>
              <a:ext cx="1628372" cy="408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pt-PT" sz="1800" b="1" dirty="0">
                  <a:solidFill>
                    <a:schemeClr val="bg1"/>
                  </a:solidFill>
                  <a:effectLst/>
                  <a:latin typeface="Aller Light" panose="0200050300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3,98 / </a:t>
              </a:r>
              <a:r>
                <a:rPr lang="pt-PT" sz="1800" b="1" i="1" dirty="0">
                  <a:solidFill>
                    <a:schemeClr val="bg1"/>
                  </a:solidFill>
                  <a:effectLst/>
                  <a:latin typeface="Aller Light" panose="0200050300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75,3</a:t>
              </a: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8651034" y="4286014"/>
              <a:ext cx="1628372" cy="30646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ller Light" panose="0200050300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Média</a:t>
              </a:r>
              <a:endParaRPr lang="pt-PT" sz="1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ller Light" panose="0200050300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9043813" y="5587132"/>
              <a:ext cx="20204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r>
                <a:rPr lang="pt-PT" sz="1600" b="1" dirty="0">
                  <a:solidFill>
                    <a:srgbClr val="000000"/>
                  </a:solidFill>
                  <a:latin typeface="Aller Light" panose="02000503000000020004" pitchFamily="2" charset="0"/>
                </a:rPr>
                <a:t>Receios / Sugestões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8863469" y="6023932"/>
            <a:ext cx="6858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200"/>
              </a:spcAft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Excesso de lotação</a:t>
            </a:r>
          </a:p>
          <a:p>
            <a:pPr lvl="0">
              <a:spcAft>
                <a:spcPts val="1200"/>
              </a:spcAft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Fiscalização e controlo</a:t>
            </a:r>
          </a:p>
          <a:p>
            <a:pPr lvl="0">
              <a:spcAft>
                <a:spcPts val="1200"/>
              </a:spcAft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Maior frequência de veículos</a:t>
            </a:r>
          </a:p>
          <a:p>
            <a:pPr lvl="0">
              <a:spcAft>
                <a:spcPts val="1200"/>
              </a:spcAft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Álcool-gel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-2615184" y="6676570"/>
            <a:ext cx="1993392" cy="936103"/>
          </a:xfrm>
          <a:prstGeom prst="rightArrow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DF44B5-6F4D-464E-B1DA-A2C3D346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24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63D7D42-F474-46C4-9063-32533172345B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2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70017" y="343632"/>
            <a:ext cx="1113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5. </a:t>
            </a:r>
            <a:r>
              <a:rPr lang="pt-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O estudo - 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Resultados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F4C09AA-3F69-4DE9-831E-E2647A35B051}"/>
              </a:ext>
            </a:extLst>
          </p:cNvPr>
          <p:cNvGrpSpPr/>
          <p:nvPr/>
        </p:nvGrpSpPr>
        <p:grpSpPr>
          <a:xfrm>
            <a:off x="1243566" y="2431333"/>
            <a:ext cx="11659633" cy="4748399"/>
            <a:chOff x="2428900" y="4490070"/>
            <a:chExt cx="9500410" cy="3456384"/>
          </a:xfrm>
        </p:grpSpPr>
        <p:sp>
          <p:nvSpPr>
            <p:cNvPr id="4" name="Rectângulo arredondado 27"/>
            <p:cNvSpPr/>
            <p:nvPr/>
          </p:nvSpPr>
          <p:spPr>
            <a:xfrm>
              <a:off x="2716932" y="4490070"/>
              <a:ext cx="4176464" cy="1008112"/>
            </a:xfrm>
            <a:prstGeom prst="roundRect">
              <a:avLst/>
            </a:prstGeom>
            <a:pattFill prst="dkDnDiag">
              <a:fgClr>
                <a:schemeClr val="accent6"/>
              </a:fgClr>
              <a:bgClr>
                <a:schemeClr val="bg1"/>
              </a:bgClr>
            </a:patt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Aller Light" panose="02000503000000020004" pitchFamily="2" charset="0"/>
              </a:endParaRPr>
            </a:p>
          </p:txBody>
        </p:sp>
        <p:sp>
          <p:nvSpPr>
            <p:cNvPr id="5" name="AutoShape 22"/>
            <p:cNvSpPr>
              <a:spLocks/>
            </p:cNvSpPr>
            <p:nvPr/>
          </p:nvSpPr>
          <p:spPr bwMode="auto">
            <a:xfrm>
              <a:off x="2572916" y="4994126"/>
              <a:ext cx="144016" cy="1152128"/>
            </a:xfrm>
            <a:prstGeom prst="leftBracket">
              <a:avLst>
                <a:gd name="adj" fmla="val 72672"/>
              </a:avLst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atin typeface="Aller Light" panose="02000503000000020004" pitchFamily="2" charset="0"/>
              </a:endParaRPr>
            </a:p>
          </p:txBody>
        </p:sp>
        <p:sp>
          <p:nvSpPr>
            <p:cNvPr id="7" name="AutoShape 23"/>
            <p:cNvSpPr>
              <a:spLocks/>
            </p:cNvSpPr>
            <p:nvPr/>
          </p:nvSpPr>
          <p:spPr bwMode="auto">
            <a:xfrm>
              <a:off x="2428900" y="4778102"/>
              <a:ext cx="288032" cy="2880320"/>
            </a:xfrm>
            <a:prstGeom prst="leftBracket">
              <a:avLst>
                <a:gd name="adj" fmla="val 72794"/>
              </a:avLst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atin typeface="Aller Light" panose="02000503000000020004" pitchFamily="2" charset="0"/>
              </a:endParaRPr>
            </a:p>
          </p:txBody>
        </p:sp>
        <p:sp>
          <p:nvSpPr>
            <p:cNvPr id="8" name="Rectângulo arredondado 25"/>
            <p:cNvSpPr/>
            <p:nvPr/>
          </p:nvSpPr>
          <p:spPr>
            <a:xfrm>
              <a:off x="2932956" y="4663582"/>
              <a:ext cx="1872208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  <a:latin typeface="Aller Light" panose="02000503000000020004" pitchFamily="2" charset="0"/>
                </a:rPr>
                <a:t>Crenças comportamentais</a:t>
              </a:r>
            </a:p>
          </p:txBody>
        </p:sp>
        <p:sp>
          <p:nvSpPr>
            <p:cNvPr id="10" name="Rectângulo arredondado 26"/>
            <p:cNvSpPr/>
            <p:nvPr/>
          </p:nvSpPr>
          <p:spPr>
            <a:xfrm>
              <a:off x="5021188" y="4676598"/>
              <a:ext cx="165618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cap="small" dirty="0">
                  <a:solidFill>
                    <a:schemeClr val="tx1"/>
                  </a:solidFill>
                  <a:latin typeface="Aller Light" panose="02000503000000020004" pitchFamily="2" charset="0"/>
                </a:rPr>
                <a:t>Atitude</a:t>
              </a:r>
            </a:p>
          </p:txBody>
        </p:sp>
        <p:sp>
          <p:nvSpPr>
            <p:cNvPr id="11" name="Rectângulo arredondado 28"/>
            <p:cNvSpPr/>
            <p:nvPr/>
          </p:nvSpPr>
          <p:spPr>
            <a:xfrm>
              <a:off x="2779903" y="5714206"/>
              <a:ext cx="4176464" cy="1008112"/>
            </a:xfrm>
            <a:prstGeom prst="roundRect">
              <a:avLst/>
            </a:prstGeom>
            <a:pattFill prst="dkDnDiag">
              <a:fgClr>
                <a:schemeClr val="accent2"/>
              </a:fgClr>
              <a:bgClr>
                <a:schemeClr val="bg1"/>
              </a:bgClr>
            </a:patt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Aller Light" panose="02000503000000020004" pitchFamily="2" charset="0"/>
              </a:endParaRPr>
            </a:p>
          </p:txBody>
        </p:sp>
        <p:sp>
          <p:nvSpPr>
            <p:cNvPr id="12" name="Rectângulo arredondado 29"/>
            <p:cNvSpPr/>
            <p:nvPr/>
          </p:nvSpPr>
          <p:spPr>
            <a:xfrm>
              <a:off x="2932956" y="5887718"/>
              <a:ext cx="165618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  <a:latin typeface="Aller Light" panose="02000503000000020004" pitchFamily="2" charset="0"/>
                </a:rPr>
                <a:t>Crenças </a:t>
              </a:r>
            </a:p>
            <a:p>
              <a:pPr algn="ctr"/>
              <a:r>
                <a:rPr lang="pt-PT" sz="2000" b="1" dirty="0">
                  <a:solidFill>
                    <a:schemeClr val="tx1"/>
                  </a:solidFill>
                  <a:latin typeface="Aller Light" panose="02000503000000020004" pitchFamily="2" charset="0"/>
                </a:rPr>
                <a:t>normativas</a:t>
              </a:r>
            </a:p>
          </p:txBody>
        </p:sp>
        <p:sp>
          <p:nvSpPr>
            <p:cNvPr id="13" name="Rectângulo arredondado 30"/>
            <p:cNvSpPr/>
            <p:nvPr/>
          </p:nvSpPr>
          <p:spPr>
            <a:xfrm>
              <a:off x="5021188" y="5900734"/>
              <a:ext cx="165618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cap="small" dirty="0">
                  <a:solidFill>
                    <a:schemeClr val="tx1"/>
                  </a:solidFill>
                  <a:latin typeface="Aller Light" panose="02000503000000020004" pitchFamily="2" charset="0"/>
                </a:rPr>
                <a:t>Norma Subjectiva</a:t>
              </a:r>
            </a:p>
          </p:txBody>
        </p:sp>
        <p:sp>
          <p:nvSpPr>
            <p:cNvPr id="14" name="Rectângulo arredondado 31"/>
            <p:cNvSpPr/>
            <p:nvPr/>
          </p:nvSpPr>
          <p:spPr>
            <a:xfrm>
              <a:off x="2716932" y="6938342"/>
              <a:ext cx="4176464" cy="1008112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Aller Light" panose="02000503000000020004" pitchFamily="2" charset="0"/>
              </a:endParaRPr>
            </a:p>
          </p:txBody>
        </p:sp>
        <p:sp>
          <p:nvSpPr>
            <p:cNvPr id="15" name="Rectângulo arredondado 32"/>
            <p:cNvSpPr/>
            <p:nvPr/>
          </p:nvSpPr>
          <p:spPr>
            <a:xfrm>
              <a:off x="2932956" y="7111854"/>
              <a:ext cx="165618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  <a:latin typeface="Aller Light" panose="02000503000000020004" pitchFamily="2" charset="0"/>
                </a:rPr>
                <a:t>Crenças </a:t>
              </a:r>
            </a:p>
            <a:p>
              <a:pPr algn="ctr"/>
              <a:r>
                <a:rPr lang="pt-PT" sz="2000" b="1" dirty="0">
                  <a:solidFill>
                    <a:schemeClr val="tx1"/>
                  </a:solidFill>
                  <a:latin typeface="Aller Light" panose="02000503000000020004" pitchFamily="2" charset="0"/>
                </a:rPr>
                <a:t>de </a:t>
              </a:r>
              <a:r>
                <a:rPr lang="pt-PT" sz="2400" b="1" dirty="0">
                  <a:solidFill>
                    <a:schemeClr val="tx1"/>
                  </a:solidFill>
                  <a:latin typeface="Aller Light" panose="02000503000000020004" pitchFamily="2" charset="0"/>
                </a:rPr>
                <a:t>controlo</a:t>
              </a:r>
              <a:endParaRPr lang="pt-PT" b="1" dirty="0">
                <a:solidFill>
                  <a:schemeClr val="tx1"/>
                </a:solidFill>
                <a:latin typeface="Aller Light" panose="02000503000000020004" pitchFamily="2" charset="0"/>
              </a:endParaRPr>
            </a:p>
          </p:txBody>
        </p:sp>
        <p:sp>
          <p:nvSpPr>
            <p:cNvPr id="16" name="Rectângulo arredondado 33"/>
            <p:cNvSpPr/>
            <p:nvPr/>
          </p:nvSpPr>
          <p:spPr>
            <a:xfrm>
              <a:off x="5021188" y="7124870"/>
              <a:ext cx="165618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cap="small" dirty="0">
                  <a:solidFill>
                    <a:schemeClr val="tx1"/>
                  </a:solidFill>
                  <a:latin typeface="Aller Light" panose="02000503000000020004" pitchFamily="2" charset="0"/>
                </a:rPr>
                <a:t>Percepção de Controlo</a:t>
              </a:r>
            </a:p>
          </p:txBody>
        </p:sp>
        <p:sp>
          <p:nvSpPr>
            <p:cNvPr id="17" name="Rectângulo arredondado 34"/>
            <p:cNvSpPr/>
            <p:nvPr/>
          </p:nvSpPr>
          <p:spPr>
            <a:xfrm>
              <a:off x="7613476" y="5900734"/>
              <a:ext cx="1800200" cy="64807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400" b="1" cap="small" dirty="0">
                  <a:solidFill>
                    <a:schemeClr val="bg1"/>
                  </a:solidFill>
                  <a:latin typeface="Aller Light" panose="02000503000000020004" pitchFamily="2" charset="0"/>
                </a:rPr>
                <a:t>Intenção</a:t>
              </a:r>
            </a:p>
          </p:txBody>
        </p:sp>
        <p:sp>
          <p:nvSpPr>
            <p:cNvPr id="18" name="Rectângulo arredondado 35"/>
            <p:cNvSpPr/>
            <p:nvPr/>
          </p:nvSpPr>
          <p:spPr>
            <a:xfrm>
              <a:off x="9942884" y="5900734"/>
              <a:ext cx="1986426" cy="648072"/>
            </a:xfrm>
            <a:prstGeom prst="roundRect">
              <a:avLst/>
            </a:prstGeom>
            <a:solidFill>
              <a:schemeClr val="accent5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400" cap="small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ller Light" panose="02000503000000020004" pitchFamily="2" charset="0"/>
                </a:rPr>
                <a:t>Comportamento</a:t>
              </a:r>
              <a:endParaRPr lang="pt-PT" sz="2400" b="1" cap="small" dirty="0">
                <a:solidFill>
                  <a:schemeClr val="bg1"/>
                </a:solidFill>
                <a:latin typeface="Aller Light" panose="02000503000000020004" pitchFamily="2" charset="0"/>
              </a:endParaRPr>
            </a:p>
          </p:txBody>
        </p:sp>
        <p:sp>
          <p:nvSpPr>
            <p:cNvPr id="19" name="AutoShape 22"/>
            <p:cNvSpPr>
              <a:spLocks/>
            </p:cNvSpPr>
            <p:nvPr/>
          </p:nvSpPr>
          <p:spPr bwMode="auto">
            <a:xfrm>
              <a:off x="2572916" y="6290270"/>
              <a:ext cx="144016" cy="1152128"/>
            </a:xfrm>
            <a:prstGeom prst="leftBracket">
              <a:avLst>
                <a:gd name="adj" fmla="val 72672"/>
              </a:avLst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atin typeface="Aller Light" panose="02000503000000020004" pitchFamily="2" charset="0"/>
              </a:endParaRPr>
            </a:p>
          </p:txBody>
        </p:sp>
        <p:cxnSp>
          <p:nvCxnSpPr>
            <p:cNvPr id="20" name="Conexão recta unidireccional 56"/>
            <p:cNvCxnSpPr>
              <a:stCxn id="4" idx="3"/>
              <a:endCxn id="17" idx="0"/>
            </p:cNvCxnSpPr>
            <p:nvPr/>
          </p:nvCxnSpPr>
          <p:spPr>
            <a:xfrm>
              <a:off x="6893396" y="4994126"/>
              <a:ext cx="1620180" cy="90660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xão recta unidireccional 58"/>
            <p:cNvCxnSpPr>
              <a:stCxn id="11" idx="3"/>
              <a:endCxn id="17" idx="1"/>
            </p:cNvCxnSpPr>
            <p:nvPr/>
          </p:nvCxnSpPr>
          <p:spPr>
            <a:xfrm>
              <a:off x="6956367" y="6218262"/>
              <a:ext cx="657109" cy="650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xão recta unidireccional 63"/>
            <p:cNvCxnSpPr>
              <a:stCxn id="14" idx="3"/>
              <a:endCxn id="17" idx="2"/>
            </p:cNvCxnSpPr>
            <p:nvPr/>
          </p:nvCxnSpPr>
          <p:spPr>
            <a:xfrm flipV="1">
              <a:off x="6893396" y="6548806"/>
              <a:ext cx="1620180" cy="89359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xão recta unidireccional 66"/>
            <p:cNvCxnSpPr>
              <a:endCxn id="18" idx="2"/>
            </p:cNvCxnSpPr>
            <p:nvPr/>
          </p:nvCxnSpPr>
          <p:spPr>
            <a:xfrm flipV="1">
              <a:off x="6893396" y="6548806"/>
              <a:ext cx="4042701" cy="103760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xão recta unidireccional 70"/>
            <p:cNvCxnSpPr/>
            <p:nvPr/>
          </p:nvCxnSpPr>
          <p:spPr>
            <a:xfrm>
              <a:off x="9438828" y="6224770"/>
              <a:ext cx="50405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925D24-7C3F-4181-8FFF-4B8FBE163B59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3AAD6B9-DCB4-4349-9FEA-89BA97D6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25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23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85509" y="450720"/>
            <a:ext cx="1041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5. </a:t>
            </a:r>
            <a:r>
              <a:rPr lang="es-ES_trad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de 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caracterização das necessidades e fatores críticos de opção dos utilizadores em contexto de crise de saúde pública: resultados</a:t>
            </a:r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09" y="1793076"/>
            <a:ext cx="12697046" cy="570839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1B99C8-D654-48A1-B2B4-5B37BE2F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26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049DE1-2741-4750-80C2-D4CDCAAE61A2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2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820895" y="535467"/>
            <a:ext cx="937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6. O </a:t>
            </a:r>
            <a:r>
              <a:rPr lang="es-ES_tradnl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estudo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</a:t>
            </a:r>
            <a:r>
              <a:rPr lang="es-ES_tradnl" sz="3200" dirty="0">
                <a:latin typeface="Aller Light"/>
                <a:cs typeface="Aller Light"/>
              </a:rPr>
              <a:t>fornece </a:t>
            </a:r>
            <a:r>
              <a:rPr lang="es-ES_tradnl" sz="3200" b="1" dirty="0" err="1">
                <a:latin typeface="Aller Light"/>
                <a:cs typeface="Aller Light"/>
              </a:rPr>
              <a:t>Informação</a:t>
            </a:r>
            <a:r>
              <a:rPr lang="es-ES_tradnl" sz="3200" b="1" dirty="0">
                <a:latin typeface="Aller Light"/>
                <a:cs typeface="Aller Light"/>
              </a:rPr>
              <a:t> táctica </a:t>
            </a:r>
            <a:endParaRPr lang="es-ES_tradnl" sz="3200" dirty="0">
              <a:latin typeface="Aller Light"/>
              <a:cs typeface="Aller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69819" y="1879600"/>
            <a:ext cx="12108872" cy="6201698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+ de 40% dos clientes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não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necessita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(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ainda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) de viajar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32%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prefere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não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viajar por medo de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contágio</a:t>
            </a:r>
            <a:endParaRPr lang="es-ES_tradnl" sz="2800" b="1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lvl="1" algn="just">
              <a:spcAft>
                <a:spcPts val="1200"/>
              </a:spcAft>
            </a:pP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e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Consideram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relevante a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fiscalização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do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cumprimento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das normas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+ oferta, +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frequência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e +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capacidade</a:t>
            </a:r>
            <a:endParaRPr lang="es-ES_tradnl" sz="2800" b="1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+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alcool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gel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+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limpeza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, +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frequente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… +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visivél</a:t>
            </a:r>
            <a:endParaRPr lang="es-ES_tradnl" sz="2800" b="1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A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opinião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geral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(publica) é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muito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relevante</a:t>
            </a:r>
          </a:p>
          <a:p>
            <a:pPr algn="just">
              <a:spcAft>
                <a:spcPts val="1200"/>
              </a:spcAft>
            </a:pPr>
            <a:endParaRPr lang="es-ES_tradnl" sz="2800" b="1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r>
              <a:rPr lang="es-ES_tradnl" sz="2800" dirty="0">
                <a:latin typeface="Aller Light"/>
              </a:rPr>
              <a:t>A </a:t>
            </a:r>
            <a:r>
              <a:rPr lang="es-ES_tradnl" sz="2800" dirty="0" err="1">
                <a:latin typeface="Aller Light"/>
              </a:rPr>
              <a:t>repetição</a:t>
            </a:r>
            <a:r>
              <a:rPr lang="es-ES_tradnl" sz="2800" dirty="0">
                <a:latin typeface="Aller Light"/>
              </a:rPr>
              <a:t> do </a:t>
            </a:r>
            <a:r>
              <a:rPr lang="es-ES_tradnl" sz="2800" dirty="0" err="1">
                <a:latin typeface="Aller Light"/>
              </a:rPr>
              <a:t>Estudo</a:t>
            </a:r>
            <a:r>
              <a:rPr lang="es-ES_tradnl" sz="2800" dirty="0">
                <a:latin typeface="Aller Light"/>
              </a:rPr>
              <a:t> </a:t>
            </a:r>
            <a:r>
              <a:rPr lang="es-ES_tradnl" sz="2800" dirty="0" err="1">
                <a:latin typeface="Aller Light"/>
              </a:rPr>
              <a:t>poderá</a:t>
            </a:r>
            <a:r>
              <a:rPr lang="es-ES_tradnl" sz="2800" dirty="0">
                <a:latin typeface="Aller Light"/>
              </a:rPr>
              <a:t> identificar </a:t>
            </a:r>
            <a:r>
              <a:rPr lang="es-ES_tradnl" sz="2800" b="1" dirty="0">
                <a:latin typeface="Aller Light"/>
              </a:rPr>
              <a:t>tendencias de </a:t>
            </a:r>
            <a:r>
              <a:rPr lang="es-ES_tradnl" sz="2800" b="1" dirty="0" err="1">
                <a:latin typeface="Aller Light"/>
              </a:rPr>
              <a:t>maior</a:t>
            </a:r>
            <a:r>
              <a:rPr lang="es-ES_tradnl" sz="2800" b="1" dirty="0">
                <a:latin typeface="Aller Light"/>
              </a:rPr>
              <a:t> valor estratégico</a:t>
            </a:r>
          </a:p>
          <a:p>
            <a:pPr algn="just">
              <a:spcAft>
                <a:spcPts val="1200"/>
              </a:spcAft>
            </a:pPr>
            <a:endParaRPr lang="es-ES_tradnl" sz="1700" dirty="0">
              <a:solidFill>
                <a:srgbClr val="404040"/>
              </a:solidFill>
              <a:latin typeface="Aller Light"/>
              <a:cs typeface="Aller Ligh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A25206-6680-4CE6-BA56-3953BDD5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27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DC2311-4E8F-4CB5-B859-9F6BDC33CFFD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79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17983" y="2063621"/>
            <a:ext cx="5910147" cy="50167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266700"/>
            <a:r>
              <a:rPr lang="es-ES_tradnl" sz="2800" dirty="0">
                <a:solidFill>
                  <a:srgbClr val="2F3B40"/>
                </a:solidFill>
                <a:latin typeface="Aller Light"/>
                <a:cs typeface="Aller Light"/>
              </a:rPr>
              <a:t>Queremos distância social</a:t>
            </a:r>
          </a:p>
          <a:p>
            <a:pPr marL="266700"/>
            <a:endParaRPr lang="es-ES_tradnl" sz="2800" dirty="0">
              <a:solidFill>
                <a:srgbClr val="2F3B40"/>
              </a:solidFill>
              <a:latin typeface="Aller Light"/>
              <a:cs typeface="Aller Light"/>
            </a:endParaRPr>
          </a:p>
          <a:p>
            <a:pPr marL="266700" indent="266700"/>
            <a:r>
              <a:rPr lang="es-ES_tradnl" sz="2800" dirty="0">
                <a:solidFill>
                  <a:srgbClr val="2F3B40"/>
                </a:solidFill>
                <a:latin typeface="Aller Light"/>
                <a:cs typeface="Aller Light"/>
              </a:rPr>
              <a:t> </a:t>
            </a:r>
            <a:r>
              <a:rPr lang="es-ES_tradnl" sz="2800" b="1" dirty="0">
                <a:solidFill>
                  <a:srgbClr val="2F3B40"/>
                </a:solidFill>
                <a:latin typeface="Aller Light"/>
                <a:cs typeface="Aller Light"/>
              </a:rPr>
              <a:t>+ TI</a:t>
            </a:r>
          </a:p>
          <a:p>
            <a:pPr marL="266700" indent="266700"/>
            <a:r>
              <a:rPr lang="es-ES_tradnl" sz="2800" b="1" dirty="0">
                <a:solidFill>
                  <a:srgbClr val="2F3B40"/>
                </a:solidFill>
                <a:latin typeface="Aller Light"/>
                <a:cs typeface="Aller Light"/>
              </a:rPr>
              <a:t> - TC</a:t>
            </a:r>
          </a:p>
          <a:p>
            <a:pPr marL="266700" indent="266700"/>
            <a:r>
              <a:rPr lang="es-ES_tradnl" sz="2800" b="1" dirty="0">
                <a:solidFill>
                  <a:srgbClr val="2F3B40"/>
                </a:solidFill>
                <a:latin typeface="Aller Light"/>
                <a:cs typeface="Aller Light"/>
              </a:rPr>
              <a:t>e </a:t>
            </a:r>
            <a:r>
              <a:rPr lang="es-ES_tradnl" sz="2800" b="1" dirty="0" err="1">
                <a:solidFill>
                  <a:srgbClr val="2F3B40"/>
                </a:solidFill>
                <a:latin typeface="Aller Light"/>
                <a:cs typeface="Aller Light"/>
              </a:rPr>
              <a:t>mobilidade</a:t>
            </a:r>
            <a:endParaRPr lang="es-ES_tradnl" sz="2800" b="1" dirty="0">
              <a:solidFill>
                <a:srgbClr val="2F3B40"/>
              </a:solidFill>
              <a:latin typeface="Aller Light"/>
              <a:cs typeface="Aller Light"/>
            </a:endParaRPr>
          </a:p>
          <a:p>
            <a:pPr marL="266700"/>
            <a:endParaRPr lang="es-ES_tradnl" sz="3200" b="1" dirty="0">
              <a:solidFill>
                <a:srgbClr val="2F3B40"/>
              </a:solidFill>
              <a:latin typeface="Aller Light"/>
              <a:cs typeface="Aller Light"/>
            </a:endParaRPr>
          </a:p>
          <a:p>
            <a:pPr marL="266700"/>
            <a:r>
              <a:rPr lang="es-ES_tradnl" sz="3200" b="1" dirty="0" err="1">
                <a:solidFill>
                  <a:srgbClr val="2F3B40"/>
                </a:solidFill>
                <a:latin typeface="Aller Light"/>
                <a:cs typeface="Aller Light"/>
              </a:rPr>
              <a:t>Resposta</a:t>
            </a:r>
            <a:r>
              <a:rPr lang="es-ES_tradnl" sz="3200" b="1" dirty="0">
                <a:solidFill>
                  <a:srgbClr val="2F3B40"/>
                </a:solidFill>
                <a:latin typeface="Aller Light"/>
                <a:cs typeface="Aller Light"/>
              </a:rPr>
              <a:t> tatica </a:t>
            </a:r>
            <a:r>
              <a:rPr lang="es-ES_tradnl" sz="3200" b="1" dirty="0" err="1">
                <a:solidFill>
                  <a:srgbClr val="2F3B40"/>
                </a:solidFill>
                <a:latin typeface="Aller Light"/>
                <a:cs typeface="Aller Light"/>
              </a:rPr>
              <a:t>com</a:t>
            </a:r>
            <a:r>
              <a:rPr lang="es-ES_tradnl" sz="3200" b="1" dirty="0">
                <a:solidFill>
                  <a:srgbClr val="2F3B40"/>
                </a:solidFill>
                <a:latin typeface="Aller Light"/>
                <a:cs typeface="Aller Light"/>
              </a:rPr>
              <a:t> base nos resultados de </a:t>
            </a:r>
            <a:r>
              <a:rPr lang="es-ES_tradnl" sz="3200" b="1" dirty="0" err="1">
                <a:solidFill>
                  <a:srgbClr val="2F3B40"/>
                </a:solidFill>
                <a:latin typeface="Aller Light"/>
                <a:cs typeface="Aller Light"/>
              </a:rPr>
              <a:t>estudos</a:t>
            </a:r>
            <a:endParaRPr lang="es-ES_tradnl" sz="3200" b="1" dirty="0">
              <a:solidFill>
                <a:srgbClr val="2F3B40"/>
              </a:solidFill>
              <a:latin typeface="Aller Light"/>
              <a:cs typeface="Aller Light"/>
            </a:endParaRPr>
          </a:p>
          <a:p>
            <a:pPr marL="266700"/>
            <a:r>
              <a:rPr lang="es-ES_tradnl" sz="3200" b="1" dirty="0">
                <a:solidFill>
                  <a:srgbClr val="2F3B40"/>
                </a:solidFill>
                <a:latin typeface="Aller Light"/>
                <a:cs typeface="Aller Light"/>
              </a:rPr>
              <a:t>- Novo </a:t>
            </a:r>
            <a:r>
              <a:rPr lang="es-ES_tradnl" sz="3200" b="1" dirty="0" err="1">
                <a:solidFill>
                  <a:srgbClr val="2F3B40"/>
                </a:solidFill>
                <a:latin typeface="Aller Light"/>
                <a:cs typeface="Aller Light"/>
              </a:rPr>
              <a:t>Mkt</a:t>
            </a:r>
            <a:r>
              <a:rPr lang="es-ES_tradnl" sz="3200" b="1" dirty="0">
                <a:solidFill>
                  <a:srgbClr val="2F3B40"/>
                </a:solidFill>
                <a:latin typeface="Aller Light"/>
                <a:cs typeface="Aller Light"/>
              </a:rPr>
              <a:t> </a:t>
            </a:r>
            <a:r>
              <a:rPr lang="es-ES_tradnl" sz="3200" b="1" dirty="0" err="1">
                <a:solidFill>
                  <a:srgbClr val="2F3B40"/>
                </a:solidFill>
                <a:latin typeface="Aller Light"/>
                <a:cs typeface="Aller Light"/>
              </a:rPr>
              <a:t>mix</a:t>
            </a:r>
            <a:r>
              <a:rPr lang="es-ES_tradnl" sz="3200" b="1" dirty="0">
                <a:solidFill>
                  <a:srgbClr val="2F3B40"/>
                </a:solidFill>
                <a:latin typeface="Aller Light"/>
                <a:cs typeface="Aller Light"/>
              </a:rPr>
              <a:t> - </a:t>
            </a:r>
            <a:r>
              <a:rPr lang="es-ES_tradnl" sz="3200" b="1" dirty="0" err="1">
                <a:solidFill>
                  <a:srgbClr val="2F3B40"/>
                </a:solidFill>
                <a:latin typeface="Aller Light"/>
                <a:cs typeface="Aller Light"/>
              </a:rPr>
              <a:t>acções</a:t>
            </a:r>
            <a:r>
              <a:rPr lang="es-ES_tradnl" sz="3200" b="1" dirty="0">
                <a:solidFill>
                  <a:srgbClr val="2F3B40"/>
                </a:solidFill>
                <a:latin typeface="Aller Light"/>
                <a:cs typeface="Aller Light"/>
              </a:rPr>
              <a:t> e </a:t>
            </a:r>
            <a:r>
              <a:rPr lang="es-ES_tradnl" sz="3200" b="1" dirty="0" err="1">
                <a:solidFill>
                  <a:srgbClr val="2F3B40"/>
                </a:solidFill>
                <a:latin typeface="Aller Light"/>
                <a:cs typeface="Aller Light"/>
              </a:rPr>
              <a:t>comunicação</a:t>
            </a:r>
            <a:r>
              <a:rPr lang="es-ES_tradnl" sz="3200" b="1" dirty="0">
                <a:solidFill>
                  <a:srgbClr val="2F3B40"/>
                </a:solidFill>
                <a:latin typeface="Aller Light"/>
                <a:cs typeface="Aller Light"/>
              </a:rPr>
              <a:t> especifica</a:t>
            </a:r>
          </a:p>
          <a:p>
            <a:endParaRPr lang="es-ES_tradnl" sz="3200" b="1" dirty="0">
              <a:solidFill>
                <a:srgbClr val="2F3B40"/>
              </a:solidFill>
              <a:latin typeface="Aller Light"/>
              <a:cs typeface="Aller Light"/>
            </a:endParaRPr>
          </a:p>
        </p:txBody>
      </p:sp>
      <p:sp>
        <p:nvSpPr>
          <p:cNvPr id="12" name="CuadroTexto 9">
            <a:extLst>
              <a:ext uri="{FF2B5EF4-FFF2-40B4-BE49-F238E27FC236}">
                <a16:creationId xmlns:a16="http://schemas.microsoft.com/office/drawing/2014/main" id="{7F10F7D6-30C9-40E0-9E22-958D1294F97E}"/>
              </a:ext>
            </a:extLst>
          </p:cNvPr>
          <p:cNvSpPr txBox="1"/>
          <p:nvPr/>
        </p:nvSpPr>
        <p:spPr>
          <a:xfrm>
            <a:off x="7287871" y="2063621"/>
            <a:ext cx="5910146" cy="50167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es-ES_tradnl" sz="2800" dirty="0">
                <a:solidFill>
                  <a:srgbClr val="404040"/>
                </a:solidFill>
                <a:latin typeface="Aller Light"/>
              </a:rPr>
              <a:t>Queremos </a:t>
            </a:r>
            <a:r>
              <a:rPr lang="es-ES_tradnl" sz="2800" dirty="0" err="1">
                <a:solidFill>
                  <a:srgbClr val="404040"/>
                </a:solidFill>
                <a:latin typeface="Aller Light"/>
              </a:rPr>
              <a:t>melhor</a:t>
            </a:r>
            <a:r>
              <a:rPr lang="es-ES_tradnl" sz="2800" dirty="0">
                <a:solidFill>
                  <a:srgbClr val="404040"/>
                </a:solidFill>
                <a:latin typeface="Aller Light"/>
              </a:rPr>
              <a:t> Ambiente</a:t>
            </a:r>
          </a:p>
          <a:p>
            <a:pPr marL="177800"/>
            <a:endParaRPr lang="es-ES_tradnl" sz="2800" dirty="0">
              <a:solidFill>
                <a:srgbClr val="404040"/>
              </a:solidFill>
              <a:latin typeface="Aller Light"/>
            </a:endParaRPr>
          </a:p>
          <a:p>
            <a:pPr marL="177800" lvl="1" indent="266700"/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- TI</a:t>
            </a:r>
          </a:p>
          <a:p>
            <a:pPr marL="177800" lvl="1" indent="266700"/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+ TC</a:t>
            </a:r>
          </a:p>
          <a:p>
            <a:pPr marL="177800" lvl="1" indent="266700"/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+ modos suaves</a:t>
            </a:r>
          </a:p>
          <a:p>
            <a:pPr marL="177800" lvl="1" indent="266700"/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+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</a:rPr>
              <a:t>mobilidade</a:t>
            </a:r>
            <a:endParaRPr lang="es-ES_tradnl" sz="2800" b="1" dirty="0">
              <a:solidFill>
                <a:srgbClr val="404040"/>
              </a:solidFill>
              <a:latin typeface="Aller Light"/>
            </a:endParaRPr>
          </a:p>
          <a:p>
            <a:pPr marL="177800"/>
            <a:endParaRPr lang="es-ES_tradnl" sz="2800" dirty="0">
              <a:solidFill>
                <a:srgbClr val="404040"/>
              </a:solidFill>
              <a:latin typeface="Aller Light"/>
            </a:endParaRPr>
          </a:p>
          <a:p>
            <a:pPr marL="177800"/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E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</a:rPr>
              <a:t>uma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</a:rPr>
              <a:t>sociedade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</a:rPr>
              <a:t>mais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</a:rPr>
              <a:t>sustentável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 </a:t>
            </a:r>
          </a:p>
          <a:p>
            <a:pPr marL="177800"/>
            <a:r>
              <a:rPr lang="es-ES_tradnl" sz="2800" b="1" dirty="0">
                <a:solidFill>
                  <a:srgbClr val="404040"/>
                </a:solidFill>
                <a:latin typeface="Aller Light"/>
              </a:rPr>
              <a:t>	+ TC e modos suaves</a:t>
            </a:r>
          </a:p>
          <a:p>
            <a:pPr marL="177800"/>
            <a:endParaRPr lang="es-ES_tradnl" sz="2800" dirty="0">
              <a:solidFill>
                <a:srgbClr val="404040"/>
              </a:solidFill>
              <a:latin typeface="Aller Light"/>
            </a:endParaRPr>
          </a:p>
          <a:p>
            <a:pPr marL="177800"/>
            <a:r>
              <a:rPr lang="es-ES_tradnl" sz="4000" b="1" dirty="0">
                <a:solidFill>
                  <a:srgbClr val="404040"/>
                </a:solidFill>
                <a:latin typeface="Aller Light"/>
              </a:rPr>
              <a:t>Aposta estratégica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3F4623-53E9-4975-93A5-0758AD3EF95E}"/>
              </a:ext>
            </a:extLst>
          </p:cNvPr>
          <p:cNvSpPr/>
          <p:nvPr/>
        </p:nvSpPr>
        <p:spPr>
          <a:xfrm>
            <a:off x="517983" y="7454594"/>
            <a:ext cx="10335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dirty="0">
                <a:latin typeface="Aller Light"/>
              </a:rPr>
              <a:t>Como recuperar o </a:t>
            </a:r>
            <a:r>
              <a:rPr lang="es-ES_tradnl" sz="3600" dirty="0" err="1">
                <a:latin typeface="Aller Light"/>
              </a:rPr>
              <a:t>negócio</a:t>
            </a:r>
            <a:r>
              <a:rPr lang="es-ES_tradnl" sz="3600" dirty="0">
                <a:latin typeface="Aller Light"/>
              </a:rPr>
              <a:t>? E que </a:t>
            </a:r>
            <a:r>
              <a:rPr lang="es-ES_tradnl" sz="3600" dirty="0" err="1">
                <a:latin typeface="Aller Light"/>
              </a:rPr>
              <a:t>negócio</a:t>
            </a:r>
            <a:r>
              <a:rPr lang="es-ES_tradnl" sz="3600" dirty="0">
                <a:latin typeface="Aller Light"/>
              </a:rPr>
              <a:t>?</a:t>
            </a:r>
            <a:endParaRPr lang="pt-PT" sz="3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17F4A51-40D7-4203-AE32-290B2C6320AE}"/>
              </a:ext>
            </a:extLst>
          </p:cNvPr>
          <p:cNvSpPr/>
          <p:nvPr/>
        </p:nvSpPr>
        <p:spPr>
          <a:xfrm>
            <a:off x="517983" y="434873"/>
            <a:ext cx="4635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_tradnl" sz="3600" dirty="0">
                <a:solidFill>
                  <a:srgbClr val="404040"/>
                </a:solidFill>
                <a:latin typeface="Aller Light"/>
                <a:cs typeface="Aller Light"/>
              </a:rPr>
              <a:t>7. </a:t>
            </a:r>
            <a:r>
              <a:rPr lang="es-ES_tradnl" sz="3600" dirty="0" err="1">
                <a:solidFill>
                  <a:srgbClr val="404040"/>
                </a:solidFill>
                <a:latin typeface="Aller Light"/>
                <a:cs typeface="Aller Light"/>
              </a:rPr>
              <a:t>Paradoxo</a:t>
            </a:r>
            <a:r>
              <a:rPr lang="es-ES_tradnl" sz="3600" dirty="0">
                <a:solidFill>
                  <a:srgbClr val="404040"/>
                </a:solidFill>
                <a:latin typeface="Aller Light"/>
                <a:cs typeface="Aller Light"/>
              </a:rPr>
              <a:t> 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77984F-F72D-454F-BC43-F9E04A69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28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B47AB9-E067-4F4B-A3C9-D90E7500E349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468631" y="1984918"/>
            <a:ext cx="12730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solidFill>
                  <a:srgbClr val="404040"/>
                </a:solidFill>
                <a:latin typeface="Aller Light"/>
                <a:cs typeface="Aller Light"/>
              </a:rPr>
              <a:t>Mind</a:t>
            </a:r>
            <a:r>
              <a:rPr lang="es-ES_tradnl" sz="4000" dirty="0">
                <a:solidFill>
                  <a:srgbClr val="404040"/>
                </a:solidFill>
                <a:latin typeface="Aller Light"/>
                <a:cs typeface="Aller Light"/>
              </a:rPr>
              <a:t> de Gap …</a:t>
            </a:r>
          </a:p>
          <a:p>
            <a:endParaRPr lang="es-ES_tradnl" sz="28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Marketing </a:t>
            </a:r>
            <a:r>
              <a:rPr lang="es-ES_tradnl" sz="2800" dirty="0" err="1">
                <a:solidFill>
                  <a:srgbClr val="404040"/>
                </a:solidFill>
                <a:latin typeface="Aller Light"/>
                <a:cs typeface="Aller Light"/>
              </a:rPr>
              <a:t>Mix</a:t>
            </a: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 - 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base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sustentabilidade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económica e ambiental?</a:t>
            </a:r>
          </a:p>
          <a:p>
            <a:pPr algn="just">
              <a:spcAft>
                <a:spcPts val="1200"/>
              </a:spcAft>
            </a:pPr>
            <a:endParaRPr lang="es-ES_tradnl" sz="2800" b="1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O metro como modo </a:t>
            </a:r>
            <a:r>
              <a:rPr lang="es-ES_tradnl" sz="2800" dirty="0" err="1">
                <a:solidFill>
                  <a:srgbClr val="404040"/>
                </a:solidFill>
                <a:latin typeface="Aller Light"/>
                <a:cs typeface="Aller Light"/>
              </a:rPr>
              <a:t>estruturante</a:t>
            </a: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 do sistema de </a:t>
            </a:r>
            <a:r>
              <a:rPr lang="es-ES_tradnl" sz="2800" dirty="0" err="1">
                <a:solidFill>
                  <a:srgbClr val="404040"/>
                </a:solidFill>
                <a:latin typeface="Aller Light"/>
                <a:cs typeface="Aller Light"/>
              </a:rPr>
              <a:t>mobilidade</a:t>
            </a: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Aposta em tecnologías </a:t>
            </a:r>
            <a:r>
              <a:rPr lang="es-ES_tradnl" sz="2800" dirty="0" err="1">
                <a:solidFill>
                  <a:srgbClr val="404040"/>
                </a:solidFill>
                <a:latin typeface="Aller Light"/>
                <a:cs typeface="Aller Light"/>
              </a:rPr>
              <a:t>pouco</a:t>
            </a: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800" dirty="0" err="1">
                <a:solidFill>
                  <a:srgbClr val="404040"/>
                </a:solidFill>
                <a:latin typeface="Aller Light"/>
                <a:cs typeface="Aller Light"/>
              </a:rPr>
              <a:t>poluentes</a:t>
            </a:r>
            <a:endParaRPr lang="es-ES_tradnl" sz="28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pPr algn="just">
              <a:spcAft>
                <a:spcPts val="1200"/>
              </a:spcAft>
            </a:pPr>
            <a:r>
              <a:rPr lang="es-ES_tradnl" sz="2800" dirty="0" err="1">
                <a:solidFill>
                  <a:srgbClr val="404040"/>
                </a:solidFill>
                <a:latin typeface="Aller Light"/>
                <a:cs typeface="Aller Light"/>
              </a:rPr>
              <a:t>Complementaridade</a:t>
            </a: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 entre os modos </a:t>
            </a:r>
            <a:r>
              <a:rPr lang="es-ES_tradnl" sz="2800" dirty="0" err="1">
                <a:solidFill>
                  <a:srgbClr val="404040"/>
                </a:solidFill>
                <a:latin typeface="Aller Light"/>
                <a:cs typeface="Aller Light"/>
              </a:rPr>
              <a:t>tradicionais</a:t>
            </a:r>
            <a:r>
              <a:rPr lang="es-ES_tradnl" sz="2800" dirty="0">
                <a:solidFill>
                  <a:srgbClr val="404040"/>
                </a:solidFill>
                <a:latin typeface="Aller Light"/>
                <a:cs typeface="Aller Light"/>
              </a:rPr>
              <a:t> e os modos suaves</a:t>
            </a:r>
          </a:p>
          <a:p>
            <a:endParaRPr lang="es-ES_tradnl" sz="28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endParaRPr lang="es-ES_tradnl" sz="28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endParaRPr lang="es-ES_tradnl" sz="2800" dirty="0">
              <a:solidFill>
                <a:srgbClr val="404040"/>
              </a:solidFill>
              <a:latin typeface="Aller Light"/>
              <a:cs typeface="Aller Light"/>
            </a:endParaRPr>
          </a:p>
          <a:p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A nova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realidade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não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altera o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posicionamento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– é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uma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adaptação</a:t>
            </a:r>
            <a:r>
              <a:rPr lang="es-ES_tradnl" sz="2800" b="1" dirty="0">
                <a:solidFill>
                  <a:srgbClr val="404040"/>
                </a:solidFill>
                <a:latin typeface="Aller Light"/>
                <a:cs typeface="Aller Light"/>
              </a:rPr>
              <a:t> </a:t>
            </a:r>
            <a:r>
              <a:rPr lang="es-ES_tradnl" sz="2800" b="1" dirty="0" err="1">
                <a:solidFill>
                  <a:srgbClr val="404040"/>
                </a:solidFill>
                <a:latin typeface="Aller Light"/>
                <a:cs typeface="Aller Light"/>
              </a:rPr>
              <a:t>tática</a:t>
            </a:r>
            <a:endParaRPr lang="es-ES_tradnl" sz="2800" b="1" dirty="0">
              <a:solidFill>
                <a:srgbClr val="404040"/>
              </a:solidFill>
              <a:latin typeface="Aller Light"/>
              <a:cs typeface="Aller Light"/>
            </a:endParaRPr>
          </a:p>
        </p:txBody>
      </p:sp>
      <p:sp>
        <p:nvSpPr>
          <p:cNvPr id="12" name="CuadroTexto 9">
            <a:extLst>
              <a:ext uri="{FF2B5EF4-FFF2-40B4-BE49-F238E27FC236}">
                <a16:creationId xmlns:a16="http://schemas.microsoft.com/office/drawing/2014/main" id="{7F10F7D6-30C9-40E0-9E22-958D1294F97E}"/>
              </a:ext>
            </a:extLst>
          </p:cNvPr>
          <p:cNvSpPr txBox="1"/>
          <p:nvPr/>
        </p:nvSpPr>
        <p:spPr>
          <a:xfrm>
            <a:off x="7267365" y="2913756"/>
            <a:ext cx="593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solidFill>
                <a:srgbClr val="404040"/>
              </a:solidFill>
              <a:latin typeface="Aller Ligh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3F4623-53E9-4975-93A5-0758AD3EF95E}"/>
              </a:ext>
            </a:extLst>
          </p:cNvPr>
          <p:cNvSpPr/>
          <p:nvPr/>
        </p:nvSpPr>
        <p:spPr>
          <a:xfrm>
            <a:off x="826718" y="416798"/>
            <a:ext cx="10571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>
                <a:latin typeface="Aller Light"/>
              </a:rPr>
              <a:t>8. Como recuperar o </a:t>
            </a:r>
            <a:r>
              <a:rPr lang="es-ES_tradnl" sz="3200" dirty="0" err="1">
                <a:latin typeface="Aller Light"/>
              </a:rPr>
              <a:t>negócio</a:t>
            </a:r>
            <a:r>
              <a:rPr lang="es-ES_tradnl" sz="3200" dirty="0">
                <a:latin typeface="Aller Light"/>
              </a:rPr>
              <a:t>?		E que </a:t>
            </a:r>
            <a:r>
              <a:rPr lang="es-ES_tradnl" sz="3200" dirty="0" err="1">
                <a:latin typeface="Aller Light"/>
              </a:rPr>
              <a:t>negócio</a:t>
            </a:r>
            <a:r>
              <a:rPr lang="es-ES_tradnl" sz="3200" dirty="0">
                <a:latin typeface="Aller Light"/>
              </a:rPr>
              <a:t>? </a:t>
            </a:r>
            <a:endParaRPr lang="pt-PT" sz="32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0E11BE-6A1E-4EBD-B8F9-DB3758DB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29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6FAFD0-5A86-4DAF-9559-3D904E6C1244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9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03386" y="478335"/>
            <a:ext cx="681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1. </a:t>
            </a:r>
            <a:r>
              <a:rPr lang="es-ES_tradnl" sz="3600" dirty="0">
                <a:solidFill>
                  <a:srgbClr val="404040"/>
                </a:solidFill>
                <a:latin typeface="Aller Light"/>
                <a:cs typeface="Aller Light"/>
              </a:rPr>
              <a:t>o periodo pandémico inicial</a:t>
            </a:r>
          </a:p>
        </p:txBody>
      </p:sp>
      <p:pic>
        <p:nvPicPr>
          <p:cNvPr id="1027" name="Imagem 1" descr="image001">
            <a:extLst>
              <a:ext uri="{FF2B5EF4-FFF2-40B4-BE49-F238E27FC236}">
                <a16:creationId xmlns:a16="http://schemas.microsoft.com/office/drawing/2014/main" id="{3F1AC83D-468C-423C-94CA-93BDEFAA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" y="1354668"/>
            <a:ext cx="13105348" cy="553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B86E1D5-49F8-4BE0-B4E5-B1FD1991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86" y="6452759"/>
            <a:ext cx="12773891" cy="179237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71C3FD-4C08-454D-80E1-F8F344D2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3</a:t>
            </a:fld>
            <a:endParaRPr lang="es-ES_tradnl" sz="1800" b="1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A1A892-2590-4E12-8B6E-6E34AAD94FD3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9">
            <a:extLst>
              <a:ext uri="{FF2B5EF4-FFF2-40B4-BE49-F238E27FC236}">
                <a16:creationId xmlns:a16="http://schemas.microsoft.com/office/drawing/2014/main" id="{7F10F7D6-30C9-40E0-9E22-958D1294F97E}"/>
              </a:ext>
            </a:extLst>
          </p:cNvPr>
          <p:cNvSpPr txBox="1"/>
          <p:nvPr/>
        </p:nvSpPr>
        <p:spPr>
          <a:xfrm>
            <a:off x="7315200" y="2913756"/>
            <a:ext cx="593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solidFill>
                <a:srgbClr val="404040"/>
              </a:solidFill>
              <a:latin typeface="Aller Ligh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3F4623-53E9-4975-93A5-0758AD3EF95E}"/>
              </a:ext>
            </a:extLst>
          </p:cNvPr>
          <p:cNvSpPr/>
          <p:nvPr/>
        </p:nvSpPr>
        <p:spPr>
          <a:xfrm>
            <a:off x="939800" y="343954"/>
            <a:ext cx="10281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 Metro Porto" panose="00000400000000000000" pitchFamily="2" charset="0"/>
              </a:rPr>
              <a:t>Metro do Porto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0E11BE-6A1E-4EBD-B8F9-DB3758DB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30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6FAFD0-5A86-4DAF-9559-3D904E6C1244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  <p:pic>
        <p:nvPicPr>
          <p:cNvPr id="7" name="Picture 2" descr="Mind the Gap | Mercado&amp;Consumo">
            <a:extLst>
              <a:ext uri="{FF2B5EF4-FFF2-40B4-BE49-F238E27FC236}">
                <a16:creationId xmlns:a16="http://schemas.microsoft.com/office/drawing/2014/main" id="{67AE9249-E05E-4529-9ADB-6394A987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005896"/>
            <a:ext cx="7698313" cy="51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AC962A-77C8-41F2-A9B8-0890875CDA22}"/>
              </a:ext>
            </a:extLst>
          </p:cNvPr>
          <p:cNvSpPr txBox="1"/>
          <p:nvPr/>
        </p:nvSpPr>
        <p:spPr>
          <a:xfrm>
            <a:off x="393783" y="3598674"/>
            <a:ext cx="4902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3200" dirty="0"/>
          </a:p>
          <a:p>
            <a:pPr algn="ctr"/>
            <a:endParaRPr lang="pt-PT" sz="3200" dirty="0"/>
          </a:p>
          <a:p>
            <a:pPr algn="ctr"/>
            <a:endParaRPr lang="pt-PT" sz="3200" dirty="0"/>
          </a:p>
          <a:p>
            <a:pPr algn="ctr"/>
            <a:r>
              <a:rPr lang="pt-PT" sz="3200" dirty="0"/>
              <a:t>02 de setembro de 2020</a:t>
            </a:r>
          </a:p>
          <a:p>
            <a:pPr algn="ctr"/>
            <a:endParaRPr lang="pt-PT" sz="3200" b="1" dirty="0"/>
          </a:p>
          <a:p>
            <a:pPr algn="ctr"/>
            <a:r>
              <a:rPr lang="pt-PT" sz="3200" dirty="0"/>
              <a:t>João Nuno Aleluia</a:t>
            </a:r>
          </a:p>
          <a:p>
            <a:pPr algn="ctr"/>
            <a:r>
              <a:rPr lang="pt-PT" sz="3200" dirty="0"/>
              <a:t>Diretor de Exploração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EA1D22-C0DF-45BB-9064-D5C4E86071AE}"/>
              </a:ext>
            </a:extLst>
          </p:cNvPr>
          <p:cNvSpPr/>
          <p:nvPr/>
        </p:nvSpPr>
        <p:spPr>
          <a:xfrm>
            <a:off x="393783" y="2093654"/>
            <a:ext cx="5029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26º Semana </a:t>
            </a:r>
            <a:r>
              <a:rPr lang="pt-PT" sz="3200" dirty="0" err="1"/>
              <a:t>Metroferroviaria</a:t>
            </a:r>
            <a:r>
              <a:rPr lang="pt-PT" sz="3200" dirty="0"/>
              <a:t> </a:t>
            </a:r>
          </a:p>
          <a:p>
            <a:pPr algn="ctr"/>
            <a:r>
              <a:rPr lang="pt-PT" sz="3200" dirty="0"/>
              <a:t>AEAMESP</a:t>
            </a:r>
          </a:p>
        </p:txBody>
      </p:sp>
    </p:spTree>
    <p:extLst>
      <p:ext uri="{BB962C8B-B14F-4D97-AF65-F5344CB8AC3E}">
        <p14:creationId xmlns:p14="http://schemas.microsoft.com/office/powerpoint/2010/main" val="201743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31126" y="516362"/>
            <a:ext cx="1079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600"/>
              </a:spcAft>
            </a:pPr>
            <a:r>
              <a:rPr lang="es-ES_tradnl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</a:rPr>
              <a:t>1.1.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</a:rPr>
              <a:t>Evolução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</a:rPr>
              <a:t> da procura e oferta, medidas de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</a:rPr>
              <a:t>proteção</a:t>
            </a:r>
            <a:endParaRPr lang="es-ES_tradnl" sz="36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</a:endParaRPr>
          </a:p>
        </p:txBody>
      </p:sp>
      <p:pic>
        <p:nvPicPr>
          <p:cNvPr id="1026" name="Chart 1" descr="image001">
            <a:extLst>
              <a:ext uri="{FF2B5EF4-FFF2-40B4-BE49-F238E27FC236}">
                <a16:creationId xmlns:a16="http://schemas.microsoft.com/office/drawing/2014/main" id="{1251A4BA-6057-427E-AC69-47C135AD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756078"/>
            <a:ext cx="12385963" cy="630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9D8B34-EA2D-4BA6-998B-E5DBACE11BFC}"/>
              </a:ext>
            </a:extLst>
          </p:cNvPr>
          <p:cNvSpPr/>
          <p:nvPr/>
        </p:nvSpPr>
        <p:spPr>
          <a:xfrm>
            <a:off x="10295468" y="3386668"/>
            <a:ext cx="1456266" cy="1761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24F1BC-2F8A-40E2-9173-370CD5FFCB45}"/>
              </a:ext>
            </a:extLst>
          </p:cNvPr>
          <p:cNvSpPr txBox="1"/>
          <p:nvPr/>
        </p:nvSpPr>
        <p:spPr>
          <a:xfrm>
            <a:off x="10356784" y="3927107"/>
            <a:ext cx="136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984C1-7C7E-4C8E-90CC-D4C6E73E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4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EE5D1B-2581-4803-AD0C-9C2BAC3DC90B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0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06C30B6-A3FC-4843-A3CF-C7DAA9426DE0}"/>
              </a:ext>
            </a:extLst>
          </p:cNvPr>
          <p:cNvSpPr/>
          <p:nvPr/>
        </p:nvSpPr>
        <p:spPr>
          <a:xfrm>
            <a:off x="588350" y="224129"/>
            <a:ext cx="1105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1.2 Impacto nos negocios/</a:t>
            </a:r>
            <a:r>
              <a:rPr lang="es-ES_tradnl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serviços</a:t>
            </a:r>
            <a:r>
              <a:rPr lang="es-ES_tradnl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complementares</a:t>
            </a:r>
          </a:p>
          <a:p>
            <a:pPr lvl="0"/>
            <a:r>
              <a:rPr lang="es-ES_tradn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	(</a:t>
            </a:r>
            <a:r>
              <a:rPr lang="es-ES_tradnl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Espaços</a:t>
            </a:r>
            <a:r>
              <a:rPr lang="es-ES_tradn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</a:t>
            </a:r>
            <a:r>
              <a:rPr lang="es-ES_tradnl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Comerciais</a:t>
            </a:r>
            <a:r>
              <a:rPr lang="es-ES_tradn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e </a:t>
            </a:r>
            <a:r>
              <a:rPr lang="es-ES_tradnl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Publicidade</a:t>
            </a:r>
            <a:r>
              <a:rPr lang="es-ES_tradn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DA10331-96EC-48C9-8913-C104A899E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025648"/>
              </p:ext>
            </p:extLst>
          </p:nvPr>
        </p:nvGraphicFramePr>
        <p:xfrm>
          <a:off x="300041" y="2387600"/>
          <a:ext cx="6493605" cy="418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752141E-0FA7-4A5D-BAAD-D6BC5AD87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417050"/>
              </p:ext>
            </p:extLst>
          </p:nvPr>
        </p:nvGraphicFramePr>
        <p:xfrm>
          <a:off x="6793646" y="2405818"/>
          <a:ext cx="6622313" cy="464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7F0ACC-F3BF-4CAB-AA9D-65FD512F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5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926D19-0DFF-4072-B7B3-9967436EDF69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2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0834891F-72F2-40CC-B653-71781A9D5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787292"/>
              </p:ext>
            </p:extLst>
          </p:nvPr>
        </p:nvGraphicFramePr>
        <p:xfrm>
          <a:off x="7264400" y="2305568"/>
          <a:ext cx="5994400" cy="453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9B36837-AB6F-4BB3-B4FE-53C2E8201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791363"/>
              </p:ext>
            </p:extLst>
          </p:nvPr>
        </p:nvGraphicFramePr>
        <p:xfrm>
          <a:off x="588351" y="2414420"/>
          <a:ext cx="6463614" cy="417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42E76E9-CA53-4BCD-9B00-DA21B21D4FEC}"/>
              </a:ext>
            </a:extLst>
          </p:cNvPr>
          <p:cNvSpPr/>
          <p:nvPr/>
        </p:nvSpPr>
        <p:spPr>
          <a:xfrm>
            <a:off x="588350" y="224129"/>
            <a:ext cx="1105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1.2 Impacto nos </a:t>
            </a:r>
            <a:r>
              <a:rPr lang="es-ES_tradnl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negócios</a:t>
            </a:r>
            <a:r>
              <a:rPr lang="es-ES_tradnl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/ </a:t>
            </a:r>
            <a:r>
              <a:rPr lang="es-ES_tradnl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serviços</a:t>
            </a:r>
            <a:r>
              <a:rPr lang="es-ES_tradnl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complementares</a:t>
            </a:r>
          </a:p>
          <a:p>
            <a:pPr lvl="0"/>
            <a:r>
              <a:rPr lang="es-ES_tradn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	(</a:t>
            </a:r>
            <a:r>
              <a:rPr lang="es-ES_tradnl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Espaços</a:t>
            </a:r>
            <a:r>
              <a:rPr lang="es-ES_tradn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</a:t>
            </a:r>
            <a:r>
              <a:rPr lang="es-ES_tradnl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Comerciais</a:t>
            </a:r>
            <a:r>
              <a:rPr lang="es-ES_tradn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 e </a:t>
            </a:r>
            <a:r>
              <a:rPr lang="es-ES_tradnl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Publicidade</a:t>
            </a:r>
            <a:r>
              <a:rPr lang="es-ES_tradn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ler Light"/>
                <a:cs typeface="Aller Light"/>
              </a:rPr>
              <a:t>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AA8606-D1D5-442C-BF1B-D874FF06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6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D3F003-FF60-4774-85CE-9F74C24BE580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1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63314" y="1691014"/>
            <a:ext cx="1098937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  <a:p>
            <a:pPr>
              <a:spcAft>
                <a:spcPts val="600"/>
              </a:spcAft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  <a:p>
            <a:pPr>
              <a:spcAft>
                <a:spcPts val="600"/>
              </a:spcAft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  <a:p>
            <a:pPr>
              <a:spcAft>
                <a:spcPts val="600"/>
              </a:spcAft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  <a:p>
            <a:pPr>
              <a:spcAft>
                <a:spcPts val="600"/>
              </a:spcAft>
            </a:pPr>
            <a:r>
              <a:rPr lang="es-ES_tradnl" sz="6000" b="1" dirty="0">
                <a:solidFill>
                  <a:srgbClr val="404040"/>
                </a:solidFill>
                <a:latin typeface="Aller Light"/>
                <a:cs typeface="Aller Light"/>
              </a:rPr>
              <a:t>e perdemos 45% do negocio</a:t>
            </a:r>
          </a:p>
          <a:p>
            <a:pPr>
              <a:spcAft>
                <a:spcPts val="600"/>
              </a:spcAft>
            </a:pPr>
            <a:endParaRPr lang="es-ES_tradnl" sz="6000" b="1" dirty="0">
              <a:solidFill>
                <a:srgbClr val="404040"/>
              </a:solidFill>
              <a:latin typeface="Aller Light"/>
              <a:cs typeface="Aller Light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4BC08F3-9EF0-42EF-8280-6F88B66C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7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073E6C-2A44-479A-BBF4-1705CD1B857E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4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74556" y="549376"/>
            <a:ext cx="857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1.3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Informação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e medidas de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proteção</a:t>
            </a:r>
            <a:endParaRPr lang="es-ES_tradnl" sz="36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EDFCE7D-7A60-4C8C-9A7E-587BC4F6F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351" y="1431693"/>
            <a:ext cx="2822528" cy="34384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98E783-3C41-4C70-98A7-7BB096DF6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4" r="23833" b="22771"/>
          <a:stretch/>
        </p:blipFill>
        <p:spPr>
          <a:xfrm>
            <a:off x="522121" y="4988413"/>
            <a:ext cx="3790053" cy="3292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19ED83-E5BE-4A08-8058-57078998A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190" y="4963209"/>
            <a:ext cx="3971925" cy="32765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AE3A1C9-E34D-4C24-8C74-F1315C1F6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311" y="4842150"/>
            <a:ext cx="4812030" cy="34384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3263B1-334B-4DFB-BE36-1B522D987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21" y="1551824"/>
            <a:ext cx="4534693" cy="30201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B5B6089-6AA6-45FC-AFF1-C575CD272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948" y="1551824"/>
            <a:ext cx="4494957" cy="299371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055FA-E5DF-456B-8DD2-3F2546A8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8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AAC611-C05E-4C66-8832-E0149A41DC9B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9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87697" y="496808"/>
            <a:ext cx="856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1.3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Informação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 e medidas de </a:t>
            </a:r>
            <a:r>
              <a:rPr lang="es-ES_tradnl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/>
                <a:cs typeface="Aller Light"/>
              </a:rPr>
              <a:t>proteção</a:t>
            </a:r>
            <a:endParaRPr lang="es-ES_tradnl" sz="3600" dirty="0">
              <a:solidFill>
                <a:schemeClr val="tx1">
                  <a:lumMod val="75000"/>
                  <a:lumOff val="25000"/>
                </a:schemeClr>
              </a:solidFill>
              <a:latin typeface="Aller Light"/>
              <a:cs typeface="Aller Light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3FC1A3-E518-485D-A7DF-8E1D1B29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93" y="1849593"/>
            <a:ext cx="6815955" cy="29049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0A7EC72-7559-4EE8-A9BF-70FFB1D1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93" y="5050201"/>
            <a:ext cx="2522622" cy="323062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2051795-D11E-4F16-86A2-84E19B45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624" y="5543195"/>
            <a:ext cx="2147706" cy="271890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EEB96BF-9B77-4C42-AA71-8F36F4D7D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603" y="5050201"/>
            <a:ext cx="4199445" cy="32306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44753EC-F2E9-43CB-ABEC-5880E6D55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918" y="1690226"/>
            <a:ext cx="2203360" cy="360423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7943A35-CE91-4088-A5E6-EF7ACC047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97" y="5526565"/>
            <a:ext cx="2609565" cy="27542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374E827-4F3F-43E8-B883-670B1DF218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297" y="1557124"/>
            <a:ext cx="2505673" cy="25056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20B561D-AF99-4ACB-8AB5-5077169263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697" y="4229414"/>
            <a:ext cx="3318340" cy="1094634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6B759AB-C273-4E97-BD96-2AE9275B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6925" y="8475140"/>
            <a:ext cx="3086100" cy="486833"/>
          </a:xfrm>
        </p:spPr>
        <p:txBody>
          <a:bodyPr/>
          <a:lstStyle/>
          <a:p>
            <a:fld id="{FDA05955-4202-4240-87BC-07B8A9A71F0F}" type="slidenum">
              <a:rPr lang="es-ES_tradnl" sz="1800" b="1" smtClean="0">
                <a:solidFill>
                  <a:schemeClr val="bg1"/>
                </a:solidFill>
              </a:rPr>
              <a:pPr/>
              <a:t>9</a:t>
            </a:fld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005779-4361-40A0-8AE0-70F506E1A181}"/>
              </a:ext>
            </a:extLst>
          </p:cNvPr>
          <p:cNvSpPr txBox="1"/>
          <p:nvPr/>
        </p:nvSpPr>
        <p:spPr>
          <a:xfrm>
            <a:off x="939800" y="84878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FF Metro Porto" panose="00000400000000000000" pitchFamily="2" charset="0"/>
              </a:rPr>
              <a:t>Metro do Porto</a:t>
            </a:r>
            <a:endParaRPr lang="pt-PT" b="1" dirty="0">
              <a:solidFill>
                <a:schemeClr val="bg1"/>
              </a:solidFill>
              <a:latin typeface="FF Metro Por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26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_MP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_MP" id="{095A03BD-26BB-4830-BFE8-FEF32C396F4F}" vid="{A233145B-8729-484B-9C21-8F79317C48B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OMP_PPT">
    <a:dk1>
      <a:sysClr val="windowText" lastClr="000000"/>
    </a:dk1>
    <a:lt1>
      <a:sysClr val="window" lastClr="FFFFFF"/>
    </a:lt1>
    <a:dk2>
      <a:srgbClr val="000000"/>
    </a:dk2>
    <a:lt2>
      <a:srgbClr val="3D8FE4"/>
    </a:lt2>
    <a:accent1>
      <a:srgbClr val="ADC531"/>
    </a:accent1>
    <a:accent2>
      <a:srgbClr val="FACB41"/>
    </a:accent2>
    <a:accent3>
      <a:srgbClr val="DA4646"/>
    </a:accent3>
    <a:accent4>
      <a:srgbClr val="6A69CF"/>
    </a:accent4>
    <a:accent5>
      <a:srgbClr val="2BB3C1"/>
    </a:accent5>
    <a:accent6>
      <a:srgbClr val="EA5C38"/>
    </a:accent6>
    <a:hlink>
      <a:srgbClr val="3F3F3F"/>
    </a:hlink>
    <a:folHlink>
      <a:srgbClr val="00000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Tema1_MP</Template>
  <TotalTime>1803</TotalTime>
  <Words>3823</Words>
  <Application>Microsoft Office PowerPoint</Application>
  <PresentationFormat>Personalizados</PresentationFormat>
  <Paragraphs>378</Paragraphs>
  <Slides>30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44" baseType="lpstr">
      <vt:lpstr>Aller Display</vt:lpstr>
      <vt:lpstr>Aller Light</vt:lpstr>
      <vt:lpstr>Arial</vt:lpstr>
      <vt:lpstr>Arial Narrow</vt:lpstr>
      <vt:lpstr>Arial Unicode MS</vt:lpstr>
      <vt:lpstr>Bebas Neue</vt:lpstr>
      <vt:lpstr>Calibri</vt:lpstr>
      <vt:lpstr>Calibri Light</vt:lpstr>
      <vt:lpstr>FF Metro Porto</vt:lpstr>
      <vt:lpstr>Open Sans</vt:lpstr>
      <vt:lpstr>Symbol</vt:lpstr>
      <vt:lpstr>Times</vt:lpstr>
      <vt:lpstr>Times New Roman</vt:lpstr>
      <vt:lpstr>Tema1_MP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Baobab Diseño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Marlene Camus</dc:creator>
  <cp:lastModifiedBy>Nuno Aleluia</cp:lastModifiedBy>
  <cp:revision>156</cp:revision>
  <cp:lastPrinted>2020-09-01T09:35:50Z</cp:lastPrinted>
  <dcterms:created xsi:type="dcterms:W3CDTF">2015-05-26T19:21:45Z</dcterms:created>
  <dcterms:modified xsi:type="dcterms:W3CDTF">2020-09-01T12:27:39Z</dcterms:modified>
</cp:coreProperties>
</file>